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88" r:id="rId4"/>
    <p:sldId id="266" r:id="rId5"/>
    <p:sldId id="307" r:id="rId6"/>
    <p:sldId id="295" r:id="rId7"/>
    <p:sldId id="305" r:id="rId8"/>
    <p:sldId id="300" r:id="rId9"/>
    <p:sldId id="308" r:id="rId10"/>
    <p:sldId id="301" r:id="rId11"/>
    <p:sldId id="291" r:id="rId12"/>
    <p:sldId id="277" r:id="rId13"/>
    <p:sldId id="309" r:id="rId14"/>
    <p:sldId id="259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C3221-6838-43F5-B398-65A3D3357091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3DE56-175A-4BEC-8578-5C88C2404BC2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100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3DE56-175A-4BEC-8578-5C88C2404BC2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7412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图片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557338"/>
            <a:ext cx="7772400" cy="760412"/>
          </a:xfrm>
        </p:spPr>
        <p:txBody>
          <a:bodyPr/>
          <a:lstStyle>
            <a:lvl1pPr algn="ctr"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428875"/>
            <a:ext cx="6400800" cy="579438"/>
          </a:xfrm>
        </p:spPr>
        <p:txBody>
          <a:bodyPr>
            <a:spAutoFit/>
          </a:bodyPr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noProof="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922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292100"/>
            <a:ext cx="2057400" cy="5730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292100"/>
            <a:ext cx="6019800" cy="5730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42829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A67A9-6C68-4C21-991C-2F4E92B10E5F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3290430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E0C9B-575E-41FA-B5FD-C1A6C153A83D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1592228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12D61-A525-41F9-A942-35D3D688C9AA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2396905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66890-BC54-44EE-BEF0-D4E472091732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359878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96541-135D-4891-9DC6-789667ABF3AF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103950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B01A7-A6FE-4D8E-8FB7-EB46A3740B38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583672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5C17E-AACF-4A26-8482-F6052A78585D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2135430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360E7-40DE-4B27-9C5B-BF112099F864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3296919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43633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79C21-7005-4222-9204-31936709A4ED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4261481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E9FA1-96FA-4E65-9DB3-E140310DD598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1160328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80C85-15FC-40D1-93A3-BDC74403BD12}" type="slidenum">
              <a:rPr lang="bg-BG" altLang="zh-CN"/>
              <a:pPr/>
              <a:t>‹N›</a:t>
            </a:fld>
            <a:endParaRPr lang="bg-BG" altLang="zh-CN"/>
          </a:p>
        </p:txBody>
      </p:sp>
    </p:spTree>
    <p:extLst>
      <p:ext uri="{BB962C8B-B14F-4D97-AF65-F5344CB8AC3E}">
        <p14:creationId xmlns:p14="http://schemas.microsoft.com/office/powerpoint/2010/main" val="395440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162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9856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19856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617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0382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0690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08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7870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69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图片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92100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8563"/>
            <a:ext cx="8229600" cy="482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79E716A-A0F7-45E9-97C4-0951ED2F18AD}" type="datetimeFigureOut">
              <a:rPr lang="bg-BG" smtClean="0"/>
              <a:t>8.5.2014 г.</a:t>
            </a:fld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bg-BG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EFA4F9-8914-43D1-96CC-377AC43239DF}" type="slidenum">
              <a:rPr lang="bg-BG" smtClean="0"/>
              <a:t>‹N›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SimHei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bg-BG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bg-BG" altLang="zh-C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FD476F-20A1-476D-97B8-BDE1EA10DD6B}" type="slidenum">
              <a:rPr lang="bg-BG" altLang="zh-CN"/>
              <a:pPr/>
              <a:t>‹N›</a:t>
            </a:fld>
            <a:endParaRPr lang="bg-BG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784" y="2132856"/>
            <a:ext cx="85380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0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Segoe Script" panose="020B0504020000000003" pitchFamily="34" charset="0"/>
                <a:ea typeface="Gungsuh" pitchFamily="18" charset="-127"/>
              </a:rPr>
              <a:t>Bulgarian education system</a:t>
            </a:r>
            <a:endParaRPr lang="bg-BG" sz="2000" b="1" kern="0" dirty="0">
              <a:solidFill>
                <a:srgbClr val="FF0000"/>
              </a:solidFill>
              <a:effectLst>
                <a:reflection blurRad="12700" stA="48000" endA="300" endPos="55000" dir="5400000" sy="-90000" algn="bl" rotWithShape="0"/>
              </a:effectLst>
              <a:latin typeface="Segoe Script" panose="020B0504020000000003" pitchFamily="34" charset="0"/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85" y="250370"/>
            <a:ext cx="1512168" cy="61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0648"/>
            <a:ext cx="1785604" cy="593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45885" y="260648"/>
            <a:ext cx="65246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2014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5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67961"/>
            <a:ext cx="8229600" cy="584775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I curricula</a:t>
            </a:r>
            <a:endParaRPr lang="bg-BG" sz="3200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40768"/>
            <a:ext cx="8229600" cy="290257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curriculum del sistema educativo bulgaro è unificato per tutte le scuole e si concentra su otto temi principali : lingua bulgara e letteratura , lingue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straniere,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matematica, le tecnologie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dell'informazione,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scienze sociali e l'educazione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civica,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scienze naturali 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l'ecologia,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musica e arte , educazione fisica e sport . Quando gli studenti si muovono al livello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istruzione secondaria,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loro studi e il loro curriculum diventa più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specializzato.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struttura del programma si basa su tre tipi di insegnamento: obbligatorie, obbligatorie scelti e opzionali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sistemi educativi , tra cui la formazione degli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insegnanti,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 centralizzati e il Ministero della Pubblica Istruzione ha la responsabilità per la politica dell'istruzione e del design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dei curricula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Norme e curricula sono sviluppati dalle facoltà 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dagli studiosi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principali università e college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               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 approvazione del Ministero della Pubblica Istruzione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8702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03648" y="332656"/>
            <a:ext cx="60960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3200" dirty="0">
                <a:solidFill>
                  <a:srgbClr val="FF000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Grade </a:t>
            </a:r>
            <a:r>
              <a:rPr lang="en-US" sz="3200" dirty="0" smtClean="0">
                <a:solidFill>
                  <a:srgbClr val="FF000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System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Scala di valutazione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6,00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Eccellente -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5.00 Molto buona - B +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 Buona - B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3.00 Sufficiente - C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2.00 Scarso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3429000"/>
            <a:ext cx="748883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School </a:t>
            </a:r>
            <a:r>
              <a:rPr lang="en-US" sz="3200" dirty="0" smtClean="0">
                <a:solidFill>
                  <a:srgbClr val="FF000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year</a:t>
            </a:r>
          </a:p>
          <a:p>
            <a:pPr algn="ctr"/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L'anno scolastico inizia il 15 settembre e termina a maggio per i bambini della scuola primaria o nel mese di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giugno,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gli studenti delle scuole secondarie.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classi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svolgono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attività cinque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giorni alla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settimana.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L'anno scolastico è diviso in due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quadrimestri; ci sono vacanze  a Natale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Pasqua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 in estate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2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76672"/>
            <a:ext cx="6205555" cy="61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16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2708920"/>
            <a:ext cx="70920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Thank you for your </a:t>
            </a:r>
            <a:r>
              <a:rPr lang="en-US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attention !</a:t>
            </a:r>
            <a:endParaRPr lang="bg-BG" sz="3200" b="1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907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18800"/>
            <a:ext cx="8229600" cy="584775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Caratteristiche</a:t>
            </a:r>
            <a:r>
              <a:rPr lang="en-US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principali</a:t>
            </a:r>
            <a:endParaRPr lang="bg-BG" sz="3200" b="1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052736"/>
            <a:ext cx="8229600" cy="511256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Costituzione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bulgara stabilisce che: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Ogni individuo ha diritto all'istruzione.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frequenza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scolastica fino a 16 anni è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obbligatoria. 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Istruzione primaria e secondaria nelle scuole statali e comunali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gratuita. 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Scuole di istruzione superiore hanno la loro autonomia accademica.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Ministero dell'Istruzione e della Scienza è l'organo di governo educativo in Bulgaria con ruolo amministrativo e coordinativo. I vari ispettorati educativi regionali sono responsabili per fornire istruzione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tutti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bambini e attuare la politica del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governo.</a:t>
            </a:r>
            <a:endParaRPr lang="bg-BG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9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88" y="620688"/>
            <a:ext cx="9144000" cy="584775"/>
          </a:xfrm>
        </p:spPr>
        <p:txBody>
          <a:bodyPr/>
          <a:lstStyle/>
          <a:p>
            <a:pPr algn="ctr"/>
            <a:r>
              <a:rPr lang="bg-BG" sz="3200" b="1" dirty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Structure of the Educational System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86836" y="1700808"/>
            <a:ext cx="7361751" cy="4680520"/>
          </a:xfrm>
        </p:spPr>
        <p:txBody>
          <a:bodyPr/>
          <a:lstStyle/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 Istruzione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Bulgaria è obbligatoria fino all'età di 16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anni.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L'anno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scolastico si compone di due termini, inizia il 15 settembre e termina a maggio o giugno. </a:t>
            </a:r>
          </a:p>
          <a:p>
            <a:pPr marL="0" lv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sistema di istruzione è costituito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4 livelli: 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Istruzione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-primaria; 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base, suddivisa in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sotto-livelli: </a:t>
            </a:r>
          </a:p>
          <a:p>
            <a:pPr marL="0" lv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-elementare (classi 1-4); </a:t>
            </a:r>
          </a:p>
          <a:p>
            <a:pPr marL="0" lv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-secondaria (classi 5-8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Istruzione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secondaria 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superiore</a:t>
            </a:r>
            <a:endParaRPr lang="bg-B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75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84775"/>
          </a:xfrm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Caratteristiche</a:t>
            </a:r>
            <a:r>
              <a:rPr lang="en-US" sz="3200" b="1" dirty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principali</a:t>
            </a:r>
            <a:endParaRPr lang="bg-BG" sz="3200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561662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scuole primarie -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dalla 1^ alla 4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 classe;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Scuole comprensive,  dalla 1^ all’8^;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scuole secondarie - comprese le classi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 9^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alla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12^;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Scuole specializzate superiori, scuole professionali, scuole superiori, scuole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Secondo il modo di finanziamento,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scuole primarie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scuole dell’infanzia sono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statali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sono di importanza nazionale e sono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finanziate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bilancio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nazionale.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scuole comunali sono di importanza locale e sono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finanziate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bilancio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comunale.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scuole private non sono finanziate dal bilancio statale o comunale 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alunni pagano le tasse per la loro educazione.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6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3650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 Istruzione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-primaria abbraccia bambini tra i 3 e 6/7 anni.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scuole dell’ Infanzia comunali si paga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piccola quota mensile. Questa tassa è fissata dal Comune in cui l'asilo si trova ed è la stessa per tutti.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 di pre-scuola di due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 a preparare i bambini per la scuola primaria.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L'istruzione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-scolastica è organizzata in gruppi preparatori situati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nelle scuole dell’infanzia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nelle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scuole primarie.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genitori non pagano tasse scolastiche.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scuole dell’Infanzia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sono: intera giornata, mezza giornata o settimanale.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584775"/>
          </a:xfrm>
        </p:spPr>
        <p:txBody>
          <a:bodyPr/>
          <a:lstStyle/>
          <a:p>
            <a:r>
              <a:rPr lang="fr-FR" sz="3200" b="1" dirty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Pre-primary </a:t>
            </a:r>
            <a:r>
              <a:rPr lang="fr-FR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education </a:t>
            </a:r>
            <a:endParaRPr lang="bg-BG" sz="2000" i="1" dirty="0">
              <a:solidFill>
                <a:schemeClr val="tx1">
                  <a:lumMod val="95000"/>
                  <a:lumOff val="5000"/>
                </a:schemeClr>
              </a:solidFill>
              <a:latin typeface="Segoe Script" panose="020B0504020000000003" pitchFamily="34" charset="0"/>
              <a:ea typeface="Gungsuh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69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28" y="404664"/>
            <a:ext cx="8229600" cy="584775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Istruzione</a:t>
            </a:r>
            <a:r>
              <a:rPr lang="en-US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 di base</a:t>
            </a:r>
            <a:endParaRPr lang="bg-BG" sz="3200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428" y="1484784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L'istruzione di base (classi 1-8) comprende: </a:t>
            </a: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scuola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elementare (classi 1-4) - dopo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grado 4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c’è il completamento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ogni bambino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ottiene «Certificate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pre-scuola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secondaria (gradi da 5 - 7/8)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il Certificato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istruzione di base viene rilasciato dopo il completamento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                                    E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necessario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l'ingresso nelle scuole secondarie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Nell'ambito della stessa qualifica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professionale, un 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complementare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di studio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potrebbe essere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ottenuto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l'esecuzione di programmi di formazione professionale-tecnica al completamento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gradi 7 e 8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Libri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risorse didattiche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testo / sono gratuiti e sono forniti dalla scuola.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3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84775"/>
          </a:xfrm>
        </p:spPr>
        <p:txBody>
          <a:bodyPr/>
          <a:lstStyle/>
          <a:p>
            <a:pPr lvl="0"/>
            <a:r>
              <a:rPr lang="it-IT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  <a:cs typeface="Times New Roman" panose="02020603050405020304" pitchFamily="18" charset="0"/>
              </a:rPr>
              <a:t>L’Istruzione Secondaria</a:t>
            </a:r>
            <a:endParaRPr lang="bg-BG" sz="3200" b="1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L'istruzione secondaria in Bulgaria può essere divisa in: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Anni di formazione secondaria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4;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Profilo orientato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professionale a 4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5 anni di formazione. </a:t>
            </a: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studenti possono entrare nelle scuole del profilo orientato al completamento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7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grado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 aver superato gli esami di ingresso, a seconda del profilo della scuola (lingua e letteratura bulgara, matematica, scienze umane, ecc.) </a:t>
            </a: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formazione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professionale secondaria può essere raggiunto in scuole tecniche al completamento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 8°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un corso di formazione di 4 anni, così come al termine del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7°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una formazione di 5 anni con l'istruzione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intensiva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lingua straniera. Esso è fornito anche da scuole tecniche professionali nell'ambito di un programma educativo di 3 anni.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 Certificato di Istruzione Secondaria viene rilasciato dopo il completamento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12°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(due esami: uno di lingua bulgara e una facoltativa). E 'necessario per l'ingresso in Università. </a:t>
            </a:r>
            <a:endParaRPr lang="bg-BG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7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1772816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una rete di scuole - convitti,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finanziate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interamente dal governo, per i bambini con disabilità fisiche e mentali. Le priorità in questo settore devono ancora essere soddisfatte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come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l'adozione di una legislazione di sostegno finanziario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come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sviluppo di forme alternative di formazione,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creazione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un sistema di istruzione generale per l'ammissione di bambini provenienti da altre scuole e socializzazione dei bambini con bisogni speciali, l'introduzione di programmi di forme integrate di formazione, istruzione individuale,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bambini con bisogni speciali hanno diritto a ricevere l'istruzione e la cura negli asili e nelle scuole tradizionali.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84775"/>
          </a:xfrm>
        </p:spPr>
        <p:txBody>
          <a:bodyPr/>
          <a:lstStyle/>
          <a:p>
            <a:pPr lvl="0"/>
            <a:r>
              <a:rPr lang="en-US" sz="3200" b="1" dirty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  <a:cs typeface="Times New Roman" panose="02020603050405020304" pitchFamily="18" charset="0"/>
              </a:rPr>
              <a:t>Special education </a:t>
            </a:r>
          </a:p>
        </p:txBody>
      </p:sp>
    </p:spTree>
    <p:extLst>
      <p:ext uri="{BB962C8B-B14F-4D97-AF65-F5344CB8AC3E}">
        <p14:creationId xmlns:p14="http://schemas.microsoft.com/office/powerpoint/2010/main" val="215689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18800"/>
            <a:ext cx="8229600" cy="584775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Istruzione</a:t>
            </a:r>
            <a:r>
              <a:rPr lang="en-US" sz="3200" b="1" dirty="0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Segoe Script" panose="020B0504020000000003" pitchFamily="34" charset="0"/>
                <a:ea typeface="Gungsuh" panose="02030600000101010101" pitchFamily="18" charset="-127"/>
              </a:rPr>
              <a:t>superiore</a:t>
            </a:r>
            <a:endParaRPr lang="bg-BG" sz="3200" b="1" dirty="0">
              <a:solidFill>
                <a:srgbClr val="FF0000"/>
              </a:solidFill>
              <a:latin typeface="Segoe Script" panose="020B0504020000000003" pitchFamily="34" charset="0"/>
              <a:ea typeface="Gungsuh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2" y="1124744"/>
            <a:ext cx="8496175" cy="5616624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tipi di istituti di istruzione superiore sono: 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Collegi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Scuole superiori specializzate. </a:t>
            </a: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Università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come nella maggior parte dei paesi di tutto il mondo, hanno tre fasi: </a:t>
            </a: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laurea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Dura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almeno quattro anni 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Master-dura uno o due anni dopo aver ottenuto una laurea di primo livello;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D.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(Dottorato di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Laurea). </a:t>
            </a:r>
          </a:p>
          <a:p>
            <a:pPr marL="0" indent="0">
              <a:buNone/>
            </a:pPr>
            <a:endParaRPr lang="it-IT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insegnanti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scuole </a:t>
            </a:r>
            <a:r>
              <a:rPr lang="it-IT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-primarie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primarie e secondarie in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Bulgaria si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presso Università e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college.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76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B8CC1"/>
      </a:accent1>
      <a:accent2>
        <a:srgbClr val="333399"/>
      </a:accent2>
      <a:accent3>
        <a:srgbClr val="FFFFFF"/>
      </a:accent3>
      <a:accent4>
        <a:srgbClr val="000000"/>
      </a:accent4>
      <a:accent5>
        <a:srgbClr val="B5C5DD"/>
      </a:accent5>
      <a:accent6>
        <a:srgbClr val="2D2D8A"/>
      </a:accent6>
      <a:hlink>
        <a:srgbClr val="002850"/>
      </a:hlink>
      <a:folHlink>
        <a:srgbClr val="66B2FE"/>
      </a:folHlink>
    </a:clrScheme>
    <a:fontScheme name="默认设计模板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B8CC1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5C5DD"/>
        </a:accent5>
        <a:accent6>
          <a:srgbClr val="2D2D8A"/>
        </a:accent6>
        <a:hlink>
          <a:srgbClr val="002850"/>
        </a:hlink>
        <a:folHlink>
          <a:srgbClr val="66B2F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默认设计模板_2">
  <a:themeElements>
    <a:clrScheme name="默认设计模板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education-ppt-template-030</Template>
  <TotalTime>19327</TotalTime>
  <Words>938</Words>
  <Application>Microsoft Office PowerPoint</Application>
  <PresentationFormat>Presentazione su schermo (4:3)</PresentationFormat>
  <Paragraphs>98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15" baseType="lpstr">
      <vt:lpstr>默认设计模板</vt:lpstr>
      <vt:lpstr>默认设计模板_2</vt:lpstr>
      <vt:lpstr>Presentazione standard di PowerPoint</vt:lpstr>
      <vt:lpstr>Caratteristiche principali</vt:lpstr>
      <vt:lpstr>Structure of the Educational System</vt:lpstr>
      <vt:lpstr>Caratteristiche principali</vt:lpstr>
      <vt:lpstr>Pre-primary education </vt:lpstr>
      <vt:lpstr>Istruzione di base</vt:lpstr>
      <vt:lpstr>L’Istruzione Secondaria</vt:lpstr>
      <vt:lpstr>Special education </vt:lpstr>
      <vt:lpstr>Istruzione superiore</vt:lpstr>
      <vt:lpstr>I curricula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Bulgarian system of education</dc:title>
  <dc:creator>Nicky</dc:creator>
  <cp:lastModifiedBy>Tiziana Riccio</cp:lastModifiedBy>
  <cp:revision>202</cp:revision>
  <dcterms:created xsi:type="dcterms:W3CDTF">2013-06-16T10:10:29Z</dcterms:created>
  <dcterms:modified xsi:type="dcterms:W3CDTF">2014-05-08T17:58:41Z</dcterms:modified>
</cp:coreProperties>
</file>