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61" r:id="rId5"/>
    <p:sldId id="278" r:id="rId6"/>
    <p:sldId id="264" r:id="rId7"/>
    <p:sldId id="267" r:id="rId8"/>
    <p:sldId id="271" r:id="rId9"/>
    <p:sldId id="274" r:id="rId10"/>
    <p:sldId id="290" r:id="rId1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10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7" name="Łącznik prosty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ytuł 28"/>
          <p:cNvSpPr>
            <a:spLocks noGrp="1"/>
          </p:cNvSpPr>
          <p:nvPr>
            <p:ph type="ctrTitle"/>
          </p:nvPr>
        </p:nvSpPr>
        <p:spPr>
          <a:xfrm>
            <a:off x="381000" y="4853411"/>
            <a:ext cx="8458200" cy="1222375"/>
          </a:xfrm>
        </p:spPr>
        <p:txBody>
          <a:bodyPr anchor="t"/>
          <a:lstStyle/>
          <a:p>
            <a:r>
              <a:rPr kumimoji="0" lang="pl-PL" smtClean="0"/>
              <a:t>Kliknij, aby edytować styl</a:t>
            </a:r>
            <a:endParaRPr kumimoji="0" lang="en-US"/>
          </a:p>
        </p:txBody>
      </p:sp>
      <p:sp>
        <p:nvSpPr>
          <p:cNvPr id="9" name="Podtytuł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16" name="Symbol zastępczy daty 15"/>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2" name="Symbol zastępczy stopki 1"/>
          <p:cNvSpPr>
            <a:spLocks noGrp="1"/>
          </p:cNvSpPr>
          <p:nvPr>
            <p:ph type="ftr" sz="quarter" idx="11"/>
          </p:nvPr>
        </p:nvSpPr>
        <p:spPr/>
        <p:txBody>
          <a:bodyPr/>
          <a:lstStyle/>
          <a:p>
            <a:endParaRPr lang="pl-PL"/>
          </a:p>
        </p:txBody>
      </p:sp>
      <p:sp>
        <p:nvSpPr>
          <p:cNvPr id="15" name="Symbol zastępczy numeru slajdu 14"/>
          <p:cNvSpPr>
            <a:spLocks noGrp="1"/>
          </p:cNvSpPr>
          <p:nvPr>
            <p:ph type="sldNum" sz="quarter" idx="12"/>
          </p:nvPr>
        </p:nvSpPr>
        <p:spPr>
          <a:xfrm>
            <a:off x="8229600" y="6473952"/>
            <a:ext cx="758952" cy="246888"/>
          </a:xfrm>
        </p:spPr>
        <p:txBody>
          <a:bodyPr/>
          <a:lstStyle/>
          <a:p>
            <a:fld id="{A33FFEC4-E7E6-4600-AC23-303AFFF28B6D}" type="slidenum">
              <a:rPr lang="pl-PL" smtClean="0"/>
              <a:pPr/>
              <a:t>‹N›</a:t>
            </a:fld>
            <a:endParaRPr lang="pl-PL"/>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33FFEC4-E7E6-4600-AC23-303AFFF28B6D}" type="slidenum">
              <a:rPr lang="pl-PL" smtClean="0"/>
              <a:pPr/>
              <a:t>‹N›</a:t>
            </a:fld>
            <a:endParaRPr lang="pl-PL"/>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58000" y="549276"/>
            <a:ext cx="18288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549276"/>
            <a:ext cx="62484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33FFEC4-E7E6-4600-AC23-303AFFF28B6D}" type="slidenum">
              <a:rPr lang="pl-PL" smtClean="0"/>
              <a:pPr/>
              <a:t>‹N›</a:t>
            </a:fld>
            <a:endParaRPr lang="pl-PL"/>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2" name="Tytuł 21"/>
          <p:cNvSpPr>
            <a:spLocks noGrp="1"/>
          </p:cNvSpPr>
          <p:nvPr>
            <p:ph type="title"/>
          </p:nvPr>
        </p:nvSpPr>
        <p:spPr/>
        <p:txBody>
          <a:bodyPr/>
          <a:lstStyle/>
          <a:p>
            <a:r>
              <a:rPr kumimoji="0" lang="pl-PL" smtClean="0"/>
              <a:t>Kliknij, aby edytować styl</a:t>
            </a:r>
            <a:endParaRPr kumimoji="0" lang="en-US"/>
          </a:p>
        </p:txBody>
      </p:sp>
      <p:sp>
        <p:nvSpPr>
          <p:cNvPr id="27" name="Symbol zastępczy zawartości 26"/>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25" name="Symbol zastępczy daty 24"/>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19" name="Symbol zastępczy stopki 18"/>
          <p:cNvSpPr>
            <a:spLocks noGrp="1"/>
          </p:cNvSpPr>
          <p:nvPr>
            <p:ph type="ftr" sz="quarter" idx="11"/>
          </p:nvPr>
        </p:nvSpPr>
        <p:spPr>
          <a:xfrm>
            <a:off x="3581400" y="76200"/>
            <a:ext cx="2895600" cy="288925"/>
          </a:xfrm>
        </p:spPr>
        <p:txBody>
          <a:bodyPr/>
          <a:lstStyle/>
          <a:p>
            <a:endParaRPr lang="pl-PL"/>
          </a:p>
        </p:txBody>
      </p:sp>
      <p:sp>
        <p:nvSpPr>
          <p:cNvPr id="16" name="Symbol zastępczy numeru slajdu 15"/>
          <p:cNvSpPr>
            <a:spLocks noGrp="1"/>
          </p:cNvSpPr>
          <p:nvPr>
            <p:ph type="sldNum" sz="quarter" idx="12"/>
          </p:nvPr>
        </p:nvSpPr>
        <p:spPr>
          <a:xfrm>
            <a:off x="8229600" y="6473952"/>
            <a:ext cx="758952" cy="246888"/>
          </a:xfrm>
        </p:spPr>
        <p:txBody>
          <a:bodyPr/>
          <a:lstStyle/>
          <a:p>
            <a:fld id="{A33FFEC4-E7E6-4600-AC23-303AFFF28B6D}" type="slidenum">
              <a:rPr lang="pl-PL" smtClean="0"/>
              <a:pPr/>
              <a:t>‹N›</a:t>
            </a:fld>
            <a:endParaRPr lang="pl-PL"/>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7" name="Łącznik prosty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ymbol zastępczy tekstu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19" name="Symbol zastępczy daty 18"/>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11" name="Symbol zastępczy stopki 10"/>
          <p:cNvSpPr>
            <a:spLocks noGrp="1"/>
          </p:cNvSpPr>
          <p:nvPr>
            <p:ph type="ftr" sz="quarter" idx="11"/>
          </p:nvPr>
        </p:nvSpPr>
        <p:spPr/>
        <p:txBody>
          <a:bodyPr/>
          <a:lstStyle/>
          <a:p>
            <a:endParaRPr lang="pl-PL"/>
          </a:p>
        </p:txBody>
      </p:sp>
      <p:sp>
        <p:nvSpPr>
          <p:cNvPr id="16" name="Symbol zastępczy numeru slajdu 15"/>
          <p:cNvSpPr>
            <a:spLocks noGrp="1"/>
          </p:cNvSpPr>
          <p:nvPr>
            <p:ph type="sldNum" sz="quarter" idx="12"/>
          </p:nvPr>
        </p:nvSpPr>
        <p:spPr/>
        <p:txBody>
          <a:bodyPr/>
          <a:lstStyle/>
          <a:p>
            <a:fld id="{A33FFEC4-E7E6-4600-AC23-303AFFF28B6D}" type="slidenum">
              <a:rPr lang="pl-PL" smtClean="0"/>
              <a:pPr/>
              <a:t>‹N›</a:t>
            </a:fld>
            <a:endParaRPr lang="pl-PL"/>
          </a:p>
        </p:txBody>
      </p:sp>
      <p:sp>
        <p:nvSpPr>
          <p:cNvPr id="8" name="Tytuł 7"/>
          <p:cNvSpPr>
            <a:spLocks noGrp="1"/>
          </p:cNvSpPr>
          <p:nvPr>
            <p:ph type="title"/>
          </p:nvPr>
        </p:nvSpPr>
        <p:spPr>
          <a:xfrm>
            <a:off x="180475" y="2947085"/>
            <a:ext cx="8686800" cy="1184825"/>
          </a:xfrm>
        </p:spPr>
        <p:txBody>
          <a:bodyPr rtlCol="0" anchor="t"/>
          <a:lstStyle>
            <a:lvl1pPr algn="r">
              <a:defRPr/>
            </a:lvl1pPr>
          </a:lstStyle>
          <a:p>
            <a:r>
              <a:rPr kumimoji="0" lang="pl-PL" smtClean="0"/>
              <a:t>Kliknij, aby edytować styl</a:t>
            </a:r>
            <a:endParaRPr kumimoji="0"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0" name="Tytuł 19"/>
          <p:cNvSpPr>
            <a:spLocks noGrp="1"/>
          </p:cNvSpPr>
          <p:nvPr>
            <p:ph type="title"/>
          </p:nvPr>
        </p:nvSpPr>
        <p:spPr>
          <a:xfrm>
            <a:off x="301752" y="457200"/>
            <a:ext cx="8686800" cy="841248"/>
          </a:xfrm>
        </p:spPr>
        <p:txBody>
          <a:bodyPr/>
          <a:lstStyle/>
          <a:p>
            <a:r>
              <a:rPr kumimoji="0" lang="pl-PL" smtClean="0"/>
              <a:t>Kliknij, aby edytować styl</a:t>
            </a:r>
            <a:endParaRPr kumimoji="0" lang="en-US"/>
          </a:p>
        </p:txBody>
      </p:sp>
      <p:sp>
        <p:nvSpPr>
          <p:cNvPr id="14" name="Symbol zastępczy zawartości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21" name="Symbol zastępczy daty 20"/>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10" name="Symbol zastępczy stopki 9"/>
          <p:cNvSpPr>
            <a:spLocks noGrp="1"/>
          </p:cNvSpPr>
          <p:nvPr>
            <p:ph type="ftr" sz="quarter" idx="11"/>
          </p:nvPr>
        </p:nvSpPr>
        <p:spPr/>
        <p:txBody>
          <a:bodyPr/>
          <a:lstStyle/>
          <a:p>
            <a:endParaRPr lang="pl-PL"/>
          </a:p>
        </p:txBody>
      </p:sp>
      <p:sp>
        <p:nvSpPr>
          <p:cNvPr id="31" name="Symbol zastępczy numeru slajdu 30"/>
          <p:cNvSpPr>
            <a:spLocks noGrp="1"/>
          </p:cNvSpPr>
          <p:nvPr>
            <p:ph type="sldNum" sz="quarter" idx="12"/>
          </p:nvPr>
        </p:nvSpPr>
        <p:spPr/>
        <p:txBody>
          <a:bodyPr/>
          <a:lstStyle/>
          <a:p>
            <a:fld id="{A33FFEC4-E7E6-4600-AC23-303AFFF28B6D}" type="slidenum">
              <a:rPr lang="pl-PL" smtClean="0"/>
              <a:pPr/>
              <a:t>‹N›</a:t>
            </a:fld>
            <a:endParaRPr lang="pl-PL"/>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9" name="Tytuł 28"/>
          <p:cNvSpPr>
            <a:spLocks noGrp="1"/>
          </p:cNvSpPr>
          <p:nvPr>
            <p:ph type="title"/>
          </p:nvPr>
        </p:nvSpPr>
        <p:spPr>
          <a:xfrm>
            <a:off x="304800" y="5410200"/>
            <a:ext cx="8610600" cy="882650"/>
          </a:xfrm>
        </p:spPr>
        <p:txBody>
          <a:bodyPr anchor="ctr"/>
          <a:lstStyle>
            <a:lvl1pPr>
              <a:defRPr/>
            </a:lvl1pPr>
          </a:lstStyle>
          <a:p>
            <a:r>
              <a:rPr kumimoji="0" lang="pl-PL" smtClean="0"/>
              <a:t>Kliknij, aby edytować styl</a:t>
            </a:r>
            <a:endParaRPr kumimoji="0" lang="en-US"/>
          </a:p>
        </p:txBody>
      </p:sp>
      <p:sp>
        <p:nvSpPr>
          <p:cNvPr id="13" name="Symbol zastępczy tekstu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25" name="Symbol zastępczy tekstu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zawartości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28" name="Symbol zastępczy zawartości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0" name="Symbol zastępczy daty 9"/>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a:xfrm>
            <a:off x="8229600" y="6477000"/>
            <a:ext cx="762000" cy="246888"/>
          </a:xfrm>
        </p:spPr>
        <p:txBody>
          <a:bodyPr/>
          <a:lstStyle/>
          <a:p>
            <a:fld id="{A33FFEC4-E7E6-4600-AC23-303AFFF28B6D}" type="slidenum">
              <a:rPr lang="pl-PL" smtClean="0"/>
              <a:pPr/>
              <a:t>‹N›</a:t>
            </a:fld>
            <a:endParaRPr lang="pl-PL"/>
          </a:p>
        </p:txBody>
      </p:sp>
      <p:sp>
        <p:nvSpPr>
          <p:cNvPr id="11" name="Łącznik prosty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30" name="Tytuł 29"/>
          <p:cNvSpPr>
            <a:spLocks noGrp="1"/>
          </p:cNvSpPr>
          <p:nvPr>
            <p:ph type="title"/>
          </p:nvPr>
        </p:nvSpPr>
        <p:spPr>
          <a:xfrm>
            <a:off x="301752" y="457200"/>
            <a:ext cx="8686800" cy="841248"/>
          </a:xfrm>
        </p:spPr>
        <p:txBody>
          <a:bodyPr/>
          <a:lstStyle/>
          <a:p>
            <a:r>
              <a:rPr kumimoji="0" lang="pl-PL" smtClean="0"/>
              <a:t>Kliknij, aby edytować styl</a:t>
            </a:r>
            <a:endParaRPr kumimoji="0" lang="en-US"/>
          </a:p>
        </p:txBody>
      </p:sp>
      <p:sp>
        <p:nvSpPr>
          <p:cNvPr id="12" name="Symbol zastępczy daty 11"/>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21" name="Symbol zastępczy stopki 20"/>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33FFEC4-E7E6-4600-AC23-303AFFF28B6D}" type="slidenum">
              <a:rPr lang="pl-PL" smtClean="0"/>
              <a:pPr/>
              <a:t>‹N›</a:t>
            </a:fld>
            <a:endParaRPr lang="pl-PL"/>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24" name="Symbol zastępczy stopki 23"/>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33FFEC4-E7E6-4600-AC23-303AFFF28B6D}" type="slidenum">
              <a:rPr lang="pl-PL" smtClean="0"/>
              <a:pPr/>
              <a:t>‹N›</a:t>
            </a:fld>
            <a:endParaRPr lang="pl-PL"/>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8" name="Łącznik prosty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ytuł 11"/>
          <p:cNvSpPr>
            <a:spLocks noGrp="1"/>
          </p:cNvSpPr>
          <p:nvPr>
            <p:ph type="title"/>
          </p:nvPr>
        </p:nvSpPr>
        <p:spPr>
          <a:xfrm>
            <a:off x="457200" y="5486400"/>
            <a:ext cx="8458200" cy="520700"/>
          </a:xfrm>
        </p:spPr>
        <p:txBody>
          <a:bodyPr anchor="ctr"/>
          <a:lstStyle>
            <a:lvl1pPr algn="l">
              <a:buNone/>
              <a:defRPr sz="2000" b="1"/>
            </a:lvl1pPr>
          </a:lstStyle>
          <a:p>
            <a:r>
              <a:rPr kumimoji="0" lang="pl-PL" smtClean="0"/>
              <a:t>Kliknij, aby edytować styl</a:t>
            </a:r>
            <a:endParaRPr kumimoji="0" lang="en-US"/>
          </a:p>
        </p:txBody>
      </p:sp>
      <p:sp>
        <p:nvSpPr>
          <p:cNvPr id="26" name="Symbol zastępczy tekstu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14" name="Symbol zastępczy zawartości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25" name="Symbol zastępczy daty 24"/>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29" name="Symbol zastępczy stopki 28"/>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33FFEC4-E7E6-4600-AC23-303AFFF28B6D}" type="slidenum">
              <a:rPr lang="pl-PL" smtClean="0"/>
              <a:pPr/>
              <a:t>‹N›</a:t>
            </a:fld>
            <a:endParaRPr lang="pl-PL"/>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13" name="Symbol zastępczy obrazu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pl-PL" smtClean="0"/>
              <a:t>Kliknij ikonę, aby dodać obraz</a:t>
            </a:r>
            <a:endParaRPr kumimoji="0" lang="en-US" dirty="0"/>
          </a:p>
        </p:txBody>
      </p:sp>
      <p:sp>
        <p:nvSpPr>
          <p:cNvPr id="7" name="Symbol zastępczy daty 6"/>
          <p:cNvSpPr>
            <a:spLocks noGrp="1"/>
          </p:cNvSpPr>
          <p:nvPr>
            <p:ph type="dt" sz="half" idx="10"/>
          </p:nvPr>
        </p:nvSpPr>
        <p:spPr/>
        <p:txBody>
          <a:bodyPr/>
          <a:lstStyle/>
          <a:p>
            <a:fld id="{E846B069-0FEC-42F1-8DA1-26572EB682E3}" type="datetimeFigureOut">
              <a:rPr lang="pl-PL" smtClean="0"/>
              <a:pPr/>
              <a:t>2013-12-27</a:t>
            </a:fld>
            <a:endParaRPr lang="pl-PL"/>
          </a:p>
        </p:txBody>
      </p:sp>
      <p:sp>
        <p:nvSpPr>
          <p:cNvPr id="5" name="Symbol zastępczy stopki 4"/>
          <p:cNvSpPr>
            <a:spLocks noGrp="1"/>
          </p:cNvSpPr>
          <p:nvPr>
            <p:ph type="ftr" sz="quarter" idx="11"/>
          </p:nvPr>
        </p:nvSpPr>
        <p:spPr/>
        <p:txBody>
          <a:bodyPr/>
          <a:lstStyle/>
          <a:p>
            <a:endParaRPr lang="pl-PL"/>
          </a:p>
        </p:txBody>
      </p:sp>
      <p:sp>
        <p:nvSpPr>
          <p:cNvPr id="31" name="Symbol zastępczy numeru slajdu 30"/>
          <p:cNvSpPr>
            <a:spLocks noGrp="1"/>
          </p:cNvSpPr>
          <p:nvPr>
            <p:ph type="sldNum" sz="quarter" idx="12"/>
          </p:nvPr>
        </p:nvSpPr>
        <p:spPr/>
        <p:txBody>
          <a:bodyPr/>
          <a:lstStyle/>
          <a:p>
            <a:fld id="{A33FFEC4-E7E6-4600-AC23-303AFFF28B6D}" type="slidenum">
              <a:rPr lang="pl-PL" smtClean="0"/>
              <a:pPr/>
              <a:t>‹N›</a:t>
            </a:fld>
            <a:endParaRPr lang="pl-PL"/>
          </a:p>
        </p:txBody>
      </p:sp>
      <p:sp>
        <p:nvSpPr>
          <p:cNvPr id="17" name="Tytuł 16"/>
          <p:cNvSpPr>
            <a:spLocks noGrp="1"/>
          </p:cNvSpPr>
          <p:nvPr>
            <p:ph type="title"/>
          </p:nvPr>
        </p:nvSpPr>
        <p:spPr>
          <a:xfrm>
            <a:off x="381000" y="4993760"/>
            <a:ext cx="5867400" cy="522288"/>
          </a:xfrm>
        </p:spPr>
        <p:txBody>
          <a:bodyPr anchor="ctr"/>
          <a:lstStyle>
            <a:lvl1pPr algn="l">
              <a:buNone/>
              <a:defRPr sz="2000" b="1"/>
            </a:lvl1pPr>
          </a:lstStyle>
          <a:p>
            <a:r>
              <a:rPr kumimoji="0" lang="pl-PL" smtClean="0"/>
              <a:t>Kliknij, aby edytować styl</a:t>
            </a:r>
            <a:endParaRPr kumimoji="0" lang="en-US"/>
          </a:p>
        </p:txBody>
      </p:sp>
      <p:sp>
        <p:nvSpPr>
          <p:cNvPr id="26" name="Symbol zastępczy tekstu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Łącznik prosty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ymbol zastępczy tekstu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1" name="Symbol zastępczy daty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846B069-0FEC-42F1-8DA1-26572EB682E3}" type="datetimeFigureOut">
              <a:rPr lang="pl-PL" smtClean="0"/>
              <a:pPr/>
              <a:t>2013-12-27</a:t>
            </a:fld>
            <a:endParaRPr lang="pl-PL"/>
          </a:p>
        </p:txBody>
      </p:sp>
      <p:sp>
        <p:nvSpPr>
          <p:cNvPr id="28" name="Symbol zastępczy stopki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pl-PL"/>
          </a:p>
        </p:txBody>
      </p:sp>
      <p:sp>
        <p:nvSpPr>
          <p:cNvPr id="5" name="Symbol zastępczy numeru slajd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33FFEC4-E7E6-4600-AC23-303AFFF28B6D}" type="slidenum">
              <a:rPr lang="pl-PL" smtClean="0"/>
              <a:pPr/>
              <a:t>‹N›</a:t>
            </a:fld>
            <a:endParaRPr lang="pl-PL"/>
          </a:p>
        </p:txBody>
      </p:sp>
      <p:sp>
        <p:nvSpPr>
          <p:cNvPr id="10" name="Symbol zastępczy tytułu 9"/>
          <p:cNvSpPr>
            <a:spLocks noGrp="1"/>
          </p:cNvSpPr>
          <p:nvPr>
            <p:ph type="title"/>
          </p:nvPr>
        </p:nvSpPr>
        <p:spPr>
          <a:xfrm>
            <a:off x="304800" y="457200"/>
            <a:ext cx="8686800" cy="838200"/>
          </a:xfrm>
          <a:prstGeom prst="rect">
            <a:avLst/>
          </a:prstGeom>
        </p:spPr>
        <p:txBody>
          <a:bodyPr vert="horz" anchor="ctr">
            <a:normAutofit/>
          </a:bodyPr>
          <a:lstStyle/>
          <a:p>
            <a:r>
              <a:rPr kumimoji="0" lang="pl-PL" smtClean="0"/>
              <a:t>Kliknij, aby edytować styl</a:t>
            </a:r>
            <a:endParaRPr kumimoji="0" lang="en-US"/>
          </a:p>
        </p:txBody>
      </p:sp>
      <p:sp>
        <p:nvSpPr>
          <p:cNvPr id="9" name="Łącznik prosty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Łącznik prosty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0" y="710775"/>
            <a:ext cx="8839200" cy="4789927"/>
          </a:xfrm>
        </p:spPr>
        <p:txBody>
          <a:bodyPr>
            <a:noAutofit/>
          </a:bodyPr>
          <a:lstStyle/>
          <a:p>
            <a:pPr algn="ctr"/>
            <a:r>
              <a:rPr lang="pl-PL" sz="5400" dirty="0" smtClean="0">
                <a:effectLst>
                  <a:outerShdw blurRad="50800" dist="38100" dir="5400000" algn="t" rotWithShape="0">
                    <a:prstClr val="black">
                      <a:alpha val="40000"/>
                    </a:prstClr>
                  </a:outerShdw>
                  <a:reflection blurRad="6350" stA="55000" endA="300" endPos="45500" dir="5400000" sy="-100000" algn="bl" rotWithShape="0"/>
                </a:effectLst>
                <a:latin typeface="Gungsuh" pitchFamily="18" charset="-127"/>
                <a:ea typeface="Gungsuh" pitchFamily="18" charset="-127"/>
              </a:rPr>
              <a:t>SYSTEM OŚWIATY </a:t>
            </a:r>
            <a:br>
              <a:rPr lang="pl-PL" sz="5400" dirty="0" smtClean="0">
                <a:effectLst>
                  <a:outerShdw blurRad="50800" dist="38100" dir="5400000" algn="t" rotWithShape="0">
                    <a:prstClr val="black">
                      <a:alpha val="40000"/>
                    </a:prstClr>
                  </a:outerShdw>
                  <a:reflection blurRad="6350" stA="55000" endA="300" endPos="45500" dir="5400000" sy="-100000" algn="bl" rotWithShape="0"/>
                </a:effectLst>
                <a:latin typeface="Gungsuh" pitchFamily="18" charset="-127"/>
                <a:ea typeface="Gungsuh" pitchFamily="18" charset="-127"/>
              </a:rPr>
            </a:br>
            <a:r>
              <a:rPr lang="pl-PL" sz="5400" dirty="0" smtClean="0">
                <a:effectLst>
                  <a:outerShdw blurRad="50800" dist="38100" dir="5400000" algn="t" rotWithShape="0">
                    <a:prstClr val="black">
                      <a:alpha val="40000"/>
                    </a:prstClr>
                  </a:outerShdw>
                  <a:reflection blurRad="6350" stA="55000" endA="300" endPos="45500" dir="5400000" sy="-100000" algn="bl" rotWithShape="0"/>
                </a:effectLst>
                <a:latin typeface="Gungsuh" pitchFamily="18" charset="-127"/>
                <a:ea typeface="Gungsuh" pitchFamily="18" charset="-127"/>
              </a:rPr>
              <a:t>W POLSCE</a:t>
            </a:r>
            <a:r>
              <a:rPr lang="pl-PL" sz="5400" dirty="0" smtClean="0"/>
              <a:t/>
            </a:r>
            <a:br>
              <a:rPr lang="pl-PL" sz="5400" dirty="0" smtClean="0"/>
            </a:br>
            <a:r>
              <a:rPr lang="pl-PL" sz="2000" dirty="0" smtClean="0"/>
              <a:t> </a:t>
            </a:r>
            <a:r>
              <a:rPr lang="pl-PL" sz="5400" dirty="0" smtClean="0"/>
              <a:t/>
            </a:r>
            <a:br>
              <a:rPr lang="pl-PL" sz="5400" dirty="0" smtClean="0"/>
            </a:br>
            <a:r>
              <a:rPr lang="pl-PL" sz="1000" dirty="0" smtClean="0"/>
              <a:t/>
            </a:r>
            <a:br>
              <a:rPr lang="pl-PL" sz="1000" dirty="0" smtClean="0"/>
            </a:br>
            <a:r>
              <a:rPr lang="pl-PL" sz="5400" dirty="0" smtClean="0"/>
              <a:t/>
            </a:r>
            <a:br>
              <a:rPr lang="pl-PL" sz="5400" dirty="0" smtClean="0"/>
            </a:br>
            <a:r>
              <a:rPr lang="pl-PL" sz="5400" dirty="0" smtClean="0">
                <a:latin typeface="Gungsuh" pitchFamily="18" charset="-127"/>
                <a:ea typeface="Gungsuh" pitchFamily="18" charset="-127"/>
              </a:rPr>
              <a:t>EDUCATIONAL SYSTEM IN POLAND</a:t>
            </a:r>
            <a:endParaRPr lang="pl-PL" sz="4800" dirty="0">
              <a:latin typeface="Gungsuh" pitchFamily="18" charset="-127"/>
              <a:ea typeface="Gungsuh" pitchFamily="18" charset="-127"/>
            </a:endParaRPr>
          </a:p>
        </p:txBody>
      </p:sp>
      <p:cxnSp>
        <p:nvCxnSpPr>
          <p:cNvPr id="8" name="Łącznik prosty 7"/>
          <p:cNvCxnSpPr/>
          <p:nvPr/>
        </p:nvCxnSpPr>
        <p:spPr>
          <a:xfrm>
            <a:off x="1000100" y="3071810"/>
            <a:ext cx="7072362" cy="0"/>
          </a:xfrm>
          <a:prstGeom prst="line">
            <a:avLst/>
          </a:prstGeom>
          <a:ln w="19050">
            <a:solidFill>
              <a:srgbClr val="C00000"/>
            </a:solidFill>
          </a:ln>
          <a:effectLst>
            <a:glow rad="139700">
              <a:schemeClr val="accent5">
                <a:satMod val="175000"/>
                <a:alpha val="40000"/>
              </a:schemeClr>
            </a:glow>
            <a:outerShdw blurRad="63500" dist="25400" dir="5400000" rotWithShape="0">
              <a:srgbClr val="000000">
                <a:alpha val="43137"/>
              </a:srgbClr>
            </a:outerShdw>
            <a:reflection blurRad="6350" stA="50000" endA="300" endPos="38500" dist="50800" dir="5400000" sy="-100000" algn="bl" rotWithShape="0"/>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785786" y="1155688"/>
            <a:ext cx="7500990" cy="5262979"/>
          </a:xfrm>
          <a:prstGeom prst="rect">
            <a:avLst/>
          </a:prstGeom>
          <a:noFill/>
        </p:spPr>
        <p:txBody>
          <a:bodyPr wrap="square" rtlCol="0">
            <a:spAutoFit/>
          </a:bodyPr>
          <a:lstStyle/>
          <a:p>
            <a:pPr algn="ctr"/>
            <a:r>
              <a:rPr lang="pl-PL" sz="6000" b="1" dirty="0" smtClean="0">
                <a:latin typeface="Gungsuh" pitchFamily="18" charset="-127"/>
                <a:ea typeface="Gungsuh" pitchFamily="18" charset="-127"/>
              </a:rPr>
              <a:t>DZIĘKUJĘ ZA UWAGĘ</a:t>
            </a:r>
          </a:p>
          <a:p>
            <a:pPr algn="ctr"/>
            <a:endParaRPr lang="pl-PL" sz="6000" b="1" dirty="0" smtClean="0">
              <a:latin typeface="Gungsuh" pitchFamily="18" charset="-127"/>
              <a:ea typeface="Gungsuh" pitchFamily="18" charset="-127"/>
            </a:endParaRPr>
          </a:p>
          <a:p>
            <a:pPr algn="ctr"/>
            <a:r>
              <a:rPr lang="pl-PL" sz="6000" b="1" dirty="0" smtClean="0">
                <a:latin typeface="Gungsuh" pitchFamily="18" charset="-127"/>
                <a:ea typeface="Gungsuh" pitchFamily="18" charset="-127"/>
              </a:rPr>
              <a:t>THANK YOU FOR ATTENTION</a:t>
            </a:r>
          </a:p>
          <a:p>
            <a:endParaRPr lang="pl-PL" dirty="0" smtClean="0"/>
          </a:p>
          <a:p>
            <a:endParaRPr lang="pl-PL" dirty="0"/>
          </a:p>
        </p:txBody>
      </p:sp>
      <p:sp>
        <p:nvSpPr>
          <p:cNvPr id="3" name="CasellaDiTesto 2"/>
          <p:cNvSpPr txBox="1"/>
          <p:nvPr/>
        </p:nvSpPr>
        <p:spPr>
          <a:xfrm>
            <a:off x="5940152" y="6461586"/>
            <a:ext cx="3066737" cy="276999"/>
          </a:xfrm>
          <a:prstGeom prst="rect">
            <a:avLst/>
          </a:prstGeom>
          <a:noFill/>
        </p:spPr>
        <p:txBody>
          <a:bodyPr wrap="none" rtlCol="0">
            <a:spAutoFit/>
          </a:bodyPr>
          <a:lstStyle/>
          <a:p>
            <a:r>
              <a:rPr lang="it-IT" sz="1200" dirty="0" smtClean="0"/>
              <a:t>Traduzione a cura del docente Tiziana Riccio</a:t>
            </a:r>
            <a:endParaRPr lang="it-IT" sz="12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zaokrąglony 1"/>
          <p:cNvSpPr/>
          <p:nvPr/>
        </p:nvSpPr>
        <p:spPr>
          <a:xfrm>
            <a:off x="500034" y="357166"/>
            <a:ext cx="8072494" cy="1143008"/>
          </a:xfrm>
          <a:prstGeom prst="roundRect">
            <a:avLst/>
          </a:prstGeom>
          <a:solidFill>
            <a:schemeClr val="accent4">
              <a:lumMod val="20000"/>
              <a:lumOff val="80000"/>
            </a:schemeClr>
          </a:solidFill>
          <a:ln>
            <a:solidFill>
              <a:srgbClr val="E41010"/>
            </a:solidFill>
          </a:ln>
        </p:spPr>
        <p:style>
          <a:lnRef idx="2">
            <a:schemeClr val="accent2"/>
          </a:lnRef>
          <a:fillRef idx="1">
            <a:schemeClr val="lt1"/>
          </a:fillRef>
          <a:effectRef idx="0">
            <a:schemeClr val="accent2"/>
          </a:effectRef>
          <a:fontRef idx="minor">
            <a:schemeClr val="dk1"/>
          </a:fontRef>
        </p:style>
        <p:txBody>
          <a:bodyPr rtlCol="0" anchor="ctr">
            <a:prstTxWarp prst="textPlain">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pl-PL" sz="3200" b="1" spc="50" dirty="0">
              <a:ln w="11430"/>
              <a:solidFill>
                <a:srgbClr val="C00000"/>
              </a:solidFill>
              <a:effectLst>
                <a:outerShdw blurRad="76200" dist="50800" dir="5400000" algn="tl" rotWithShape="0">
                  <a:srgbClr val="000000">
                    <a:alpha val="65000"/>
                  </a:srgbClr>
                </a:outerShdw>
              </a:effectLst>
            </a:endParaRPr>
          </a:p>
        </p:txBody>
      </p:sp>
      <p:sp>
        <p:nvSpPr>
          <p:cNvPr id="4" name="pole tekstowe 3"/>
          <p:cNvSpPr txBox="1"/>
          <p:nvPr/>
        </p:nvSpPr>
        <p:spPr>
          <a:xfrm>
            <a:off x="785786" y="642918"/>
            <a:ext cx="7500990" cy="584775"/>
          </a:xfrm>
          <a:prstGeom prst="rect">
            <a:avLst/>
          </a:prstGeom>
          <a:noFill/>
        </p:spPr>
        <p:txBody>
          <a:bodyPr wrap="square" rtlCol="0">
            <a:spAutoFit/>
          </a:bodyPr>
          <a:lstStyle/>
          <a:p>
            <a:pPr algn="ctr"/>
            <a:r>
              <a:rPr lang="en-US" sz="3200" cap="small" dirty="0">
                <a:latin typeface="Gungsuh" pitchFamily="18" charset="-127"/>
                <a:ea typeface="Gungsuh" pitchFamily="18" charset="-127"/>
              </a:rPr>
              <a:t>THE POLISH EDUCATION SYSTEM</a:t>
            </a:r>
            <a:endParaRPr lang="pl-PL" sz="3200" dirty="0">
              <a:latin typeface="Gungsuh" pitchFamily="18" charset="-127"/>
              <a:ea typeface="Gungsuh" pitchFamily="18" charset="-127"/>
            </a:endParaRPr>
          </a:p>
        </p:txBody>
      </p:sp>
      <p:sp>
        <p:nvSpPr>
          <p:cNvPr id="5" name="pole tekstowe 4"/>
          <p:cNvSpPr txBox="1"/>
          <p:nvPr/>
        </p:nvSpPr>
        <p:spPr>
          <a:xfrm>
            <a:off x="357158" y="1714488"/>
            <a:ext cx="8358246" cy="1723549"/>
          </a:xfrm>
          <a:prstGeom prst="rect">
            <a:avLst/>
          </a:prstGeom>
          <a:noFill/>
        </p:spPr>
        <p:txBody>
          <a:bodyPr wrap="square" rtlCol="0">
            <a:spAutoFit/>
          </a:bodyPr>
          <a:lstStyle/>
          <a:p>
            <a:pPr algn="just"/>
            <a:r>
              <a:rPr lang="en-US" sz="1100" dirty="0" smtClean="0"/>
              <a:t>Education in Poland is free of charge. The present school system in Poland was introduced in 1998/1999. Many changes concerning administration, financing, inspection, supervision and guidance have been implemented since then.</a:t>
            </a:r>
            <a:endParaRPr lang="pl-PL" sz="1100" dirty="0" smtClean="0"/>
          </a:p>
          <a:p>
            <a:pPr algn="just"/>
            <a:r>
              <a:rPr lang="en-US" sz="1100" dirty="0" smtClean="0"/>
              <a:t>Full-time education is compulsory from </a:t>
            </a:r>
            <a:r>
              <a:rPr lang="pl-PL" sz="1100" dirty="0" smtClean="0"/>
              <a:t>5</a:t>
            </a:r>
            <a:r>
              <a:rPr lang="en-US" sz="1100" dirty="0" smtClean="0"/>
              <a:t> till 18.</a:t>
            </a:r>
            <a:r>
              <a:rPr lang="pl-PL" sz="1100" dirty="0" smtClean="0"/>
              <a:t> </a:t>
            </a:r>
            <a:r>
              <a:rPr lang="en-US" sz="1100" dirty="0" smtClean="0"/>
              <a:t>The academic year begins on 1st September and ends on the last Friday of June, and is divided into two terms. Students have 2-month and a week of holidays in summer, two weeks of half-year holiday in winter (January/ February ) and additionally some days off  around Christmas and Easter.</a:t>
            </a:r>
            <a:endParaRPr lang="pl-PL" sz="1100" dirty="0" smtClean="0"/>
          </a:p>
          <a:p>
            <a:pPr algn="just"/>
            <a:r>
              <a:rPr lang="en-US" sz="1100" dirty="0" smtClean="0"/>
              <a:t>Schools can be of two types: public (state)</a:t>
            </a:r>
            <a:r>
              <a:rPr lang="pl-PL" sz="1100" dirty="0" smtClean="0"/>
              <a:t> </a:t>
            </a:r>
            <a:r>
              <a:rPr lang="en-US" sz="1100" dirty="0" smtClean="0"/>
              <a:t>schools which offer free education within the framework of the core curricula, and non-public schools. The latter can be private (fee-paying), church or civic schools. They may have their own curricula approved by the Minister of National Education.</a:t>
            </a:r>
            <a:endParaRPr lang="pl-PL" sz="1100" dirty="0" smtClean="0"/>
          </a:p>
          <a:p>
            <a:endParaRPr lang="pl-PL" dirty="0"/>
          </a:p>
        </p:txBody>
      </p:sp>
      <p:sp>
        <p:nvSpPr>
          <p:cNvPr id="3" name="Rettangolo 2"/>
          <p:cNvSpPr/>
          <p:nvPr/>
        </p:nvSpPr>
        <p:spPr>
          <a:xfrm>
            <a:off x="357158" y="3160277"/>
            <a:ext cx="8607330" cy="3416320"/>
          </a:xfrm>
          <a:prstGeom prst="rect">
            <a:avLst/>
          </a:prstGeom>
        </p:spPr>
        <p:txBody>
          <a:bodyPr wrap="square">
            <a:spAutoFit/>
          </a:bodyPr>
          <a:lstStyle/>
          <a:p>
            <a:pPr algn="just"/>
            <a:r>
              <a:rPr lang="it-IT" dirty="0" smtClean="0"/>
              <a:t>L’ Istruzione </a:t>
            </a:r>
            <a:r>
              <a:rPr lang="it-IT" dirty="0"/>
              <a:t>in Polonia è </a:t>
            </a:r>
            <a:r>
              <a:rPr lang="it-IT" dirty="0" smtClean="0"/>
              <a:t>gratuita. </a:t>
            </a:r>
            <a:r>
              <a:rPr lang="it-IT" dirty="0"/>
              <a:t>Il sistema scolastico attuale in Polonia è stato introdotto nel 1998/1999. Molti cambiamenti in materia di amministrazione, finanziamento, controllo, supervisione e </a:t>
            </a:r>
            <a:r>
              <a:rPr lang="it-IT" dirty="0" smtClean="0"/>
              <a:t>guida </a:t>
            </a:r>
            <a:r>
              <a:rPr lang="it-IT" dirty="0"/>
              <a:t>sono </a:t>
            </a:r>
            <a:r>
              <a:rPr lang="it-IT" dirty="0" smtClean="0"/>
              <a:t>stati attuati </a:t>
            </a:r>
            <a:r>
              <a:rPr lang="it-IT" dirty="0"/>
              <a:t>da allora.</a:t>
            </a:r>
          </a:p>
          <a:p>
            <a:pPr algn="just"/>
            <a:r>
              <a:rPr lang="it-IT" dirty="0" smtClean="0"/>
              <a:t>L’ Istruzione </a:t>
            </a:r>
            <a:r>
              <a:rPr lang="it-IT" dirty="0"/>
              <a:t>a tempo pieno è obbligatoria </a:t>
            </a:r>
            <a:r>
              <a:rPr lang="it-IT" dirty="0" smtClean="0"/>
              <a:t>dai </a:t>
            </a:r>
            <a:r>
              <a:rPr lang="it-IT" dirty="0"/>
              <a:t>5 </a:t>
            </a:r>
            <a:r>
              <a:rPr lang="it-IT" dirty="0" smtClean="0"/>
              <a:t>ai 18 anni. </a:t>
            </a:r>
            <a:r>
              <a:rPr lang="it-IT" dirty="0"/>
              <a:t>L'anno accademico inizia il </a:t>
            </a:r>
            <a:r>
              <a:rPr lang="it-IT" dirty="0" smtClean="0"/>
              <a:t>          1° </a:t>
            </a:r>
            <a:r>
              <a:rPr lang="it-IT" dirty="0"/>
              <a:t>settembre e termina l'ultimo </a:t>
            </a:r>
            <a:r>
              <a:rPr lang="it-IT" dirty="0" smtClean="0"/>
              <a:t>venerdì </a:t>
            </a:r>
            <a:r>
              <a:rPr lang="it-IT" dirty="0"/>
              <a:t>del mese di </a:t>
            </a:r>
            <a:r>
              <a:rPr lang="it-IT" dirty="0" smtClean="0"/>
              <a:t>Giugno</a:t>
            </a:r>
            <a:r>
              <a:rPr lang="it-IT" dirty="0"/>
              <a:t>, ed è diviso in due </a:t>
            </a:r>
            <a:r>
              <a:rPr lang="it-IT" dirty="0" smtClean="0"/>
              <a:t>fasi. </a:t>
            </a:r>
          </a:p>
          <a:p>
            <a:pPr algn="just"/>
            <a:r>
              <a:rPr lang="it-IT" dirty="0" smtClean="0"/>
              <a:t>Gli </a:t>
            </a:r>
            <a:r>
              <a:rPr lang="it-IT" dirty="0"/>
              <a:t>studenti hanno 2 mesi e una settimana di vacanze in estate, due settimane di vacanza </a:t>
            </a:r>
            <a:r>
              <a:rPr lang="it-IT" dirty="0" smtClean="0"/>
              <a:t>nel semestre </a:t>
            </a:r>
            <a:r>
              <a:rPr lang="it-IT" dirty="0"/>
              <a:t>invernale (gennaio / febbraio) </a:t>
            </a:r>
            <a:r>
              <a:rPr lang="it-IT" dirty="0" smtClean="0"/>
              <a:t>e, </a:t>
            </a:r>
            <a:r>
              <a:rPr lang="it-IT" dirty="0"/>
              <a:t>in </a:t>
            </a:r>
            <a:r>
              <a:rPr lang="it-IT" dirty="0" smtClean="0"/>
              <a:t>aggiunta, </a:t>
            </a:r>
            <a:r>
              <a:rPr lang="it-IT" dirty="0"/>
              <a:t>alcuni giorni di riposo a Natale e </a:t>
            </a:r>
            <a:r>
              <a:rPr lang="it-IT" dirty="0" smtClean="0"/>
              <a:t>a Pasqua</a:t>
            </a:r>
            <a:r>
              <a:rPr lang="it-IT" dirty="0"/>
              <a:t>.</a:t>
            </a:r>
          </a:p>
          <a:p>
            <a:pPr algn="just"/>
            <a:r>
              <a:rPr lang="it-IT" dirty="0"/>
              <a:t>Le scuole possono essere di due tipi: </a:t>
            </a:r>
            <a:r>
              <a:rPr lang="it-IT" dirty="0" smtClean="0"/>
              <a:t>pubbliche </a:t>
            </a:r>
            <a:r>
              <a:rPr lang="it-IT" dirty="0"/>
              <a:t>(statali) </a:t>
            </a:r>
            <a:r>
              <a:rPr lang="it-IT" dirty="0" smtClean="0"/>
              <a:t>che </a:t>
            </a:r>
            <a:r>
              <a:rPr lang="it-IT" dirty="0"/>
              <a:t>offrono istruzione gratuita nell'ambito della formazione di base, e le scuole non pubbliche. </a:t>
            </a:r>
            <a:r>
              <a:rPr lang="it-IT" dirty="0" smtClean="0"/>
              <a:t>Quest'ultime possono essere private </a:t>
            </a:r>
            <a:r>
              <a:rPr lang="it-IT" dirty="0"/>
              <a:t>(a pagamento), </a:t>
            </a:r>
            <a:r>
              <a:rPr lang="it-IT" dirty="0" smtClean="0"/>
              <a:t>di chiesa </a:t>
            </a:r>
            <a:r>
              <a:rPr lang="it-IT" dirty="0"/>
              <a:t>o scuole civiche. Possono avere </a:t>
            </a:r>
            <a:r>
              <a:rPr lang="it-IT" dirty="0" smtClean="0"/>
              <a:t>i propri curricula, </a:t>
            </a:r>
            <a:r>
              <a:rPr lang="it-IT" dirty="0"/>
              <a:t>approvati dal Ministro dell'Educazione Nazionale.</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zaokrąglony 3"/>
          <p:cNvSpPr/>
          <p:nvPr/>
        </p:nvSpPr>
        <p:spPr>
          <a:xfrm>
            <a:off x="500034" y="357166"/>
            <a:ext cx="8143932" cy="1428760"/>
          </a:xfrm>
          <a:prstGeom prst="roundRect">
            <a:avLst/>
          </a:prstGeom>
          <a:solidFill>
            <a:schemeClr val="accent4">
              <a:lumMod val="20000"/>
              <a:lumOff val="80000"/>
            </a:schemeClr>
          </a:solidFill>
          <a:ln>
            <a:solidFill>
              <a:srgbClr val="E41010"/>
            </a:solidFill>
          </a:ln>
        </p:spPr>
        <p:style>
          <a:lnRef idx="2">
            <a:schemeClr val="accent2"/>
          </a:lnRef>
          <a:fillRef idx="1">
            <a:schemeClr val="lt1"/>
          </a:fillRef>
          <a:effectRef idx="0">
            <a:schemeClr val="accent2"/>
          </a:effectRef>
          <a:fontRef idx="minor">
            <a:schemeClr val="dk1"/>
          </a:fontRef>
        </p:style>
        <p:txBody>
          <a:bodyPr rtlCol="0" anchor="ctr">
            <a:prstTxWarp prst="textPlain">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pl-PL" sz="3200" b="1" spc="50" dirty="0">
              <a:ln w="11430"/>
              <a:solidFill>
                <a:srgbClr val="C00000"/>
              </a:solidFill>
              <a:effectLst>
                <a:outerShdw blurRad="76200" dist="50800" dir="5400000" algn="tl" rotWithShape="0">
                  <a:srgbClr val="000000">
                    <a:alpha val="65000"/>
                  </a:srgbClr>
                </a:outerShdw>
              </a:effectLst>
            </a:endParaRPr>
          </a:p>
        </p:txBody>
      </p:sp>
      <p:sp>
        <p:nvSpPr>
          <p:cNvPr id="6" name="pole tekstowe 5"/>
          <p:cNvSpPr txBox="1"/>
          <p:nvPr/>
        </p:nvSpPr>
        <p:spPr>
          <a:xfrm>
            <a:off x="500034" y="500042"/>
            <a:ext cx="8143932" cy="1569660"/>
          </a:xfrm>
          <a:prstGeom prst="rect">
            <a:avLst/>
          </a:prstGeom>
          <a:noFill/>
        </p:spPr>
        <p:txBody>
          <a:bodyPr wrap="square" rtlCol="0">
            <a:spAutoFit/>
          </a:bodyPr>
          <a:lstStyle/>
          <a:p>
            <a:pPr algn="ctr"/>
            <a:r>
              <a:rPr lang="pl-PL" sz="3200" dirty="0" smtClean="0">
                <a:latin typeface="Gungsuh" pitchFamily="18" charset="-127"/>
                <a:ea typeface="Gungsuh" pitchFamily="18" charset="-127"/>
              </a:rPr>
              <a:t>PRZEDSZKOLE</a:t>
            </a:r>
          </a:p>
          <a:p>
            <a:pPr algn="ctr"/>
            <a:r>
              <a:rPr lang="en-US" sz="3200" dirty="0" smtClean="0">
                <a:latin typeface="Gungsuh" pitchFamily="18" charset="-127"/>
                <a:ea typeface="Gungsuh" pitchFamily="18" charset="-127"/>
              </a:rPr>
              <a:t>P</a:t>
            </a:r>
            <a:r>
              <a:rPr lang="pl-PL" sz="3200" dirty="0" smtClean="0">
                <a:latin typeface="Gungsuh" pitchFamily="18" charset="-127"/>
                <a:ea typeface="Gungsuh" pitchFamily="18" charset="-127"/>
              </a:rPr>
              <a:t>RE</a:t>
            </a:r>
            <a:r>
              <a:rPr lang="en-US" sz="3200" dirty="0" smtClean="0">
                <a:latin typeface="Gungsuh" pitchFamily="18" charset="-127"/>
                <a:ea typeface="Gungsuh" pitchFamily="18" charset="-127"/>
              </a:rPr>
              <a:t>-</a:t>
            </a:r>
            <a:r>
              <a:rPr lang="pl-PL" sz="3200" dirty="0" smtClean="0">
                <a:latin typeface="Gungsuh" pitchFamily="18" charset="-127"/>
                <a:ea typeface="Gungsuh" pitchFamily="18" charset="-127"/>
              </a:rPr>
              <a:t>SCHOOL EDUCATION</a:t>
            </a:r>
            <a:endParaRPr lang="pl-PL" sz="3200" dirty="0">
              <a:latin typeface="+mj-lt"/>
            </a:endParaRPr>
          </a:p>
          <a:p>
            <a:endParaRPr lang="pl-PL" sz="3200" dirty="0">
              <a:latin typeface="Gungsuh" pitchFamily="18" charset="-127"/>
              <a:ea typeface="Gungsuh" pitchFamily="18" charset="-127"/>
            </a:endParaRPr>
          </a:p>
        </p:txBody>
      </p:sp>
      <p:sp>
        <p:nvSpPr>
          <p:cNvPr id="7" name="pole tekstowe 6"/>
          <p:cNvSpPr txBox="1"/>
          <p:nvPr/>
        </p:nvSpPr>
        <p:spPr>
          <a:xfrm>
            <a:off x="500034" y="2071678"/>
            <a:ext cx="8429684" cy="1654299"/>
          </a:xfrm>
          <a:prstGeom prst="rect">
            <a:avLst/>
          </a:prstGeom>
          <a:noFill/>
        </p:spPr>
        <p:txBody>
          <a:bodyPr wrap="square" rtlCol="0">
            <a:spAutoFit/>
          </a:bodyPr>
          <a:lstStyle/>
          <a:p>
            <a:pPr algn="just"/>
            <a:endParaRPr lang="pl-PL" sz="1050" dirty="0"/>
          </a:p>
          <a:p>
            <a:pPr algn="just"/>
            <a:r>
              <a:rPr lang="en-US" sz="1100" dirty="0" smtClean="0"/>
              <a:t> Children aged 3-</a:t>
            </a:r>
            <a:r>
              <a:rPr lang="pl-PL" sz="1100" dirty="0" smtClean="0"/>
              <a:t>4</a:t>
            </a:r>
            <a:r>
              <a:rPr lang="en-US" sz="1100" dirty="0" smtClean="0"/>
              <a:t> may receive pre-</a:t>
            </a:r>
            <a:r>
              <a:rPr lang="pl-PL" sz="1100" dirty="0" err="1" smtClean="0"/>
              <a:t>school</a:t>
            </a:r>
            <a:r>
              <a:rPr lang="en-US" sz="1100" dirty="0" smtClean="0"/>
              <a:t> education, which is not compulsory. </a:t>
            </a:r>
            <a:r>
              <a:rPr lang="pl-PL" sz="1100" dirty="0" smtClean="0"/>
              <a:t>For </a:t>
            </a:r>
            <a:r>
              <a:rPr lang="pl-PL" sz="1100" dirty="0" err="1" smtClean="0"/>
              <a:t>children</a:t>
            </a:r>
            <a:r>
              <a:rPr lang="pl-PL" sz="1100" dirty="0" smtClean="0"/>
              <a:t> </a:t>
            </a:r>
            <a:r>
              <a:rPr lang="pl-PL" sz="1100" dirty="0" err="1" smtClean="0"/>
              <a:t>aged</a:t>
            </a:r>
            <a:r>
              <a:rPr lang="pl-PL" sz="1100" dirty="0" smtClean="0"/>
              <a:t> 5-6 </a:t>
            </a:r>
            <a:r>
              <a:rPr lang="pl-PL" sz="1100" dirty="0" err="1" smtClean="0"/>
              <a:t>pre-school</a:t>
            </a:r>
            <a:r>
              <a:rPr lang="pl-PL" sz="1100" dirty="0" smtClean="0"/>
              <a:t> </a:t>
            </a:r>
            <a:r>
              <a:rPr lang="pl-PL" sz="1100" dirty="0" err="1" smtClean="0"/>
              <a:t>education</a:t>
            </a:r>
            <a:r>
              <a:rPr lang="pl-PL" sz="1100" dirty="0" smtClean="0"/>
              <a:t> </a:t>
            </a:r>
            <a:r>
              <a:rPr lang="pl-PL" sz="1100" dirty="0" err="1" smtClean="0"/>
              <a:t>is</a:t>
            </a:r>
            <a:r>
              <a:rPr lang="pl-PL" sz="1100" dirty="0" smtClean="0"/>
              <a:t> </a:t>
            </a:r>
            <a:r>
              <a:rPr lang="pl-PL" sz="1100" dirty="0" err="1" smtClean="0"/>
              <a:t>compulsory</a:t>
            </a:r>
            <a:r>
              <a:rPr lang="pl-PL" sz="1100" dirty="0" smtClean="0"/>
              <a:t>. </a:t>
            </a:r>
            <a:r>
              <a:rPr lang="en-US" sz="1100" dirty="0" smtClean="0"/>
              <a:t>Public kindergartens are administered and financed by local authorities - communes. Parents’ payments cover children’s meals</a:t>
            </a:r>
            <a:r>
              <a:rPr lang="pl-PL" sz="1100" dirty="0" smtClean="0"/>
              <a:t> </a:t>
            </a:r>
            <a:r>
              <a:rPr lang="en-US" sz="1100" dirty="0" smtClean="0"/>
              <a:t> and so-called extra fee if a child attends a kindergarten for more than 5 hours a day. The fee is set by the commune.</a:t>
            </a:r>
            <a:endParaRPr lang="pl-PL" sz="1100" dirty="0" smtClean="0"/>
          </a:p>
          <a:p>
            <a:pPr algn="just"/>
            <a:r>
              <a:rPr lang="en-US" sz="1100" dirty="0" smtClean="0"/>
              <a:t> A kindergarten is obliged to provide unpaid teaching and nursing for at least 5 hours a day. All the six-year-old children are obliged to complete the ‘zero year’ either in a kindergarten or in a pre-primary classes attached to primary schools.</a:t>
            </a:r>
            <a:endParaRPr lang="pl-PL" sz="1100" dirty="0" smtClean="0"/>
          </a:p>
          <a:p>
            <a:r>
              <a:rPr lang="en-US" dirty="0"/>
              <a:t> </a:t>
            </a:r>
            <a:endParaRPr lang="pl-PL" dirty="0"/>
          </a:p>
          <a:p>
            <a:endParaRPr lang="pl-PL" dirty="0"/>
          </a:p>
        </p:txBody>
      </p:sp>
      <p:cxnSp>
        <p:nvCxnSpPr>
          <p:cNvPr id="9" name="Łącznik prosty 8"/>
          <p:cNvCxnSpPr/>
          <p:nvPr/>
        </p:nvCxnSpPr>
        <p:spPr>
          <a:xfrm>
            <a:off x="1000100" y="6381328"/>
            <a:ext cx="7072362" cy="0"/>
          </a:xfrm>
          <a:prstGeom prst="line">
            <a:avLst/>
          </a:prstGeom>
          <a:ln w="19050">
            <a:solidFill>
              <a:srgbClr val="C00000"/>
            </a:solidFill>
          </a:ln>
          <a:effectLst>
            <a:glow rad="139700">
              <a:schemeClr val="accent5">
                <a:satMod val="175000"/>
                <a:alpha val="40000"/>
              </a:schemeClr>
            </a:glow>
            <a:outerShdw blurRad="63500" dist="25400" dir="5400000" rotWithShape="0">
              <a:srgbClr val="000000">
                <a:alpha val="43137"/>
              </a:srgbClr>
            </a:outerShdw>
            <a:reflection blurRad="6350" stA="50000" endA="300" endPos="38500" dist="50800" dir="5400000" sy="-100000" algn="bl" rotWithShape="0"/>
          </a:effectLst>
        </p:spPr>
        <p:style>
          <a:lnRef idx="2">
            <a:schemeClr val="accent1"/>
          </a:lnRef>
          <a:fillRef idx="0">
            <a:schemeClr val="accent1"/>
          </a:fillRef>
          <a:effectRef idx="1">
            <a:schemeClr val="accent1"/>
          </a:effectRef>
          <a:fontRef idx="minor">
            <a:schemeClr val="tx1"/>
          </a:fontRef>
        </p:style>
      </p:cxnSp>
      <p:sp>
        <p:nvSpPr>
          <p:cNvPr id="2" name="Rettangolo 1"/>
          <p:cNvSpPr/>
          <p:nvPr/>
        </p:nvSpPr>
        <p:spPr>
          <a:xfrm>
            <a:off x="269190" y="3284984"/>
            <a:ext cx="8534182" cy="2862322"/>
          </a:xfrm>
          <a:prstGeom prst="rect">
            <a:avLst/>
          </a:prstGeom>
        </p:spPr>
        <p:txBody>
          <a:bodyPr wrap="square">
            <a:spAutoFit/>
          </a:bodyPr>
          <a:lstStyle/>
          <a:p>
            <a:pPr algn="just"/>
            <a:r>
              <a:rPr lang="it-IT" dirty="0"/>
              <a:t>I bambini di età compresa tra </a:t>
            </a:r>
            <a:r>
              <a:rPr lang="it-IT" dirty="0" smtClean="0"/>
              <a:t>3-4 anni possono ricevere </a:t>
            </a:r>
            <a:r>
              <a:rPr lang="it-IT" dirty="0"/>
              <a:t>l'istruzione </a:t>
            </a:r>
            <a:r>
              <a:rPr lang="it-IT" dirty="0" err="1"/>
              <a:t>pre</a:t>
            </a:r>
            <a:r>
              <a:rPr lang="it-IT" dirty="0"/>
              <a:t>-scolastica, che non è obbligatoria. Per i bambini di 5-6 anni l'istruzione </a:t>
            </a:r>
            <a:r>
              <a:rPr lang="it-IT" dirty="0" err="1"/>
              <a:t>pre</a:t>
            </a:r>
            <a:r>
              <a:rPr lang="it-IT" dirty="0"/>
              <a:t>-scolastica è obbligatoria. </a:t>
            </a:r>
            <a:r>
              <a:rPr lang="it-IT" dirty="0" smtClean="0"/>
              <a:t>La Scuola dell’Infanzia pubblica è amministrata </a:t>
            </a:r>
            <a:r>
              <a:rPr lang="it-IT" dirty="0"/>
              <a:t>e </a:t>
            </a:r>
            <a:r>
              <a:rPr lang="it-IT" dirty="0" smtClean="0"/>
              <a:t>finanziata </a:t>
            </a:r>
            <a:r>
              <a:rPr lang="it-IT" dirty="0"/>
              <a:t>dagli enti locali - Comuni. </a:t>
            </a:r>
            <a:endParaRPr lang="it-IT" dirty="0" smtClean="0"/>
          </a:p>
          <a:p>
            <a:pPr algn="just"/>
            <a:r>
              <a:rPr lang="it-IT" dirty="0" smtClean="0"/>
              <a:t>I genitori coprono, a proprie spese, </a:t>
            </a:r>
            <a:r>
              <a:rPr lang="it-IT" dirty="0"/>
              <a:t>i pasti dei bambini e la cosiddetta tassa supplementare se il figlio frequenta </a:t>
            </a:r>
            <a:r>
              <a:rPr lang="it-IT" dirty="0" smtClean="0"/>
              <a:t>la scuola </a:t>
            </a:r>
            <a:r>
              <a:rPr lang="it-IT" dirty="0"/>
              <a:t>dell’Infanzia </a:t>
            </a:r>
            <a:r>
              <a:rPr lang="it-IT" dirty="0" smtClean="0"/>
              <a:t>per </a:t>
            </a:r>
            <a:r>
              <a:rPr lang="it-IT" dirty="0"/>
              <a:t>più di 5 ore al giorno</a:t>
            </a:r>
            <a:r>
              <a:rPr lang="it-IT" dirty="0" smtClean="0"/>
              <a:t>.</a:t>
            </a:r>
          </a:p>
          <a:p>
            <a:pPr algn="just"/>
            <a:r>
              <a:rPr lang="it-IT" dirty="0" smtClean="0"/>
              <a:t>Il </a:t>
            </a:r>
            <a:r>
              <a:rPr lang="it-IT" dirty="0"/>
              <a:t>canone è fissato dal </a:t>
            </a:r>
            <a:r>
              <a:rPr lang="it-IT" dirty="0" smtClean="0"/>
              <a:t>Comune</a:t>
            </a:r>
            <a:r>
              <a:rPr lang="it-IT" dirty="0"/>
              <a:t>.</a:t>
            </a:r>
          </a:p>
          <a:p>
            <a:pPr algn="just"/>
            <a:r>
              <a:rPr lang="it-IT" dirty="0" smtClean="0"/>
              <a:t>La Scuola </a:t>
            </a:r>
            <a:r>
              <a:rPr lang="it-IT" dirty="0"/>
              <a:t>dell’Infanzia </a:t>
            </a:r>
            <a:r>
              <a:rPr lang="it-IT" dirty="0" smtClean="0"/>
              <a:t>è tenuta </a:t>
            </a:r>
            <a:r>
              <a:rPr lang="it-IT" dirty="0"/>
              <a:t>a fornire un insegnamento non retribuito e </a:t>
            </a:r>
            <a:r>
              <a:rPr lang="it-IT" dirty="0" smtClean="0"/>
              <a:t>cura </a:t>
            </a:r>
            <a:r>
              <a:rPr lang="it-IT" dirty="0"/>
              <a:t>per almeno 5 ore al giorno. Tutti </a:t>
            </a:r>
            <a:r>
              <a:rPr lang="it-IT" dirty="0" smtClean="0"/>
              <a:t>i bambini di </a:t>
            </a:r>
            <a:r>
              <a:rPr lang="it-IT" dirty="0"/>
              <a:t>sei anni</a:t>
            </a:r>
            <a:r>
              <a:rPr lang="it-IT" dirty="0" smtClean="0"/>
              <a:t> </a:t>
            </a:r>
            <a:r>
              <a:rPr lang="it-IT" dirty="0"/>
              <a:t>sono obbligati a completare </a:t>
            </a:r>
            <a:r>
              <a:rPr lang="it-IT" dirty="0" smtClean="0"/>
              <a:t>l‘ «anno zero» nella scuola dell’Infanzia o nella classe </a:t>
            </a:r>
            <a:r>
              <a:rPr lang="it-IT" dirty="0" err="1" smtClean="0"/>
              <a:t>pre</a:t>
            </a:r>
            <a:r>
              <a:rPr lang="it-IT" dirty="0" smtClean="0"/>
              <a:t>-primaria, entrambe </a:t>
            </a:r>
            <a:r>
              <a:rPr lang="it-IT" dirty="0"/>
              <a:t>collegate </a:t>
            </a:r>
            <a:r>
              <a:rPr lang="it-IT" dirty="0" smtClean="0"/>
              <a:t>alla scuola primaria.</a:t>
            </a:r>
            <a:endParaRPr lang="it-IT"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zaokrąglony 1"/>
          <p:cNvSpPr/>
          <p:nvPr/>
        </p:nvSpPr>
        <p:spPr>
          <a:xfrm>
            <a:off x="395536" y="260648"/>
            <a:ext cx="8143932" cy="1428760"/>
          </a:xfrm>
          <a:prstGeom prst="roundRect">
            <a:avLst/>
          </a:prstGeom>
          <a:solidFill>
            <a:schemeClr val="accent4">
              <a:lumMod val="20000"/>
              <a:lumOff val="80000"/>
            </a:schemeClr>
          </a:solidFill>
          <a:ln>
            <a:solidFill>
              <a:srgbClr val="E41010"/>
            </a:solidFill>
          </a:ln>
        </p:spPr>
        <p:style>
          <a:lnRef idx="2">
            <a:schemeClr val="accent2"/>
          </a:lnRef>
          <a:fillRef idx="1">
            <a:schemeClr val="lt1"/>
          </a:fillRef>
          <a:effectRef idx="0">
            <a:schemeClr val="accent2"/>
          </a:effectRef>
          <a:fontRef idx="minor">
            <a:schemeClr val="dk1"/>
          </a:fontRef>
        </p:style>
        <p:txBody>
          <a:bodyPr rtlCol="0" anchor="ctr">
            <a:prstTxWarp prst="textPlain">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pl-PL" sz="3200" b="1" spc="50" dirty="0">
              <a:ln w="11430"/>
              <a:solidFill>
                <a:srgbClr val="C00000"/>
              </a:solidFill>
              <a:effectLst>
                <a:outerShdw blurRad="76200" dist="50800" dir="5400000" algn="tl" rotWithShape="0">
                  <a:srgbClr val="000000">
                    <a:alpha val="65000"/>
                  </a:srgbClr>
                </a:outerShdw>
              </a:effectLst>
            </a:endParaRPr>
          </a:p>
        </p:txBody>
      </p:sp>
      <p:sp>
        <p:nvSpPr>
          <p:cNvPr id="3" name="pole tekstowe 2"/>
          <p:cNvSpPr txBox="1"/>
          <p:nvPr/>
        </p:nvSpPr>
        <p:spPr>
          <a:xfrm>
            <a:off x="714348" y="260648"/>
            <a:ext cx="7715304" cy="1661993"/>
          </a:xfrm>
          <a:prstGeom prst="rect">
            <a:avLst/>
          </a:prstGeom>
          <a:noFill/>
        </p:spPr>
        <p:txBody>
          <a:bodyPr wrap="square" rtlCol="0">
            <a:spAutoFit/>
          </a:bodyPr>
          <a:lstStyle/>
          <a:p>
            <a:pPr algn="ctr"/>
            <a:r>
              <a:rPr lang="pl-PL" sz="2800" dirty="0" smtClean="0">
                <a:latin typeface="Gungsuh" pitchFamily="18" charset="-127"/>
                <a:ea typeface="Gungsuh" pitchFamily="18" charset="-127"/>
              </a:rPr>
              <a:t>SZKOŁA PODSTAWOWA</a:t>
            </a:r>
          </a:p>
          <a:p>
            <a:pPr algn="ctr"/>
            <a:endParaRPr lang="pl-PL" dirty="0" smtClean="0">
              <a:latin typeface="Gungsuh" pitchFamily="18" charset="-127"/>
              <a:ea typeface="Gungsuh" pitchFamily="18" charset="-127"/>
            </a:endParaRPr>
          </a:p>
          <a:p>
            <a:pPr algn="ctr"/>
            <a:r>
              <a:rPr lang="en-US" sz="2800" dirty="0">
                <a:latin typeface="Gungsuh" pitchFamily="18" charset="-127"/>
                <a:ea typeface="Gungsuh" pitchFamily="18" charset="-127"/>
              </a:rPr>
              <a:t>PRIMARY </a:t>
            </a:r>
            <a:r>
              <a:rPr lang="pl-PL" sz="2800" dirty="0" smtClean="0">
                <a:latin typeface="Gungsuh" pitchFamily="18" charset="-127"/>
                <a:ea typeface="Gungsuh" pitchFamily="18" charset="-127"/>
              </a:rPr>
              <a:t>SCHOOL</a:t>
            </a:r>
            <a:endParaRPr lang="pl-PL" sz="2800" dirty="0">
              <a:latin typeface="Gungsuh" pitchFamily="18" charset="-127"/>
              <a:ea typeface="Gungsuh" pitchFamily="18" charset="-127"/>
            </a:endParaRPr>
          </a:p>
          <a:p>
            <a:pPr algn="ctr"/>
            <a:endParaRPr lang="pl-PL" sz="2800" dirty="0">
              <a:latin typeface="Gungsuh" pitchFamily="18" charset="-127"/>
              <a:ea typeface="Gungsuh" pitchFamily="18" charset="-127"/>
            </a:endParaRPr>
          </a:p>
        </p:txBody>
      </p:sp>
      <p:sp>
        <p:nvSpPr>
          <p:cNvPr id="4" name="pole tekstowe 3"/>
          <p:cNvSpPr txBox="1"/>
          <p:nvPr/>
        </p:nvSpPr>
        <p:spPr>
          <a:xfrm>
            <a:off x="285720" y="1769842"/>
            <a:ext cx="8715436" cy="1554272"/>
          </a:xfrm>
          <a:prstGeom prst="rect">
            <a:avLst/>
          </a:prstGeom>
          <a:noFill/>
        </p:spPr>
        <p:txBody>
          <a:bodyPr wrap="square" rtlCol="0">
            <a:spAutoFit/>
          </a:bodyPr>
          <a:lstStyle/>
          <a:p>
            <a:r>
              <a:rPr lang="en-US" sz="1100" dirty="0" smtClean="0"/>
              <a:t>The primary </a:t>
            </a:r>
            <a:r>
              <a:rPr lang="pl-PL" sz="1100" dirty="0" err="1" smtClean="0"/>
              <a:t>school</a:t>
            </a:r>
            <a:r>
              <a:rPr lang="pl-PL" sz="1100" dirty="0" smtClean="0"/>
              <a:t> </a:t>
            </a:r>
            <a:r>
              <a:rPr lang="en-US" sz="1100" dirty="0" smtClean="0"/>
              <a:t>stage lasts six years. Primary education is divided into two </a:t>
            </a:r>
            <a:r>
              <a:rPr lang="pl-PL" sz="1100" dirty="0" err="1" smtClean="0"/>
              <a:t>Stages</a:t>
            </a:r>
            <a:r>
              <a:rPr lang="en-US" sz="1100" dirty="0" smtClean="0"/>
              <a:t>: </a:t>
            </a:r>
            <a:r>
              <a:rPr lang="pl-PL" sz="1100" dirty="0" err="1" smtClean="0"/>
              <a:t>Stage</a:t>
            </a:r>
            <a:r>
              <a:rPr lang="pl-PL" sz="1100" dirty="0" smtClean="0"/>
              <a:t> I - </a:t>
            </a:r>
            <a:r>
              <a:rPr lang="en-US" sz="1100" dirty="0" smtClean="0"/>
              <a:t>grades 1-3  and </a:t>
            </a:r>
            <a:r>
              <a:rPr lang="pl-PL" sz="1100" dirty="0" err="1" smtClean="0"/>
              <a:t>Stage</a:t>
            </a:r>
            <a:r>
              <a:rPr lang="pl-PL" sz="1100" dirty="0" smtClean="0"/>
              <a:t> II - </a:t>
            </a:r>
            <a:r>
              <a:rPr lang="en-US" sz="1100" dirty="0" smtClean="0"/>
              <a:t>grades 4-6. In the grade 1-3 one teacher, who is also a class tutor, teaches all subjects (integrated teaching) while in the grades 4-6  subjects are taught by  different teachers. </a:t>
            </a:r>
            <a:endParaRPr lang="pl-PL" sz="1100" dirty="0" smtClean="0"/>
          </a:p>
          <a:p>
            <a:r>
              <a:rPr lang="en-US" sz="1100" dirty="0" smtClean="0"/>
              <a:t>The teaching at Stage I is meant to provide a smooth transition from pre-</a:t>
            </a:r>
            <a:r>
              <a:rPr lang="pl-PL" sz="1100" dirty="0" err="1" smtClean="0"/>
              <a:t>school</a:t>
            </a:r>
            <a:r>
              <a:rPr lang="en-US" sz="1100" dirty="0" smtClean="0"/>
              <a:t> to school education. Educational activities are conducted according to a flexible timetable prepared by the teacher, in which the duration of lessons and breaks is influenced by the pupils’ activity.</a:t>
            </a:r>
            <a:endParaRPr lang="pl-PL" sz="1100" dirty="0" smtClean="0"/>
          </a:p>
          <a:p>
            <a:r>
              <a:rPr lang="en-US" sz="1100" dirty="0" smtClean="0"/>
              <a:t>Core curriculum at Stage II includes Polish language, Modern foreign language, Mathematics, Natural Science, History and Civics, Music , Art, Crafts and Technology, Computer Science, Physical Education, Religion/Ethics (non-compulsory, parents’ consent required).</a:t>
            </a:r>
            <a:endParaRPr lang="pl-PL" sz="1100" dirty="0" smtClean="0"/>
          </a:p>
          <a:p>
            <a:endParaRPr lang="pl-PL" dirty="0"/>
          </a:p>
        </p:txBody>
      </p:sp>
      <p:sp>
        <p:nvSpPr>
          <p:cNvPr id="5" name="Rettangolo 4"/>
          <p:cNvSpPr/>
          <p:nvPr/>
        </p:nvSpPr>
        <p:spPr>
          <a:xfrm>
            <a:off x="285720" y="2996952"/>
            <a:ext cx="8627057" cy="3693319"/>
          </a:xfrm>
          <a:prstGeom prst="rect">
            <a:avLst/>
          </a:prstGeom>
        </p:spPr>
        <p:txBody>
          <a:bodyPr wrap="square">
            <a:spAutoFit/>
          </a:bodyPr>
          <a:lstStyle/>
          <a:p>
            <a:pPr algn="just"/>
            <a:r>
              <a:rPr lang="it-IT" dirty="0"/>
              <a:t>La fase di scuola primaria dura sei anni. </a:t>
            </a:r>
            <a:r>
              <a:rPr lang="it-IT" dirty="0" smtClean="0"/>
              <a:t>L‘Istruzione </a:t>
            </a:r>
            <a:r>
              <a:rPr lang="it-IT" dirty="0"/>
              <a:t>primaria è </a:t>
            </a:r>
            <a:r>
              <a:rPr lang="it-IT" dirty="0" smtClean="0"/>
              <a:t>divisa </a:t>
            </a:r>
            <a:r>
              <a:rPr lang="it-IT" dirty="0"/>
              <a:t>in due fasi: </a:t>
            </a:r>
            <a:endParaRPr lang="it-IT" dirty="0" smtClean="0"/>
          </a:p>
          <a:p>
            <a:pPr algn="just"/>
            <a:r>
              <a:rPr lang="it-IT" dirty="0" smtClean="0"/>
              <a:t>fase </a:t>
            </a:r>
            <a:r>
              <a:rPr lang="it-IT" dirty="0"/>
              <a:t>I </a:t>
            </a:r>
            <a:r>
              <a:rPr lang="it-IT" dirty="0" smtClean="0"/>
              <a:t>(classi dalla 1^ alla 3^) </a:t>
            </a:r>
            <a:r>
              <a:rPr lang="it-IT" dirty="0"/>
              <a:t>e fase II </a:t>
            </a:r>
            <a:r>
              <a:rPr lang="it-IT" dirty="0" smtClean="0"/>
              <a:t>(classi dalla 4^ alla 6^). </a:t>
            </a:r>
          </a:p>
          <a:p>
            <a:pPr algn="just"/>
            <a:r>
              <a:rPr lang="it-IT" dirty="0" smtClean="0"/>
              <a:t>Nelle classi dalla 1^ alla 3^, </a:t>
            </a:r>
            <a:r>
              <a:rPr lang="it-IT" dirty="0"/>
              <a:t>un </a:t>
            </a:r>
            <a:r>
              <a:rPr lang="it-IT" dirty="0" smtClean="0"/>
              <a:t>docente, </a:t>
            </a:r>
            <a:r>
              <a:rPr lang="it-IT" dirty="0"/>
              <a:t>che è anche un tutor di classe, insegna tutte le materie (insegnamento integrato), mentre nelle classi </a:t>
            </a:r>
            <a:r>
              <a:rPr lang="it-IT" dirty="0" smtClean="0"/>
              <a:t>dalla 4^ alla 6^, le materie </a:t>
            </a:r>
            <a:r>
              <a:rPr lang="it-IT" dirty="0"/>
              <a:t>vengono insegnate da diversi </a:t>
            </a:r>
            <a:r>
              <a:rPr lang="it-IT" dirty="0" smtClean="0"/>
              <a:t>docenti.</a:t>
            </a:r>
            <a:endParaRPr lang="it-IT" dirty="0"/>
          </a:p>
          <a:p>
            <a:pPr algn="just"/>
            <a:r>
              <a:rPr lang="it-IT" dirty="0"/>
              <a:t>L'insegnamento </a:t>
            </a:r>
            <a:r>
              <a:rPr lang="it-IT" dirty="0" smtClean="0"/>
              <a:t>dalla 1^ alla 3^ è </a:t>
            </a:r>
            <a:r>
              <a:rPr lang="it-IT" dirty="0"/>
              <a:t>destinato a fornire una transizione graduale dalla </a:t>
            </a:r>
            <a:r>
              <a:rPr lang="it-IT" dirty="0" smtClean="0"/>
              <a:t>Scuola dell’Infanzia all‘Istruzione </a:t>
            </a:r>
            <a:r>
              <a:rPr lang="it-IT" dirty="0"/>
              <a:t>scolastica</a:t>
            </a:r>
            <a:r>
              <a:rPr lang="it-IT" dirty="0" smtClean="0"/>
              <a:t>. Le attività </a:t>
            </a:r>
            <a:r>
              <a:rPr lang="it-IT" dirty="0"/>
              <a:t>formative sono svolte secondo un calendario flessibile, predisposto dal docente, in cui la </a:t>
            </a:r>
            <a:r>
              <a:rPr lang="it-IT" dirty="0" smtClean="0"/>
              <a:t>durata, sia </a:t>
            </a:r>
            <a:r>
              <a:rPr lang="it-IT" dirty="0"/>
              <a:t>delle </a:t>
            </a:r>
            <a:r>
              <a:rPr lang="it-IT" dirty="0" smtClean="0"/>
              <a:t>lezioni che delle pause, </a:t>
            </a:r>
            <a:r>
              <a:rPr lang="it-IT" dirty="0"/>
              <a:t>è </a:t>
            </a:r>
            <a:r>
              <a:rPr lang="it-IT" dirty="0" smtClean="0"/>
              <a:t>influenzata </a:t>
            </a:r>
            <a:r>
              <a:rPr lang="it-IT" dirty="0"/>
              <a:t>dalle attività degli alunni.</a:t>
            </a:r>
          </a:p>
          <a:p>
            <a:pPr algn="just"/>
            <a:r>
              <a:rPr lang="it-IT" dirty="0" smtClean="0"/>
              <a:t>Il Curriculum </a:t>
            </a:r>
            <a:r>
              <a:rPr lang="it-IT" dirty="0"/>
              <a:t>in fase II include lingua polacca, lingua straniera moderna, Matematica, Scienze Naturali, Storia ed Educazione Civica, Musica, Arte, Artigianato e Tecnologia, Informatica, Educazione Fisica, </a:t>
            </a:r>
            <a:r>
              <a:rPr lang="it-IT" dirty="0" smtClean="0"/>
              <a:t>Religione (quest’ultima non obbligatoria, per cui</a:t>
            </a:r>
            <a:r>
              <a:rPr lang="it-IT" dirty="0"/>
              <a:t> è richiesto</a:t>
            </a:r>
            <a:r>
              <a:rPr lang="it-IT" dirty="0" smtClean="0"/>
              <a:t> il </a:t>
            </a:r>
            <a:r>
              <a:rPr lang="it-IT" dirty="0"/>
              <a:t>consenso dei </a:t>
            </a:r>
            <a:r>
              <a:rPr lang="it-IT" dirty="0" smtClean="0"/>
              <a:t>genitori).</a:t>
            </a:r>
            <a:endParaRPr lang="it-IT"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28596" y="2143116"/>
            <a:ext cx="8072494" cy="1215717"/>
          </a:xfrm>
          <a:prstGeom prst="rect">
            <a:avLst/>
          </a:prstGeom>
          <a:noFill/>
        </p:spPr>
        <p:txBody>
          <a:bodyPr wrap="square" rtlCol="0">
            <a:spAutoFit/>
          </a:bodyPr>
          <a:lstStyle/>
          <a:p>
            <a:pPr algn="just"/>
            <a:r>
              <a:rPr lang="en-US" sz="1100" dirty="0" smtClean="0"/>
              <a:t>The six years end with the Certificate of Completion of Primary Education.</a:t>
            </a:r>
            <a:endParaRPr lang="pl-PL" sz="1100" dirty="0" smtClean="0"/>
          </a:p>
          <a:p>
            <a:pPr algn="just"/>
            <a:r>
              <a:rPr lang="en-US" sz="1100" dirty="0" smtClean="0"/>
              <a:t>There is an external standardized test (The Competence Test) upon the completion of the primary school (grade 6). It provides pupils, parents and schools with information about the level of achievements of the six-year primary school leaver. The results do not have any influence on a pupil’s promotion and should not be the basis of any selection process. These tests are comparable on the national scale.</a:t>
            </a:r>
            <a:endParaRPr lang="pl-PL" sz="1100" dirty="0" smtClean="0"/>
          </a:p>
          <a:p>
            <a:pPr algn="just"/>
            <a:endParaRPr lang="pl-PL" dirty="0"/>
          </a:p>
        </p:txBody>
      </p:sp>
      <p:sp>
        <p:nvSpPr>
          <p:cNvPr id="3" name="Prostokąt zaokrąglony 2"/>
          <p:cNvSpPr/>
          <p:nvPr/>
        </p:nvSpPr>
        <p:spPr>
          <a:xfrm>
            <a:off x="428596" y="266809"/>
            <a:ext cx="8143932" cy="1428760"/>
          </a:xfrm>
          <a:prstGeom prst="roundRect">
            <a:avLst/>
          </a:prstGeom>
          <a:solidFill>
            <a:schemeClr val="accent4">
              <a:lumMod val="20000"/>
              <a:lumOff val="80000"/>
            </a:schemeClr>
          </a:solidFill>
          <a:ln>
            <a:solidFill>
              <a:srgbClr val="E41010"/>
            </a:solidFill>
          </a:ln>
        </p:spPr>
        <p:style>
          <a:lnRef idx="2">
            <a:schemeClr val="accent2"/>
          </a:lnRef>
          <a:fillRef idx="1">
            <a:schemeClr val="lt1"/>
          </a:fillRef>
          <a:effectRef idx="0">
            <a:schemeClr val="accent2"/>
          </a:effectRef>
          <a:fontRef idx="minor">
            <a:schemeClr val="dk1"/>
          </a:fontRef>
        </p:style>
        <p:txBody>
          <a:bodyPr rtlCol="0" anchor="ctr">
            <a:prstTxWarp prst="textPlain">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pl-PL" sz="3200" b="1" spc="50" dirty="0">
              <a:ln w="11430"/>
              <a:solidFill>
                <a:srgbClr val="C00000"/>
              </a:solidFill>
              <a:effectLst>
                <a:outerShdw blurRad="76200" dist="50800" dir="5400000" algn="tl" rotWithShape="0">
                  <a:srgbClr val="000000">
                    <a:alpha val="65000"/>
                  </a:srgbClr>
                </a:outerShdw>
              </a:effectLst>
            </a:endParaRPr>
          </a:p>
        </p:txBody>
      </p:sp>
      <p:sp>
        <p:nvSpPr>
          <p:cNvPr id="4" name="pole tekstowe 3"/>
          <p:cNvSpPr txBox="1"/>
          <p:nvPr/>
        </p:nvSpPr>
        <p:spPr>
          <a:xfrm>
            <a:off x="714348" y="266809"/>
            <a:ext cx="7715304" cy="1661993"/>
          </a:xfrm>
          <a:prstGeom prst="rect">
            <a:avLst/>
          </a:prstGeom>
          <a:noFill/>
        </p:spPr>
        <p:txBody>
          <a:bodyPr wrap="square" rtlCol="0">
            <a:spAutoFit/>
          </a:bodyPr>
          <a:lstStyle/>
          <a:p>
            <a:pPr algn="ctr"/>
            <a:r>
              <a:rPr lang="pl-PL" sz="2800" dirty="0" smtClean="0">
                <a:latin typeface="Gungsuh" pitchFamily="18" charset="-127"/>
                <a:ea typeface="Gungsuh" pitchFamily="18" charset="-127"/>
              </a:rPr>
              <a:t>SZKOŁA PODSTAWOWA</a:t>
            </a:r>
          </a:p>
          <a:p>
            <a:pPr algn="ctr"/>
            <a:endParaRPr lang="pl-PL" dirty="0" smtClean="0">
              <a:latin typeface="Gungsuh" pitchFamily="18" charset="-127"/>
              <a:ea typeface="Gungsuh" pitchFamily="18" charset="-127"/>
            </a:endParaRPr>
          </a:p>
          <a:p>
            <a:pPr algn="ctr"/>
            <a:r>
              <a:rPr lang="en-US" sz="2800" dirty="0">
                <a:latin typeface="Gungsuh" pitchFamily="18" charset="-127"/>
                <a:ea typeface="Gungsuh" pitchFamily="18" charset="-127"/>
              </a:rPr>
              <a:t>PRIMARY </a:t>
            </a:r>
            <a:r>
              <a:rPr lang="pl-PL" sz="2800" dirty="0" smtClean="0">
                <a:latin typeface="Gungsuh" pitchFamily="18" charset="-127"/>
                <a:ea typeface="Gungsuh" pitchFamily="18" charset="-127"/>
              </a:rPr>
              <a:t>SCHOOL</a:t>
            </a:r>
            <a:endParaRPr lang="pl-PL" sz="2800" dirty="0">
              <a:latin typeface="Gungsuh" pitchFamily="18" charset="-127"/>
              <a:ea typeface="Gungsuh" pitchFamily="18" charset="-127"/>
            </a:endParaRPr>
          </a:p>
          <a:p>
            <a:pPr algn="ctr"/>
            <a:endParaRPr lang="pl-PL" sz="2800" dirty="0">
              <a:latin typeface="Gungsuh" pitchFamily="18" charset="-127"/>
              <a:ea typeface="Gungsuh" pitchFamily="18" charset="-127"/>
            </a:endParaRPr>
          </a:p>
        </p:txBody>
      </p:sp>
      <p:pic>
        <p:nvPicPr>
          <p:cNvPr id="1026" name="Picture 2"/>
          <p:cNvPicPr>
            <a:picLocks noChangeAspect="1" noChangeArrowheads="1"/>
          </p:cNvPicPr>
          <p:nvPr/>
        </p:nvPicPr>
        <p:blipFill>
          <a:blip r:embed="rId2" cstate="print"/>
          <a:srcRect/>
          <a:stretch>
            <a:fillRect/>
          </a:stretch>
        </p:blipFill>
        <p:spPr bwMode="auto">
          <a:xfrm>
            <a:off x="6516216" y="3843715"/>
            <a:ext cx="2449443" cy="1745525"/>
          </a:xfrm>
          <a:prstGeom prst="rect">
            <a:avLst/>
          </a:prstGeom>
          <a:noFill/>
          <a:ln w="9525">
            <a:noFill/>
            <a:miter lim="800000"/>
            <a:headEnd/>
            <a:tailEnd/>
          </a:ln>
          <a:effectLst>
            <a:softEdge rad="127000"/>
          </a:effectLst>
        </p:spPr>
      </p:pic>
      <p:sp>
        <p:nvSpPr>
          <p:cNvPr id="5" name="Rettangolo 4"/>
          <p:cNvSpPr/>
          <p:nvPr/>
        </p:nvSpPr>
        <p:spPr>
          <a:xfrm>
            <a:off x="251520" y="3532832"/>
            <a:ext cx="6030416" cy="2585323"/>
          </a:xfrm>
          <a:prstGeom prst="rect">
            <a:avLst/>
          </a:prstGeom>
        </p:spPr>
        <p:txBody>
          <a:bodyPr wrap="square">
            <a:spAutoFit/>
          </a:bodyPr>
          <a:lstStyle/>
          <a:p>
            <a:pPr algn="just"/>
            <a:r>
              <a:rPr lang="it-IT" dirty="0"/>
              <a:t>I sei anni terminano con il Certificato di Completamento della Formazione Primaria.</a:t>
            </a:r>
          </a:p>
          <a:p>
            <a:pPr algn="just"/>
            <a:r>
              <a:rPr lang="it-IT" dirty="0"/>
              <a:t>C'è un test standardizzato esterno (The Test </a:t>
            </a:r>
            <a:r>
              <a:rPr lang="it-IT" dirty="0" err="1"/>
              <a:t>Competence</a:t>
            </a:r>
            <a:r>
              <a:rPr lang="it-IT" dirty="0"/>
              <a:t>) al completamento della scuola primaria </a:t>
            </a:r>
            <a:r>
              <a:rPr lang="it-IT" dirty="0" smtClean="0"/>
              <a:t>(classe 6</a:t>
            </a:r>
            <a:r>
              <a:rPr lang="it-IT" dirty="0"/>
              <a:t>). Esso </a:t>
            </a:r>
            <a:r>
              <a:rPr lang="it-IT" dirty="0" smtClean="0"/>
              <a:t>dà agli </a:t>
            </a:r>
            <a:r>
              <a:rPr lang="it-IT" dirty="0"/>
              <a:t>alunni, </a:t>
            </a:r>
            <a:r>
              <a:rPr lang="it-IT" dirty="0" smtClean="0"/>
              <a:t>ai </a:t>
            </a:r>
            <a:r>
              <a:rPr lang="it-IT" dirty="0"/>
              <a:t>genitori e </a:t>
            </a:r>
            <a:r>
              <a:rPr lang="it-IT" dirty="0" smtClean="0"/>
              <a:t>alle scuole </a:t>
            </a:r>
            <a:r>
              <a:rPr lang="it-IT" dirty="0"/>
              <a:t>le informazioni sul livello di successi </a:t>
            </a:r>
            <a:r>
              <a:rPr lang="it-IT" dirty="0" smtClean="0"/>
              <a:t>dei sei anni. </a:t>
            </a:r>
            <a:r>
              <a:rPr lang="it-IT" dirty="0"/>
              <a:t>I risultati non hanno alcuna influenza sulla promozione di un alunno e non dovrebbero essere la base di qualsiasi processo di selezione. Questi test sono comparabili su scala nazionale.</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zaokrąglony 1"/>
          <p:cNvSpPr/>
          <p:nvPr/>
        </p:nvSpPr>
        <p:spPr>
          <a:xfrm>
            <a:off x="500034" y="71414"/>
            <a:ext cx="8143932" cy="1285884"/>
          </a:xfrm>
          <a:prstGeom prst="roundRect">
            <a:avLst/>
          </a:prstGeom>
          <a:solidFill>
            <a:schemeClr val="accent4">
              <a:lumMod val="20000"/>
              <a:lumOff val="80000"/>
            </a:schemeClr>
          </a:solidFill>
          <a:ln>
            <a:solidFill>
              <a:srgbClr val="E41010"/>
            </a:solidFill>
          </a:ln>
        </p:spPr>
        <p:style>
          <a:lnRef idx="2">
            <a:schemeClr val="accent2"/>
          </a:lnRef>
          <a:fillRef idx="1">
            <a:schemeClr val="lt1"/>
          </a:fillRef>
          <a:effectRef idx="0">
            <a:schemeClr val="accent2"/>
          </a:effectRef>
          <a:fontRef idx="minor">
            <a:schemeClr val="dk1"/>
          </a:fontRef>
        </p:style>
        <p:txBody>
          <a:bodyPr rtlCol="0" anchor="ctr">
            <a:prstTxWarp prst="textPlain">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pl-PL" sz="3200" b="1" spc="50" dirty="0">
              <a:ln w="11430"/>
              <a:solidFill>
                <a:srgbClr val="C00000"/>
              </a:solidFill>
              <a:effectLst>
                <a:outerShdw blurRad="76200" dist="50800" dir="5400000" algn="tl" rotWithShape="0">
                  <a:srgbClr val="000000">
                    <a:alpha val="65000"/>
                  </a:srgbClr>
                </a:outerShdw>
              </a:effectLst>
            </a:endParaRPr>
          </a:p>
        </p:txBody>
      </p:sp>
      <p:sp>
        <p:nvSpPr>
          <p:cNvPr id="3" name="pole tekstowe 2"/>
          <p:cNvSpPr txBox="1"/>
          <p:nvPr/>
        </p:nvSpPr>
        <p:spPr>
          <a:xfrm>
            <a:off x="714348" y="71414"/>
            <a:ext cx="7715304" cy="1661993"/>
          </a:xfrm>
          <a:prstGeom prst="rect">
            <a:avLst/>
          </a:prstGeom>
          <a:noFill/>
        </p:spPr>
        <p:txBody>
          <a:bodyPr wrap="square" rtlCol="0">
            <a:spAutoFit/>
          </a:bodyPr>
          <a:lstStyle/>
          <a:p>
            <a:pPr algn="ctr"/>
            <a:r>
              <a:rPr lang="pl-PL" sz="2800" dirty="0" smtClean="0">
                <a:latin typeface="Gungsuh" pitchFamily="18" charset="-127"/>
                <a:ea typeface="Gungsuh" pitchFamily="18" charset="-127"/>
              </a:rPr>
              <a:t>GIMNAZJUM</a:t>
            </a:r>
          </a:p>
          <a:p>
            <a:pPr algn="ctr"/>
            <a:endParaRPr lang="pl-PL" dirty="0" smtClean="0">
              <a:latin typeface="Gungsuh" pitchFamily="18" charset="-127"/>
              <a:ea typeface="Gungsuh" pitchFamily="18" charset="-127"/>
            </a:endParaRPr>
          </a:p>
          <a:p>
            <a:pPr algn="ctr"/>
            <a:r>
              <a:rPr lang="pl-PL" sz="2800" dirty="0">
                <a:latin typeface="Gungsuh" pitchFamily="18" charset="-127"/>
                <a:ea typeface="Gungsuh" pitchFamily="18" charset="-127"/>
              </a:rPr>
              <a:t> </a:t>
            </a:r>
            <a:r>
              <a:rPr lang="en-US" sz="2800" dirty="0" smtClean="0">
                <a:latin typeface="Gungsuh" pitchFamily="18" charset="-127"/>
                <a:ea typeface="Gungsuh" pitchFamily="18" charset="-127"/>
              </a:rPr>
              <a:t>SECONDARY EDUCATION</a:t>
            </a:r>
            <a:r>
              <a:rPr lang="pl-PL" sz="2800" dirty="0" smtClean="0">
                <a:latin typeface="Gungsuh" pitchFamily="18" charset="-127"/>
                <a:ea typeface="Gungsuh" pitchFamily="18" charset="-127"/>
              </a:rPr>
              <a:t> - </a:t>
            </a:r>
            <a:r>
              <a:rPr lang="en-US" sz="2800" dirty="0" smtClean="0">
                <a:latin typeface="Gungsuh" pitchFamily="18" charset="-127"/>
                <a:ea typeface="Gungsuh" pitchFamily="18" charset="-127"/>
              </a:rPr>
              <a:t>GYMNASIUM</a:t>
            </a:r>
            <a:endParaRPr lang="pl-PL" sz="2800" dirty="0">
              <a:latin typeface="Gungsuh" pitchFamily="18" charset="-127"/>
              <a:ea typeface="Gungsuh" pitchFamily="18" charset="-127"/>
            </a:endParaRPr>
          </a:p>
          <a:p>
            <a:pPr algn="ctr"/>
            <a:endParaRPr lang="pl-PL" sz="2800" dirty="0">
              <a:latin typeface="Gungsuh" pitchFamily="18" charset="-127"/>
              <a:ea typeface="Gungsuh" pitchFamily="18" charset="-127"/>
            </a:endParaRPr>
          </a:p>
        </p:txBody>
      </p:sp>
      <p:sp>
        <p:nvSpPr>
          <p:cNvPr id="4" name="pole tekstowe 3"/>
          <p:cNvSpPr txBox="1"/>
          <p:nvPr/>
        </p:nvSpPr>
        <p:spPr>
          <a:xfrm>
            <a:off x="214282" y="1357298"/>
            <a:ext cx="8643998" cy="1661993"/>
          </a:xfrm>
          <a:prstGeom prst="rect">
            <a:avLst/>
          </a:prstGeom>
          <a:noFill/>
        </p:spPr>
        <p:txBody>
          <a:bodyPr wrap="square" rtlCol="0">
            <a:spAutoFit/>
          </a:bodyPr>
          <a:lstStyle/>
          <a:p>
            <a:pPr algn="just"/>
            <a:endParaRPr lang="pl-PL" dirty="0" smtClean="0"/>
          </a:p>
          <a:p>
            <a:pPr algn="just"/>
            <a:r>
              <a:rPr lang="en-US" sz="1100" b="1" dirty="0" smtClean="0"/>
              <a:t>Gymnasium</a:t>
            </a:r>
            <a:r>
              <a:rPr lang="en-US" sz="1100" dirty="0" smtClean="0"/>
              <a:t> constitutes </a:t>
            </a:r>
            <a:r>
              <a:rPr lang="en-US" sz="1100" b="1" dirty="0" smtClean="0"/>
              <a:t>lower secondary level</a:t>
            </a:r>
            <a:r>
              <a:rPr lang="en-US" sz="1100" dirty="0" smtClean="0"/>
              <a:t>.</a:t>
            </a:r>
            <a:r>
              <a:rPr lang="pl-PL" sz="1100" dirty="0" smtClean="0"/>
              <a:t> </a:t>
            </a:r>
            <a:r>
              <a:rPr lang="en-US" sz="1100" dirty="0" smtClean="0"/>
              <a:t> The only admission requirement is successful completion of the 6-year primary school and the attainment of the primary school leaving certificate. </a:t>
            </a:r>
            <a:endParaRPr lang="pl-PL" sz="1100" dirty="0" smtClean="0"/>
          </a:p>
          <a:p>
            <a:pPr algn="just"/>
            <a:r>
              <a:rPr lang="en-US" sz="1100" dirty="0" smtClean="0"/>
              <a:t>The teaching of this stage is arranged in subjects. Pupils are assessed separately in each subject. At the end of the third year of the gymnasium students take external national examination. The exam checks both abilities, skills and knowledge in the field of humanities, science and foreign language proficiency. The results are attached to the gymnasium leaving certificate and have strong bearing on admission to upper secondary schools.</a:t>
            </a:r>
            <a:endParaRPr lang="pl-PL" sz="1100" dirty="0" smtClean="0"/>
          </a:p>
          <a:p>
            <a:pPr algn="just"/>
            <a:r>
              <a:rPr lang="pl-PL" dirty="0" smtClean="0"/>
              <a:t> </a:t>
            </a:r>
            <a:endParaRPr lang="pl-PL" dirty="0"/>
          </a:p>
        </p:txBody>
      </p:sp>
      <p:cxnSp>
        <p:nvCxnSpPr>
          <p:cNvPr id="6" name="Łącznik prosty 5"/>
          <p:cNvCxnSpPr/>
          <p:nvPr/>
        </p:nvCxnSpPr>
        <p:spPr>
          <a:xfrm>
            <a:off x="1000100" y="6093296"/>
            <a:ext cx="7072362" cy="0"/>
          </a:xfrm>
          <a:prstGeom prst="line">
            <a:avLst/>
          </a:prstGeom>
          <a:ln w="19050">
            <a:solidFill>
              <a:srgbClr val="C00000"/>
            </a:solidFill>
          </a:ln>
          <a:effectLst>
            <a:glow rad="139700">
              <a:schemeClr val="accent5">
                <a:satMod val="175000"/>
                <a:alpha val="40000"/>
              </a:schemeClr>
            </a:glow>
            <a:outerShdw blurRad="63500" dist="25400" dir="5400000" rotWithShape="0">
              <a:srgbClr val="000000">
                <a:alpha val="43137"/>
              </a:srgbClr>
            </a:outerShdw>
            <a:reflection blurRad="6350" stA="50000" endA="300" endPos="38500" dist="50800" dir="5400000" sy="-100000" algn="bl" rotWithShape="0"/>
          </a:effectLst>
        </p:spPr>
        <p:style>
          <a:lnRef idx="2">
            <a:schemeClr val="accent1"/>
          </a:lnRef>
          <a:fillRef idx="0">
            <a:schemeClr val="accent1"/>
          </a:fillRef>
          <a:effectRef idx="1">
            <a:schemeClr val="accent1"/>
          </a:effectRef>
          <a:fontRef idx="minor">
            <a:schemeClr val="tx1"/>
          </a:fontRef>
        </p:style>
      </p:cxnSp>
      <p:sp>
        <p:nvSpPr>
          <p:cNvPr id="5" name="Rettangolo 4"/>
          <p:cNvSpPr/>
          <p:nvPr/>
        </p:nvSpPr>
        <p:spPr>
          <a:xfrm>
            <a:off x="250001" y="3008728"/>
            <a:ext cx="8643998" cy="2585323"/>
          </a:xfrm>
          <a:prstGeom prst="rect">
            <a:avLst/>
          </a:prstGeom>
        </p:spPr>
        <p:txBody>
          <a:bodyPr wrap="square">
            <a:spAutoFit/>
          </a:bodyPr>
          <a:lstStyle/>
          <a:p>
            <a:pPr algn="just"/>
            <a:r>
              <a:rPr lang="it-IT" dirty="0" smtClean="0"/>
              <a:t>Il </a:t>
            </a:r>
            <a:r>
              <a:rPr lang="it-IT" b="1" dirty="0" smtClean="0"/>
              <a:t>Ginnasio</a:t>
            </a:r>
            <a:r>
              <a:rPr lang="it-IT" dirty="0" smtClean="0"/>
              <a:t> costituisce il </a:t>
            </a:r>
            <a:r>
              <a:rPr lang="it-IT" b="1" dirty="0"/>
              <a:t>livello </a:t>
            </a:r>
            <a:r>
              <a:rPr lang="it-IT" b="1" dirty="0" smtClean="0"/>
              <a:t>secondario di I grado</a:t>
            </a:r>
            <a:r>
              <a:rPr lang="it-IT" dirty="0" smtClean="0"/>
              <a:t>. </a:t>
            </a:r>
            <a:r>
              <a:rPr lang="it-IT" dirty="0"/>
              <a:t>L'unico requisito di ammissione è il completamento </a:t>
            </a:r>
            <a:r>
              <a:rPr lang="it-IT" dirty="0" smtClean="0"/>
              <a:t>dei 6 anni obbligatori e il </a:t>
            </a:r>
            <a:r>
              <a:rPr lang="it-IT" dirty="0"/>
              <a:t>conseguimento </a:t>
            </a:r>
            <a:r>
              <a:rPr lang="it-IT" dirty="0" smtClean="0"/>
              <a:t>dell’attestato finale della </a:t>
            </a:r>
            <a:r>
              <a:rPr lang="it-IT" dirty="0"/>
              <a:t>scuola primaria.</a:t>
            </a:r>
          </a:p>
          <a:p>
            <a:pPr algn="just"/>
            <a:r>
              <a:rPr lang="it-IT" dirty="0"/>
              <a:t>L'insegnamento di questa fase è organizzata in </a:t>
            </a:r>
            <a:r>
              <a:rPr lang="it-IT" dirty="0" smtClean="0"/>
              <a:t>materie, </a:t>
            </a:r>
            <a:r>
              <a:rPr lang="it-IT" dirty="0" smtClean="0"/>
              <a:t>nelle quali </a:t>
            </a:r>
            <a:r>
              <a:rPr lang="it-IT" dirty="0" smtClean="0"/>
              <a:t>gli </a:t>
            </a:r>
            <a:r>
              <a:rPr lang="it-IT" dirty="0"/>
              <a:t>alunni vengono </a:t>
            </a:r>
            <a:r>
              <a:rPr lang="it-IT" dirty="0" smtClean="0"/>
              <a:t>ogni volta valutati. </a:t>
            </a:r>
            <a:r>
              <a:rPr lang="it-IT" dirty="0"/>
              <a:t>Alla fine del terzo anno del </a:t>
            </a:r>
            <a:r>
              <a:rPr lang="it-IT" dirty="0" smtClean="0"/>
              <a:t>Ginnasio </a:t>
            </a:r>
            <a:r>
              <a:rPr lang="it-IT" dirty="0"/>
              <a:t>gli studenti sostengono l'esame nazionale esterno. L'esame controlla </a:t>
            </a:r>
            <a:r>
              <a:rPr lang="it-IT" dirty="0" smtClean="0"/>
              <a:t>le </a:t>
            </a:r>
            <a:r>
              <a:rPr lang="it-IT" dirty="0"/>
              <a:t>abilità, </a:t>
            </a:r>
            <a:r>
              <a:rPr lang="it-IT" dirty="0" smtClean="0"/>
              <a:t>le competenze </a:t>
            </a:r>
            <a:r>
              <a:rPr lang="it-IT" dirty="0"/>
              <a:t>e conoscenze nel campo delle scienze umane, </a:t>
            </a:r>
            <a:r>
              <a:rPr lang="it-IT" dirty="0" smtClean="0"/>
              <a:t>di matematica-scienza </a:t>
            </a:r>
            <a:r>
              <a:rPr lang="it-IT" dirty="0"/>
              <a:t>e </a:t>
            </a:r>
            <a:r>
              <a:rPr lang="it-IT" dirty="0" smtClean="0"/>
              <a:t>di conoscenza </a:t>
            </a:r>
            <a:r>
              <a:rPr lang="it-IT" dirty="0"/>
              <a:t>della lingua straniera</a:t>
            </a:r>
            <a:r>
              <a:rPr lang="it-IT" dirty="0" smtClean="0"/>
              <a:t>.</a:t>
            </a:r>
          </a:p>
          <a:p>
            <a:pPr algn="just"/>
            <a:r>
              <a:rPr lang="it-IT" dirty="0" smtClean="0"/>
              <a:t>I </a:t>
            </a:r>
            <a:r>
              <a:rPr lang="it-IT" dirty="0"/>
              <a:t>risultati sono allegati al </a:t>
            </a:r>
            <a:r>
              <a:rPr lang="it-IT" dirty="0" smtClean="0"/>
              <a:t>diploma e hanno una </a:t>
            </a:r>
            <a:r>
              <a:rPr lang="it-IT" dirty="0"/>
              <a:t>forte incidenza sulla ammissione alle scuole secondarie superiori.</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zaokrąglony 3"/>
          <p:cNvSpPr/>
          <p:nvPr/>
        </p:nvSpPr>
        <p:spPr>
          <a:xfrm>
            <a:off x="357158" y="153390"/>
            <a:ext cx="8429684" cy="1643074"/>
          </a:xfrm>
          <a:prstGeom prst="roundRect">
            <a:avLst/>
          </a:prstGeom>
          <a:solidFill>
            <a:schemeClr val="accent4">
              <a:lumMod val="20000"/>
              <a:lumOff val="80000"/>
            </a:schemeClr>
          </a:solidFill>
          <a:ln>
            <a:solidFill>
              <a:srgbClr val="E41010"/>
            </a:solidFill>
          </a:ln>
        </p:spPr>
        <p:style>
          <a:lnRef idx="2">
            <a:schemeClr val="accent2"/>
          </a:lnRef>
          <a:fillRef idx="1">
            <a:schemeClr val="lt1"/>
          </a:fillRef>
          <a:effectRef idx="0">
            <a:schemeClr val="accent2"/>
          </a:effectRef>
          <a:fontRef idx="minor">
            <a:schemeClr val="dk1"/>
          </a:fontRef>
        </p:style>
        <p:txBody>
          <a:bodyPr rtlCol="0" anchor="ctr">
            <a:prstTxWarp prst="textPlain">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pl-PL" sz="3200" b="1" spc="50" dirty="0">
              <a:ln w="11430"/>
              <a:solidFill>
                <a:srgbClr val="C00000"/>
              </a:solidFill>
              <a:effectLst>
                <a:outerShdw blurRad="76200" dist="50800" dir="5400000" algn="tl" rotWithShape="0">
                  <a:srgbClr val="000000">
                    <a:alpha val="65000"/>
                  </a:srgbClr>
                </a:outerShdw>
              </a:effectLst>
            </a:endParaRPr>
          </a:p>
        </p:txBody>
      </p:sp>
      <p:sp>
        <p:nvSpPr>
          <p:cNvPr id="5" name="pole tekstowe 4"/>
          <p:cNvSpPr txBox="1"/>
          <p:nvPr/>
        </p:nvSpPr>
        <p:spPr>
          <a:xfrm>
            <a:off x="714348" y="132262"/>
            <a:ext cx="7715304" cy="1938992"/>
          </a:xfrm>
          <a:prstGeom prst="rect">
            <a:avLst/>
          </a:prstGeom>
          <a:noFill/>
        </p:spPr>
        <p:txBody>
          <a:bodyPr wrap="square" rtlCol="0">
            <a:spAutoFit/>
          </a:bodyPr>
          <a:lstStyle/>
          <a:p>
            <a:pPr algn="ctr"/>
            <a:r>
              <a:rPr lang="pl-PL" sz="2800" dirty="0" smtClean="0">
                <a:latin typeface="Gungsuh" pitchFamily="18" charset="-127"/>
                <a:ea typeface="Gungsuh" pitchFamily="18" charset="-127"/>
              </a:rPr>
              <a:t>SZKOŁY PONADGIMNAZJALNE</a:t>
            </a:r>
          </a:p>
          <a:p>
            <a:pPr algn="ctr"/>
            <a:endParaRPr lang="pl-PL" sz="800" dirty="0" smtClean="0">
              <a:latin typeface="Gungsuh" pitchFamily="18" charset="-127"/>
              <a:ea typeface="Gungsuh" pitchFamily="18" charset="-127"/>
            </a:endParaRPr>
          </a:p>
          <a:p>
            <a:pPr algn="ctr"/>
            <a:r>
              <a:rPr lang="en-US" sz="2800" dirty="0">
                <a:latin typeface="Gungsuh" pitchFamily="18" charset="-127"/>
                <a:ea typeface="Gungsuh" pitchFamily="18" charset="-127"/>
              </a:rPr>
              <a:t>UPPER SECONDARY AND VOCATIONAL EDUCATION AND TRAINING</a:t>
            </a:r>
            <a:endParaRPr lang="pl-PL" sz="2800" dirty="0">
              <a:latin typeface="Gungsuh" pitchFamily="18" charset="-127"/>
              <a:ea typeface="Gungsuh" pitchFamily="18" charset="-127"/>
            </a:endParaRPr>
          </a:p>
          <a:p>
            <a:pPr algn="ctr"/>
            <a:endParaRPr lang="pl-PL" sz="2800" dirty="0">
              <a:latin typeface="Gungsuh" pitchFamily="18" charset="-127"/>
              <a:ea typeface="Gungsuh" pitchFamily="18" charset="-127"/>
            </a:endParaRPr>
          </a:p>
        </p:txBody>
      </p:sp>
      <p:sp>
        <p:nvSpPr>
          <p:cNvPr id="6" name="pole tekstowe 5"/>
          <p:cNvSpPr txBox="1"/>
          <p:nvPr/>
        </p:nvSpPr>
        <p:spPr>
          <a:xfrm>
            <a:off x="251520" y="1796814"/>
            <a:ext cx="8712967" cy="2169825"/>
          </a:xfrm>
          <a:prstGeom prst="rect">
            <a:avLst/>
          </a:prstGeom>
          <a:noFill/>
        </p:spPr>
        <p:txBody>
          <a:bodyPr wrap="square" rtlCol="0">
            <a:spAutoFit/>
          </a:bodyPr>
          <a:lstStyle/>
          <a:p>
            <a:pPr algn="just"/>
            <a:r>
              <a:rPr lang="en-US" sz="1100" dirty="0" smtClean="0"/>
              <a:t>The upper secondary education covers the age group 16 to 18 or 19/20.</a:t>
            </a:r>
            <a:endParaRPr lang="pl-PL" sz="1100" dirty="0" smtClean="0"/>
          </a:p>
          <a:p>
            <a:r>
              <a:rPr lang="en-US" sz="1100" dirty="0" smtClean="0"/>
              <a:t>The following post-gymnasium schools are open to candidates who successfully graduated from gymnasia:</a:t>
            </a:r>
            <a:endParaRPr lang="pl-PL" sz="1100" dirty="0" smtClean="0"/>
          </a:p>
          <a:p>
            <a:r>
              <a:rPr lang="en-US" sz="1100" b="1" dirty="0" smtClean="0"/>
              <a:t>3-year lyceum</a:t>
            </a:r>
            <a:r>
              <a:rPr lang="en-US" sz="1100" dirty="0" smtClean="0"/>
              <a:t> offering general education for students aged from 16 to 19 and leading to the maturity certificate required for admission to higher education institutions of various types</a:t>
            </a:r>
            <a:r>
              <a:rPr lang="pl-PL" sz="1100" dirty="0" smtClean="0"/>
              <a:t>,</a:t>
            </a:r>
          </a:p>
          <a:p>
            <a:r>
              <a:rPr lang="en-US" sz="1100" b="1" dirty="0" smtClean="0"/>
              <a:t>4-year technical school</a:t>
            </a:r>
            <a:r>
              <a:rPr lang="en-US" sz="1100" dirty="0" smtClean="0"/>
              <a:t>  leading to the maturity certificate and vocational qualifications at technician level</a:t>
            </a:r>
            <a:r>
              <a:rPr lang="pl-PL" sz="1100" dirty="0" smtClean="0"/>
              <a:t>,</a:t>
            </a:r>
          </a:p>
          <a:p>
            <a:pPr algn="just"/>
            <a:r>
              <a:rPr lang="en-US" sz="1100" b="1" dirty="0" smtClean="0"/>
              <a:t>2/3-year basic vocational school</a:t>
            </a:r>
            <a:r>
              <a:rPr lang="en-US" sz="1100" dirty="0" smtClean="0"/>
              <a:t> leading to skilled worker qualifications</a:t>
            </a:r>
            <a:r>
              <a:rPr lang="en-US" sz="1100" dirty="0" smtClean="0"/>
              <a:t>.</a:t>
            </a:r>
          </a:p>
          <a:p>
            <a:pPr algn="just"/>
            <a:r>
              <a:rPr lang="en-US" sz="1100" dirty="0"/>
              <a:t>Supplementary 2-year general and 3-year technical secondary schools offer routes to the maturity certificate and technician qualifications for the levers of 2/3- year basic vocational schools.</a:t>
            </a:r>
            <a:endParaRPr lang="pl-PL" sz="1100" dirty="0" smtClean="0"/>
          </a:p>
          <a:p>
            <a:pPr algn="just"/>
            <a:endParaRPr lang="pl-PL" sz="1100" dirty="0" smtClean="0"/>
          </a:p>
          <a:p>
            <a:endParaRPr lang="pl-PL" dirty="0"/>
          </a:p>
          <a:p>
            <a:endParaRPr lang="pl-PL" dirty="0"/>
          </a:p>
        </p:txBody>
      </p:sp>
      <p:sp>
        <p:nvSpPr>
          <p:cNvPr id="2" name="Rettangolo 1"/>
          <p:cNvSpPr/>
          <p:nvPr/>
        </p:nvSpPr>
        <p:spPr>
          <a:xfrm>
            <a:off x="216957" y="3164681"/>
            <a:ext cx="8712967" cy="3693319"/>
          </a:xfrm>
          <a:prstGeom prst="rect">
            <a:avLst/>
          </a:prstGeom>
        </p:spPr>
        <p:txBody>
          <a:bodyPr wrap="square">
            <a:spAutoFit/>
          </a:bodyPr>
          <a:lstStyle/>
          <a:p>
            <a:pPr algn="just"/>
            <a:r>
              <a:rPr lang="it-IT" b="1" dirty="0"/>
              <a:t>L'istruzione secondaria superiore </a:t>
            </a:r>
            <a:r>
              <a:rPr lang="it-IT" dirty="0"/>
              <a:t>copre la fascia di età da 16 a 18 o 19/20.</a:t>
            </a:r>
          </a:p>
          <a:p>
            <a:pPr algn="just"/>
            <a:r>
              <a:rPr lang="it-IT" dirty="0" smtClean="0"/>
              <a:t>Le </a:t>
            </a:r>
            <a:r>
              <a:rPr lang="it-IT" dirty="0"/>
              <a:t>seguenti scuole post-ginnasio sono </a:t>
            </a:r>
            <a:r>
              <a:rPr lang="it-IT" dirty="0" smtClean="0"/>
              <a:t>aperte </a:t>
            </a:r>
            <a:r>
              <a:rPr lang="it-IT" dirty="0"/>
              <a:t>a candidati che si sono </a:t>
            </a:r>
            <a:r>
              <a:rPr lang="it-IT" dirty="0" smtClean="0"/>
              <a:t>diplomati con </a:t>
            </a:r>
            <a:r>
              <a:rPr lang="it-IT" dirty="0"/>
              <a:t>successo </a:t>
            </a:r>
            <a:r>
              <a:rPr lang="it-IT" dirty="0" smtClean="0"/>
              <a:t>dai </a:t>
            </a:r>
            <a:r>
              <a:rPr lang="it-IT" dirty="0"/>
              <a:t>ginnasi:</a:t>
            </a:r>
          </a:p>
          <a:p>
            <a:pPr marL="285750" indent="-285750" algn="just">
              <a:buFont typeface="Arial" panose="020B0604020202020204" pitchFamily="34" charset="0"/>
              <a:buChar char="•"/>
            </a:pPr>
            <a:r>
              <a:rPr lang="it-IT" dirty="0"/>
              <a:t>Offerta </a:t>
            </a:r>
            <a:r>
              <a:rPr lang="it-IT" b="1" dirty="0"/>
              <a:t>Liceo 3 anni </a:t>
            </a:r>
            <a:r>
              <a:rPr lang="it-IT" dirty="0"/>
              <a:t>di istruzione generale per gli studenti di età compresa tra 16-19 </a:t>
            </a:r>
            <a:r>
              <a:rPr lang="it-IT" dirty="0" smtClean="0"/>
              <a:t> </a:t>
            </a:r>
            <a:r>
              <a:rPr lang="it-IT" dirty="0"/>
              <a:t>che conduce al diploma di maturità necessaria per l'ammissione agli </a:t>
            </a:r>
            <a:r>
              <a:rPr lang="it-IT" dirty="0" smtClean="0"/>
              <a:t>Istituti </a:t>
            </a:r>
            <a:r>
              <a:rPr lang="it-IT" dirty="0"/>
              <a:t>di istruzione superiore di vario </a:t>
            </a:r>
            <a:r>
              <a:rPr lang="it-IT" dirty="0" smtClean="0"/>
              <a:t>tipo</a:t>
            </a:r>
            <a:endParaRPr lang="it-IT" dirty="0"/>
          </a:p>
          <a:p>
            <a:pPr marL="285750" indent="-285750" algn="just">
              <a:buFont typeface="Arial" panose="020B0604020202020204" pitchFamily="34" charset="0"/>
              <a:buChar char="•"/>
            </a:pPr>
            <a:r>
              <a:rPr lang="it-IT" b="1" dirty="0"/>
              <a:t>4 anni di scuola tecnica </a:t>
            </a:r>
            <a:r>
              <a:rPr lang="it-IT" dirty="0"/>
              <a:t>che conduce al diploma di maturità e delle qualifiche professionali a livello </a:t>
            </a:r>
            <a:r>
              <a:rPr lang="it-IT" dirty="0" smtClean="0"/>
              <a:t>tecnico</a:t>
            </a:r>
            <a:endParaRPr lang="it-IT" dirty="0"/>
          </a:p>
          <a:p>
            <a:pPr marL="285750" indent="-285750" algn="just">
              <a:buFont typeface="Arial" panose="020B0604020202020204" pitchFamily="34" charset="0"/>
              <a:buChar char="•"/>
            </a:pPr>
            <a:r>
              <a:rPr lang="it-IT" b="1" dirty="0" smtClean="0"/>
              <a:t>2/3 anni scolastici professionali </a:t>
            </a:r>
            <a:r>
              <a:rPr lang="it-IT" b="1" dirty="0"/>
              <a:t>di base </a:t>
            </a:r>
            <a:r>
              <a:rPr lang="it-IT" dirty="0"/>
              <a:t>che </a:t>
            </a:r>
            <a:r>
              <a:rPr lang="it-IT" dirty="0" smtClean="0"/>
              <a:t>portano </a:t>
            </a:r>
            <a:r>
              <a:rPr lang="it-IT" dirty="0"/>
              <a:t>alle qualifiche di lavoratori </a:t>
            </a:r>
            <a:r>
              <a:rPr lang="it-IT" dirty="0" smtClean="0"/>
              <a:t>qualificati</a:t>
            </a:r>
          </a:p>
          <a:p>
            <a:pPr algn="just"/>
            <a:r>
              <a:rPr lang="it-IT" dirty="0" smtClean="0"/>
              <a:t>A </a:t>
            </a:r>
            <a:r>
              <a:rPr lang="it-IT" dirty="0"/>
              <a:t>questi si </a:t>
            </a:r>
            <a:r>
              <a:rPr lang="it-IT" dirty="0" smtClean="0"/>
              <a:t>aggiungono 2 anni, mentre per le </a:t>
            </a:r>
            <a:r>
              <a:rPr lang="it-IT" dirty="0"/>
              <a:t>scuole secondarie tecniche 3 </a:t>
            </a:r>
            <a:r>
              <a:rPr lang="it-IT" dirty="0" smtClean="0"/>
              <a:t>anni che certificheranno la maturità (Licei) e la qualifica tecnica per </a:t>
            </a:r>
            <a:r>
              <a:rPr lang="it-IT" dirty="0"/>
              <a:t>le leve di </a:t>
            </a:r>
            <a:r>
              <a:rPr lang="it-IT" dirty="0" smtClean="0"/>
              <a:t>2/3 anni </a:t>
            </a:r>
            <a:r>
              <a:rPr lang="it-IT" dirty="0"/>
              <a:t>delle scuole professionali di base.</a:t>
            </a:r>
            <a:endParaRPr lang="it-IT"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zaokrąglony 1"/>
          <p:cNvSpPr/>
          <p:nvPr/>
        </p:nvSpPr>
        <p:spPr>
          <a:xfrm>
            <a:off x="357158" y="126892"/>
            <a:ext cx="8429684" cy="1285884"/>
          </a:xfrm>
          <a:prstGeom prst="roundRect">
            <a:avLst/>
          </a:prstGeom>
          <a:solidFill>
            <a:schemeClr val="accent4">
              <a:lumMod val="20000"/>
              <a:lumOff val="80000"/>
            </a:schemeClr>
          </a:solidFill>
          <a:ln>
            <a:solidFill>
              <a:srgbClr val="E41010"/>
            </a:solidFill>
          </a:ln>
        </p:spPr>
        <p:style>
          <a:lnRef idx="2">
            <a:schemeClr val="accent2"/>
          </a:lnRef>
          <a:fillRef idx="1">
            <a:schemeClr val="lt1"/>
          </a:fillRef>
          <a:effectRef idx="0">
            <a:schemeClr val="accent2"/>
          </a:effectRef>
          <a:fontRef idx="minor">
            <a:schemeClr val="dk1"/>
          </a:fontRef>
        </p:style>
        <p:txBody>
          <a:bodyPr rtlCol="0" anchor="ctr">
            <a:prstTxWarp prst="textPlain">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pl-PL" sz="3200" b="1" spc="50" dirty="0">
              <a:ln w="11430"/>
              <a:solidFill>
                <a:srgbClr val="C00000"/>
              </a:solidFill>
              <a:effectLst>
                <a:outerShdw blurRad="76200" dist="50800" dir="5400000" algn="tl" rotWithShape="0">
                  <a:srgbClr val="000000">
                    <a:alpha val="65000"/>
                  </a:srgbClr>
                </a:outerShdw>
              </a:effectLst>
            </a:endParaRPr>
          </a:p>
        </p:txBody>
      </p:sp>
      <p:sp>
        <p:nvSpPr>
          <p:cNvPr id="3" name="pole tekstowe 2"/>
          <p:cNvSpPr txBox="1"/>
          <p:nvPr/>
        </p:nvSpPr>
        <p:spPr>
          <a:xfrm>
            <a:off x="642910" y="116632"/>
            <a:ext cx="7715304" cy="1661993"/>
          </a:xfrm>
          <a:prstGeom prst="rect">
            <a:avLst/>
          </a:prstGeom>
          <a:noFill/>
        </p:spPr>
        <p:txBody>
          <a:bodyPr wrap="square" rtlCol="0">
            <a:spAutoFit/>
          </a:bodyPr>
          <a:lstStyle/>
          <a:p>
            <a:pPr algn="ctr"/>
            <a:r>
              <a:rPr lang="pl-PL" sz="2800" dirty="0" smtClean="0">
                <a:latin typeface="Gungsuh" pitchFamily="18" charset="-127"/>
                <a:ea typeface="Gungsuh" pitchFamily="18" charset="-127"/>
              </a:rPr>
              <a:t>SKALA OCEN</a:t>
            </a:r>
          </a:p>
          <a:p>
            <a:pPr algn="ctr"/>
            <a:endParaRPr lang="pl-PL" dirty="0" smtClean="0">
              <a:latin typeface="Gungsuh" pitchFamily="18" charset="-127"/>
              <a:ea typeface="Gungsuh" pitchFamily="18" charset="-127"/>
            </a:endParaRPr>
          </a:p>
          <a:p>
            <a:pPr algn="ctr"/>
            <a:r>
              <a:rPr lang="en-US" sz="2800" dirty="0">
                <a:latin typeface="Gungsuh" pitchFamily="18" charset="-127"/>
                <a:ea typeface="Gungsuh" pitchFamily="18" charset="-127"/>
              </a:rPr>
              <a:t>GRADING SYSTEM</a:t>
            </a:r>
            <a:endParaRPr lang="pl-PL" sz="2800" dirty="0">
              <a:latin typeface="Gungsuh" pitchFamily="18" charset="-127"/>
              <a:ea typeface="Gungsuh" pitchFamily="18" charset="-127"/>
            </a:endParaRPr>
          </a:p>
          <a:p>
            <a:pPr algn="ctr"/>
            <a:endParaRPr lang="pl-PL" sz="2800" dirty="0">
              <a:latin typeface="Gungsuh" pitchFamily="18" charset="-127"/>
              <a:ea typeface="Gungsuh" pitchFamily="18" charset="-127"/>
            </a:endParaRPr>
          </a:p>
        </p:txBody>
      </p:sp>
      <p:sp>
        <p:nvSpPr>
          <p:cNvPr id="4" name="pole tekstowe 3"/>
          <p:cNvSpPr txBox="1"/>
          <p:nvPr/>
        </p:nvSpPr>
        <p:spPr>
          <a:xfrm>
            <a:off x="1547664" y="4504118"/>
            <a:ext cx="1872208" cy="1384995"/>
          </a:xfrm>
          <a:prstGeom prst="rect">
            <a:avLst/>
          </a:prstGeom>
          <a:noFill/>
        </p:spPr>
        <p:txBody>
          <a:bodyPr wrap="square" rtlCol="0">
            <a:spAutoFit/>
          </a:bodyPr>
          <a:lstStyle/>
          <a:p>
            <a:r>
              <a:rPr lang="en-US" sz="1100" dirty="0"/>
              <a:t>6 - excellent </a:t>
            </a:r>
            <a:endParaRPr lang="pl-PL" sz="1100" dirty="0"/>
          </a:p>
          <a:p>
            <a:r>
              <a:rPr lang="en-US" sz="1100" dirty="0"/>
              <a:t>5 - very good</a:t>
            </a:r>
            <a:endParaRPr lang="pl-PL" sz="1100" dirty="0"/>
          </a:p>
          <a:p>
            <a:r>
              <a:rPr lang="en-US" sz="1100" dirty="0"/>
              <a:t>4 - good</a:t>
            </a:r>
            <a:endParaRPr lang="pl-PL" sz="1100" dirty="0"/>
          </a:p>
          <a:p>
            <a:r>
              <a:rPr lang="en-US" sz="1100" dirty="0"/>
              <a:t>3 - satisfactory</a:t>
            </a:r>
            <a:endParaRPr lang="pl-PL" sz="1100" dirty="0"/>
          </a:p>
          <a:p>
            <a:r>
              <a:rPr lang="en-US" sz="1100" dirty="0"/>
              <a:t>2 - acceptable</a:t>
            </a:r>
            <a:endParaRPr lang="pl-PL" sz="1100" dirty="0"/>
          </a:p>
          <a:p>
            <a:r>
              <a:rPr lang="en-US" sz="1100" dirty="0"/>
              <a:t>1 - unsatisfactory</a:t>
            </a:r>
            <a:endParaRPr lang="pl-PL" sz="1100" dirty="0"/>
          </a:p>
          <a:p>
            <a:endParaRPr lang="pl-PL" dirty="0"/>
          </a:p>
        </p:txBody>
      </p:sp>
      <p:sp>
        <p:nvSpPr>
          <p:cNvPr id="5" name="pole tekstowe 4"/>
          <p:cNvSpPr txBox="1"/>
          <p:nvPr/>
        </p:nvSpPr>
        <p:spPr>
          <a:xfrm>
            <a:off x="1579346" y="3378765"/>
            <a:ext cx="3214710" cy="1107996"/>
          </a:xfrm>
          <a:prstGeom prst="rect">
            <a:avLst/>
          </a:prstGeom>
          <a:noFill/>
        </p:spPr>
        <p:txBody>
          <a:bodyPr wrap="square" rtlCol="0">
            <a:spAutoFit/>
          </a:bodyPr>
          <a:lstStyle/>
          <a:p>
            <a:r>
              <a:rPr lang="pl-PL" sz="1100" dirty="0" smtClean="0"/>
              <a:t>6 – celujący</a:t>
            </a:r>
          </a:p>
          <a:p>
            <a:r>
              <a:rPr lang="pl-PL" sz="1100" dirty="0" smtClean="0"/>
              <a:t>5 – bardzo dobry</a:t>
            </a:r>
          </a:p>
          <a:p>
            <a:r>
              <a:rPr lang="pl-PL" sz="1100" dirty="0" smtClean="0"/>
              <a:t>4 – dobry</a:t>
            </a:r>
          </a:p>
          <a:p>
            <a:r>
              <a:rPr lang="pl-PL" sz="1100" dirty="0" smtClean="0"/>
              <a:t>3 – dostateczny</a:t>
            </a:r>
          </a:p>
          <a:p>
            <a:r>
              <a:rPr lang="pl-PL" sz="1100" dirty="0" smtClean="0"/>
              <a:t>2 – dopuszczający</a:t>
            </a:r>
          </a:p>
          <a:p>
            <a:r>
              <a:rPr lang="pl-PL" sz="1100" dirty="0" smtClean="0"/>
              <a:t>1 – niedostateczny</a:t>
            </a:r>
          </a:p>
        </p:txBody>
      </p:sp>
      <p:cxnSp>
        <p:nvCxnSpPr>
          <p:cNvPr id="6" name="Łącznik prosty 5"/>
          <p:cNvCxnSpPr/>
          <p:nvPr/>
        </p:nvCxnSpPr>
        <p:spPr>
          <a:xfrm>
            <a:off x="4139952" y="3429000"/>
            <a:ext cx="3420" cy="2438012"/>
          </a:xfrm>
          <a:prstGeom prst="line">
            <a:avLst/>
          </a:prstGeom>
          <a:ln w="19050">
            <a:solidFill>
              <a:srgbClr val="C00000"/>
            </a:solidFill>
          </a:ln>
          <a:effectLst>
            <a:glow rad="139700">
              <a:schemeClr val="accent5">
                <a:satMod val="175000"/>
                <a:alpha val="40000"/>
              </a:schemeClr>
            </a:glow>
          </a:effectLst>
        </p:spPr>
        <p:style>
          <a:lnRef idx="2">
            <a:schemeClr val="accent1"/>
          </a:lnRef>
          <a:fillRef idx="0">
            <a:schemeClr val="accent1"/>
          </a:fillRef>
          <a:effectRef idx="1">
            <a:schemeClr val="accent1"/>
          </a:effectRef>
          <a:fontRef idx="minor">
            <a:schemeClr val="tx1"/>
          </a:fontRef>
        </p:style>
      </p:cxnSp>
      <p:sp>
        <p:nvSpPr>
          <p:cNvPr id="8" name="pole tekstowe 7"/>
          <p:cNvSpPr txBox="1"/>
          <p:nvPr/>
        </p:nvSpPr>
        <p:spPr>
          <a:xfrm>
            <a:off x="395536" y="1916832"/>
            <a:ext cx="8501122" cy="707886"/>
          </a:xfrm>
          <a:prstGeom prst="rect">
            <a:avLst/>
          </a:prstGeom>
          <a:noFill/>
        </p:spPr>
        <p:txBody>
          <a:bodyPr wrap="square" rtlCol="0">
            <a:spAutoFit/>
          </a:bodyPr>
          <a:lstStyle/>
          <a:p>
            <a:r>
              <a:rPr lang="en-US" sz="1100" dirty="0" smtClean="0"/>
              <a:t>In years 1-3 the assessment is descriptive.</a:t>
            </a:r>
            <a:endParaRPr lang="pl-PL" sz="1100" dirty="0" smtClean="0"/>
          </a:p>
          <a:p>
            <a:r>
              <a:rPr lang="en-US" sz="1100" dirty="0" smtClean="0"/>
              <a:t> Starting with grade 4 pupils are given marks according to the 6-1 scale:</a:t>
            </a:r>
            <a:endParaRPr lang="pl-PL" sz="1100" dirty="0" smtClean="0"/>
          </a:p>
          <a:p>
            <a:pPr algn="just"/>
            <a:endParaRPr lang="pl-PL" dirty="0"/>
          </a:p>
        </p:txBody>
      </p:sp>
      <p:sp>
        <p:nvSpPr>
          <p:cNvPr id="7" name="Rettangolo 6"/>
          <p:cNvSpPr/>
          <p:nvPr/>
        </p:nvSpPr>
        <p:spPr>
          <a:xfrm>
            <a:off x="899592" y="2630185"/>
            <a:ext cx="7200800" cy="646331"/>
          </a:xfrm>
          <a:prstGeom prst="rect">
            <a:avLst/>
          </a:prstGeom>
        </p:spPr>
        <p:txBody>
          <a:bodyPr wrap="square">
            <a:spAutoFit/>
          </a:bodyPr>
          <a:lstStyle/>
          <a:p>
            <a:r>
              <a:rPr lang="it-IT" dirty="0"/>
              <a:t>Negli </a:t>
            </a:r>
            <a:r>
              <a:rPr lang="it-IT" dirty="0" smtClean="0"/>
              <a:t>anni che vanno dalla classe 1^ alla 3^,  </a:t>
            </a:r>
            <a:r>
              <a:rPr lang="it-IT" dirty="0"/>
              <a:t>la valutazione </a:t>
            </a:r>
            <a:r>
              <a:rPr lang="it-IT" dirty="0" smtClean="0"/>
              <a:t>è descrittiva</a:t>
            </a:r>
            <a:r>
              <a:rPr lang="it-IT" dirty="0"/>
              <a:t>.</a:t>
            </a:r>
          </a:p>
          <a:p>
            <a:r>
              <a:rPr lang="it-IT" dirty="0" smtClean="0"/>
              <a:t>Dalla 4^, gli studenti hanno voti </a:t>
            </a:r>
            <a:r>
              <a:rPr lang="it-IT" dirty="0"/>
              <a:t>secondo la scala 6-1</a:t>
            </a:r>
          </a:p>
        </p:txBody>
      </p:sp>
      <p:sp>
        <p:nvSpPr>
          <p:cNvPr id="9" name="Rettangolo 8"/>
          <p:cNvSpPr/>
          <p:nvPr/>
        </p:nvSpPr>
        <p:spPr>
          <a:xfrm>
            <a:off x="5076056" y="3609598"/>
            <a:ext cx="2608362" cy="2031325"/>
          </a:xfrm>
          <a:prstGeom prst="rect">
            <a:avLst/>
          </a:prstGeom>
        </p:spPr>
        <p:txBody>
          <a:bodyPr wrap="square">
            <a:spAutoFit/>
          </a:bodyPr>
          <a:lstStyle/>
          <a:p>
            <a:r>
              <a:rPr lang="it-IT" dirty="0" smtClean="0"/>
              <a:t>6 - ottimo</a:t>
            </a:r>
            <a:endParaRPr lang="it-IT" dirty="0"/>
          </a:p>
          <a:p>
            <a:r>
              <a:rPr lang="it-IT" dirty="0"/>
              <a:t>5 - </a:t>
            </a:r>
            <a:r>
              <a:rPr lang="it-IT" dirty="0" smtClean="0"/>
              <a:t>distinto</a:t>
            </a:r>
            <a:endParaRPr lang="it-IT" dirty="0"/>
          </a:p>
          <a:p>
            <a:r>
              <a:rPr lang="it-IT" dirty="0"/>
              <a:t>4 - </a:t>
            </a:r>
            <a:r>
              <a:rPr lang="it-IT" dirty="0" smtClean="0"/>
              <a:t>buono</a:t>
            </a:r>
            <a:endParaRPr lang="it-IT" dirty="0"/>
          </a:p>
          <a:p>
            <a:r>
              <a:rPr lang="it-IT" dirty="0"/>
              <a:t>3 - </a:t>
            </a:r>
            <a:r>
              <a:rPr lang="it-IT" dirty="0" smtClean="0"/>
              <a:t>discreto</a:t>
            </a:r>
            <a:endParaRPr lang="it-IT" dirty="0"/>
          </a:p>
          <a:p>
            <a:r>
              <a:rPr lang="it-IT" dirty="0"/>
              <a:t>2 - </a:t>
            </a:r>
            <a:r>
              <a:rPr lang="it-IT" dirty="0" smtClean="0"/>
              <a:t>sufficiente</a:t>
            </a:r>
            <a:endParaRPr lang="it-IT" dirty="0"/>
          </a:p>
          <a:p>
            <a:r>
              <a:rPr lang="it-IT" dirty="0"/>
              <a:t>1 </a:t>
            </a:r>
            <a:r>
              <a:rPr lang="it-IT" dirty="0" smtClean="0"/>
              <a:t>– non sufficiente</a:t>
            </a:r>
            <a:endParaRPr lang="it-IT" dirty="0"/>
          </a:p>
          <a:p>
            <a:r>
              <a:rPr lang="it-IT" dirty="0" smtClean="0"/>
              <a:t> </a:t>
            </a:r>
            <a:endParaRPr lang="it-IT"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zaokrąglony 3"/>
          <p:cNvSpPr/>
          <p:nvPr/>
        </p:nvSpPr>
        <p:spPr>
          <a:xfrm>
            <a:off x="357158" y="71414"/>
            <a:ext cx="8358246" cy="500066"/>
          </a:xfrm>
          <a:prstGeom prst="roundRect">
            <a:avLst/>
          </a:prstGeom>
          <a:solidFill>
            <a:schemeClr val="accent4">
              <a:lumMod val="20000"/>
              <a:lumOff val="80000"/>
            </a:schemeClr>
          </a:solidFill>
          <a:ln>
            <a:solidFill>
              <a:srgbClr val="E41010"/>
            </a:solidFill>
          </a:ln>
        </p:spPr>
        <p:style>
          <a:lnRef idx="2">
            <a:schemeClr val="accent2"/>
          </a:lnRef>
          <a:fillRef idx="1">
            <a:schemeClr val="lt1"/>
          </a:fillRef>
          <a:effectRef idx="0">
            <a:schemeClr val="accent2"/>
          </a:effectRef>
          <a:fontRef idx="minor">
            <a:schemeClr val="dk1"/>
          </a:fontRef>
        </p:style>
        <p:txBody>
          <a:bodyPr rtlCol="0" anchor="ctr">
            <a:prstTxWarp prst="textPlain">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pl-PL" sz="3200" b="1" spc="50" dirty="0">
              <a:ln w="11430"/>
              <a:solidFill>
                <a:srgbClr val="C00000"/>
              </a:solidFill>
              <a:effectLst>
                <a:outerShdw blurRad="76200" dist="50800" dir="5400000" algn="tl" rotWithShape="0">
                  <a:srgbClr val="000000">
                    <a:alpha val="65000"/>
                  </a:srgbClr>
                </a:outerShdw>
              </a:effectLst>
            </a:endParaRPr>
          </a:p>
        </p:txBody>
      </p:sp>
      <p:sp>
        <p:nvSpPr>
          <p:cNvPr id="5" name="pole tekstowe 4"/>
          <p:cNvSpPr txBox="1"/>
          <p:nvPr/>
        </p:nvSpPr>
        <p:spPr>
          <a:xfrm>
            <a:off x="642910" y="-142900"/>
            <a:ext cx="7715304" cy="707886"/>
          </a:xfrm>
          <a:prstGeom prst="rect">
            <a:avLst/>
          </a:prstGeom>
          <a:noFill/>
        </p:spPr>
        <p:txBody>
          <a:bodyPr wrap="square" rtlCol="0">
            <a:spAutoFit/>
          </a:bodyPr>
          <a:lstStyle/>
          <a:p>
            <a:pPr algn="ctr"/>
            <a:endParaRPr lang="pl-PL" sz="1600" dirty="0" smtClean="0">
              <a:latin typeface="Gungsuh" pitchFamily="18" charset="-127"/>
              <a:ea typeface="Gungsuh" pitchFamily="18" charset="-127"/>
            </a:endParaRPr>
          </a:p>
          <a:p>
            <a:pPr algn="ctr"/>
            <a:r>
              <a:rPr lang="pl-PL" sz="2400" dirty="0" smtClean="0">
                <a:latin typeface="Gungsuh" pitchFamily="18" charset="-127"/>
                <a:ea typeface="Gungsuh" pitchFamily="18" charset="-127"/>
              </a:rPr>
              <a:t>STRUCTURE OF EDUCATIONAL SYSTEM</a:t>
            </a:r>
            <a:endParaRPr lang="pl-PL" sz="2400" dirty="0">
              <a:latin typeface="Gungsuh" pitchFamily="18" charset="-127"/>
              <a:ea typeface="Gungsuh" pitchFamily="18" charset="-127"/>
            </a:endParaRPr>
          </a:p>
        </p:txBody>
      </p:sp>
      <p:grpSp>
        <p:nvGrpSpPr>
          <p:cNvPr id="71" name="Grupa 70"/>
          <p:cNvGrpSpPr/>
          <p:nvPr/>
        </p:nvGrpSpPr>
        <p:grpSpPr>
          <a:xfrm>
            <a:off x="1214414" y="696934"/>
            <a:ext cx="6429420" cy="6018214"/>
            <a:chOff x="1214414" y="696934"/>
            <a:chExt cx="6278562" cy="5875338"/>
          </a:xfrm>
        </p:grpSpPr>
        <p:sp>
          <p:nvSpPr>
            <p:cNvPr id="2050" name="Rectangle 2"/>
            <p:cNvSpPr>
              <a:spLocks noChangeArrowheads="1"/>
            </p:cNvSpPr>
            <p:nvPr/>
          </p:nvSpPr>
          <p:spPr bwMode="auto">
            <a:xfrm>
              <a:off x="1214414" y="696934"/>
              <a:ext cx="6278562" cy="258763"/>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it-IT" sz="1200" b="1" i="0" u="none" strike="noStrike" cap="none" normalizeH="0" baseline="0" dirty="0" smtClean="0">
                  <a:ln>
                    <a:noFill/>
                  </a:ln>
                  <a:solidFill>
                    <a:schemeClr val="tx1"/>
                  </a:solidFill>
                  <a:effectLst/>
                  <a:latin typeface="Calibri" pitchFamily="34" charset="0"/>
                  <a:cs typeface="Arial" pitchFamily="34" charset="0"/>
                </a:rPr>
                <a:t>DOTTORATO</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1214414" y="1119209"/>
              <a:ext cx="3338512" cy="419100"/>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200" b="1" i="0" u="none" strike="noStrike" cap="none" normalizeH="0" baseline="0" dirty="0" smtClean="0">
                  <a:ln>
                    <a:noFill/>
                  </a:ln>
                  <a:solidFill>
                    <a:schemeClr val="tx1"/>
                  </a:solidFill>
                  <a:effectLst/>
                  <a:latin typeface="Calibri" pitchFamily="34" charset="0"/>
                  <a:cs typeface="Arial" pitchFamily="34" charset="0"/>
                </a:rPr>
                <a:t>MASTER</a:t>
              </a:r>
              <a:endParaRPr kumimoji="0" lang="pl-PL"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Rectangle 4"/>
            <p:cNvSpPr>
              <a:spLocks noChangeArrowheads="1"/>
            </p:cNvSpPr>
            <p:nvPr/>
          </p:nvSpPr>
          <p:spPr bwMode="auto">
            <a:xfrm>
              <a:off x="1214414" y="1671659"/>
              <a:ext cx="3175000" cy="258763"/>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it-IT" sz="1200" b="1" i="0" u="none" strike="noStrike" cap="none" normalizeH="0" baseline="0" dirty="0" smtClean="0">
                  <a:ln>
                    <a:noFill/>
                  </a:ln>
                  <a:solidFill>
                    <a:schemeClr val="tx1"/>
                  </a:solidFill>
                  <a:effectLst/>
                  <a:latin typeface="Calibri" pitchFamily="34" charset="0"/>
                  <a:cs typeface="Arial" pitchFamily="34" charset="0"/>
                </a:rPr>
                <a:t>UNIVERSITA’</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Rectangle 5"/>
            <p:cNvSpPr>
              <a:spLocks noChangeArrowheads="1"/>
            </p:cNvSpPr>
            <p:nvPr/>
          </p:nvSpPr>
          <p:spPr bwMode="auto">
            <a:xfrm>
              <a:off x="4689451" y="1395434"/>
              <a:ext cx="2803525" cy="534988"/>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200" b="1" i="0" u="none" strike="noStrike" cap="none" normalizeH="0" baseline="0" dirty="0" smtClean="0">
                  <a:ln>
                    <a:noFill/>
                  </a:ln>
                  <a:solidFill>
                    <a:schemeClr val="tx1"/>
                  </a:solidFill>
                  <a:effectLst/>
                  <a:latin typeface="Calibri" pitchFamily="34" charset="0"/>
                  <a:cs typeface="Arial" pitchFamily="34" charset="0"/>
                </a:rPr>
                <a:t>UNIVERSITA?</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4" name="Rectangle 6"/>
            <p:cNvSpPr>
              <a:spLocks noChangeArrowheads="1"/>
            </p:cNvSpPr>
            <p:nvPr/>
          </p:nvSpPr>
          <p:spPr bwMode="auto">
            <a:xfrm>
              <a:off x="1214414" y="2201884"/>
              <a:ext cx="6278562" cy="354013"/>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it-IT" sz="1300" b="1" i="0" u="none" strike="noStrike" cap="none" normalizeH="0" baseline="0" dirty="0" smtClean="0">
                  <a:ln>
                    <a:noFill/>
                  </a:ln>
                  <a:solidFill>
                    <a:schemeClr val="tx1"/>
                  </a:solidFill>
                  <a:effectLst/>
                  <a:latin typeface="Calibri" pitchFamily="34" charset="0"/>
                  <a:cs typeface="Arial" pitchFamily="34" charset="0"/>
                </a:rPr>
                <a:t>ESAME DI MATURITA’</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5" name="Rectangle 7"/>
            <p:cNvSpPr>
              <a:spLocks noChangeArrowheads="1"/>
            </p:cNvSpPr>
            <p:nvPr/>
          </p:nvSpPr>
          <p:spPr bwMode="auto">
            <a:xfrm>
              <a:off x="4757714" y="2724172"/>
              <a:ext cx="2735262" cy="404812"/>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pl-PL" sz="1300" b="1" i="0" u="none" strike="noStrike" cap="none" normalizeH="0" baseline="0" smtClean="0">
                  <a:ln>
                    <a:noFill/>
                  </a:ln>
                  <a:solidFill>
                    <a:schemeClr val="tx1"/>
                  </a:solidFill>
                  <a:effectLst/>
                  <a:latin typeface="Calibri" pitchFamily="34" charset="0"/>
                  <a:cs typeface="Arial" pitchFamily="34" charset="0"/>
                </a:rPr>
                <a:t>POST-SECONDARY SCHOOL</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4689451" y="3471884"/>
              <a:ext cx="1435894" cy="466725"/>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it-IT" sz="1100" b="1" i="0" u="none" strike="noStrike" cap="none" normalizeH="0" baseline="0" dirty="0" smtClean="0">
                  <a:ln>
                    <a:noFill/>
                  </a:ln>
                  <a:solidFill>
                    <a:schemeClr val="tx1"/>
                  </a:solidFill>
                  <a:effectLst/>
                  <a:latin typeface="Calibri" pitchFamily="34" charset="0"/>
                  <a:cs typeface="Arial" pitchFamily="34" charset="0"/>
                </a:rPr>
                <a:t>COMPLEMENTARI</a:t>
              </a:r>
              <a:r>
                <a:rPr kumimoji="0" lang="it-IT" sz="1100" b="1" i="0" u="none" strike="noStrike" cap="none" normalizeH="0" dirty="0" smtClean="0">
                  <a:ln>
                    <a:noFill/>
                  </a:ln>
                  <a:solidFill>
                    <a:schemeClr val="tx1"/>
                  </a:solidFill>
                  <a:effectLst/>
                  <a:latin typeface="Calibri" pitchFamily="34" charset="0"/>
                  <a:cs typeface="Arial" pitchFamily="34" charset="0"/>
                </a:rPr>
                <a:t> AL LICEO</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8" name="Rectangle 10"/>
            <p:cNvSpPr>
              <a:spLocks noChangeArrowheads="1"/>
            </p:cNvSpPr>
            <p:nvPr/>
          </p:nvSpPr>
          <p:spPr bwMode="auto">
            <a:xfrm>
              <a:off x="6195988" y="3329009"/>
              <a:ext cx="1296988" cy="737393"/>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it-IT" sz="1100" b="1" dirty="0">
                  <a:latin typeface="Calibri" pitchFamily="34" charset="0"/>
                  <a:cs typeface="Arial" pitchFamily="34" charset="0"/>
                </a:rPr>
                <a:t>COMPLEMENTARI </a:t>
              </a:r>
              <a:r>
                <a:rPr lang="it-IT" sz="1100" b="1" dirty="0" smtClean="0">
                  <a:latin typeface="Calibri" pitchFamily="34" charset="0"/>
                  <a:cs typeface="Arial" pitchFamily="34" charset="0"/>
                </a:rPr>
                <a:t>All' </a:t>
              </a:r>
              <a:r>
                <a:rPr lang="it-IT" sz="1100" b="1" dirty="0">
                  <a:latin typeface="Calibri" pitchFamily="34" charset="0"/>
                  <a:cs typeface="Arial" pitchFamily="34" charset="0"/>
                </a:rPr>
                <a:t>ISTITUTO TECNICO</a:t>
              </a:r>
              <a:br>
                <a:rPr lang="it-IT" sz="1100" b="1" dirty="0">
                  <a:latin typeface="Calibri" pitchFamily="34" charset="0"/>
                  <a:cs typeface="Arial" pitchFamily="34" charset="0"/>
                </a:rPr>
              </a:br>
              <a:r>
                <a:rPr lang="it-IT" sz="1100" b="1" dirty="0">
                  <a:latin typeface="Calibri" pitchFamily="34" charset="0"/>
                  <a:cs typeface="Arial" pitchFamily="34" charset="0"/>
                </a:rPr>
                <a:t>SECONDARIO</a:t>
              </a:r>
              <a:endParaRPr lang="pl-PL" sz="2400" dirty="0">
                <a:latin typeface="Arial" pitchFamily="34" charset="0"/>
                <a:cs typeface="Arial" pitchFamily="34" charset="0"/>
              </a:endParaRPr>
            </a:p>
          </p:txBody>
        </p:sp>
        <p:sp>
          <p:nvSpPr>
            <p:cNvPr id="2060" name="Rectangle 12"/>
            <p:cNvSpPr>
              <a:spLocks noChangeArrowheads="1"/>
            </p:cNvSpPr>
            <p:nvPr/>
          </p:nvSpPr>
          <p:spPr bwMode="auto">
            <a:xfrm>
              <a:off x="1902595" y="4119584"/>
              <a:ext cx="1128712" cy="501650"/>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it-IT" sz="1100" b="1" i="0" u="none" strike="noStrike" cap="none" normalizeH="0" baseline="0" dirty="0" smtClean="0">
                  <a:ln>
                    <a:noFill/>
                  </a:ln>
                  <a:solidFill>
                    <a:schemeClr val="tx1"/>
                  </a:solidFill>
                  <a:effectLst/>
                  <a:latin typeface="Calibri" pitchFamily="34" charset="0"/>
                  <a:cs typeface="Arial" pitchFamily="34" charset="0"/>
                </a:rPr>
                <a:t>LICEO</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3495651" y="4052909"/>
              <a:ext cx="1076325" cy="585788"/>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it-IT" sz="1000" b="1" i="0" u="none" strike="noStrike" cap="none" normalizeH="0" baseline="0" dirty="0" smtClean="0">
                  <a:ln>
                    <a:noFill/>
                  </a:ln>
                  <a:solidFill>
                    <a:schemeClr val="tx1"/>
                  </a:solidFill>
                  <a:effectLst/>
                  <a:latin typeface="Calibri" pitchFamily="34" charset="0"/>
                  <a:cs typeface="Arial" pitchFamily="34" charset="0"/>
                </a:rPr>
                <a:t>ISTITUTO </a:t>
              </a:r>
              <a:r>
                <a:rPr kumimoji="0" lang="it-IT" sz="1000" b="1" i="0" u="none" strike="noStrike" cap="none" normalizeH="0" dirty="0" smtClean="0">
                  <a:ln>
                    <a:noFill/>
                  </a:ln>
                  <a:solidFill>
                    <a:schemeClr val="tx1"/>
                  </a:solidFill>
                  <a:effectLst/>
                  <a:latin typeface="Calibri" pitchFamily="34" charset="0"/>
                  <a:cs typeface="Arial" pitchFamily="34" charset="0"/>
                </a:rPr>
                <a:t>TECNICO</a:t>
              </a:r>
              <a:br>
                <a:rPr kumimoji="0" lang="it-IT" sz="1000" b="1" i="0" u="none" strike="noStrike" cap="none" normalizeH="0" dirty="0" smtClean="0">
                  <a:ln>
                    <a:noFill/>
                  </a:ln>
                  <a:solidFill>
                    <a:schemeClr val="tx1"/>
                  </a:solidFill>
                  <a:effectLst/>
                  <a:latin typeface="Calibri" pitchFamily="34" charset="0"/>
                  <a:cs typeface="Arial" pitchFamily="34" charset="0"/>
                </a:rPr>
              </a:br>
              <a:r>
                <a:rPr kumimoji="0" lang="it-IT" sz="1000" b="1" i="0" u="none" strike="noStrike" cap="none" normalizeH="0" dirty="0" smtClean="0">
                  <a:ln>
                    <a:noFill/>
                  </a:ln>
                  <a:solidFill>
                    <a:schemeClr val="tx1"/>
                  </a:solidFill>
                  <a:effectLst/>
                  <a:latin typeface="Calibri" pitchFamily="34" charset="0"/>
                  <a:cs typeface="Arial" pitchFamily="34" charset="0"/>
                </a:rPr>
                <a:t>SECONDARIO</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2" name="Rectangle 14"/>
            <p:cNvSpPr>
              <a:spLocks noChangeArrowheads="1"/>
            </p:cNvSpPr>
            <p:nvPr/>
          </p:nvSpPr>
          <p:spPr bwMode="auto">
            <a:xfrm>
              <a:off x="4757714" y="4173559"/>
              <a:ext cx="2735262" cy="407988"/>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it-IT" sz="1000" b="1" dirty="0" smtClean="0">
                  <a:latin typeface="Calibri" panose="020F0502020204030204" pitchFamily="34" charset="0"/>
                </a:rPr>
                <a:t>ISTITUTI PROFESSIONALI</a:t>
              </a:r>
              <a:br>
                <a:rPr lang="it-IT" sz="1000" b="1" dirty="0" smtClean="0">
                  <a:latin typeface="Calibri" panose="020F0502020204030204" pitchFamily="34" charset="0"/>
                </a:rPr>
              </a:br>
              <a:r>
                <a:rPr lang="it-IT" sz="1000" b="1" dirty="0" smtClean="0">
                  <a:latin typeface="Calibri" panose="020F0502020204030204" pitchFamily="34" charset="0"/>
                </a:rPr>
                <a:t>DI BASE</a:t>
              </a:r>
              <a:endParaRPr kumimoji="0" lang="pl-PL" sz="1000" b="1" i="0" u="none" strike="noStrike" cap="none" normalizeH="0" baseline="0" dirty="0" smtClean="0">
                <a:ln>
                  <a:noFill/>
                </a:ln>
                <a:effectLst/>
                <a:latin typeface="Calibri" panose="020F0502020204030204" pitchFamily="34" charset="0"/>
                <a:cs typeface="Arial" pitchFamily="34" charset="0"/>
              </a:endParaRPr>
            </a:p>
          </p:txBody>
        </p:sp>
        <p:sp>
          <p:nvSpPr>
            <p:cNvPr id="2063" name="Rectangle 15"/>
            <p:cNvSpPr>
              <a:spLocks noChangeArrowheads="1"/>
            </p:cNvSpPr>
            <p:nvPr/>
          </p:nvSpPr>
          <p:spPr bwMode="auto">
            <a:xfrm>
              <a:off x="1214414" y="4873647"/>
              <a:ext cx="6278562" cy="407987"/>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pl-PL" sz="1400" b="1" i="0" u="none" strike="noStrike" cap="none" normalizeH="0" baseline="0" dirty="0" smtClean="0">
                  <a:ln>
                    <a:noFill/>
                  </a:ln>
                  <a:solidFill>
                    <a:schemeClr val="tx1"/>
                  </a:solidFill>
                  <a:effectLst/>
                  <a:latin typeface="Calibri" pitchFamily="34" charset="0"/>
                  <a:cs typeface="Arial" pitchFamily="34" charset="0"/>
                </a:rPr>
                <a:t>GYMNASIUM</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4" name="Rectangle 16"/>
            <p:cNvSpPr>
              <a:spLocks noChangeArrowheads="1"/>
            </p:cNvSpPr>
            <p:nvPr/>
          </p:nvSpPr>
          <p:spPr bwMode="auto">
            <a:xfrm>
              <a:off x="1214414" y="5578497"/>
              <a:ext cx="6278562" cy="407987"/>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pl-PL" sz="1400" b="1" i="0" u="none" strike="noStrike" cap="none" normalizeH="0" baseline="0" dirty="0" smtClean="0">
                  <a:ln>
                    <a:noFill/>
                  </a:ln>
                  <a:solidFill>
                    <a:schemeClr val="tx1"/>
                  </a:solidFill>
                  <a:effectLst/>
                  <a:latin typeface="Calibri" pitchFamily="34" charset="0"/>
                  <a:cs typeface="Arial" pitchFamily="34" charset="0"/>
                </a:rPr>
                <a:t>PRIMAR</a:t>
              </a:r>
              <a:r>
                <a:rPr kumimoji="0" lang="it-IT" sz="1400" b="1" i="0" u="none" strike="noStrike" cap="none" normalizeH="0" baseline="0" dirty="0" smtClean="0">
                  <a:ln>
                    <a:noFill/>
                  </a:ln>
                  <a:solidFill>
                    <a:schemeClr val="tx1"/>
                  </a:solidFill>
                  <a:effectLst/>
                  <a:latin typeface="Calibri" pitchFamily="34" charset="0"/>
                  <a:cs typeface="Arial" pitchFamily="34" charset="0"/>
                </a:rPr>
                <a:t>IA</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5" name="Rectangle 17"/>
            <p:cNvSpPr>
              <a:spLocks noChangeArrowheads="1"/>
            </p:cNvSpPr>
            <p:nvPr/>
          </p:nvSpPr>
          <p:spPr bwMode="auto">
            <a:xfrm>
              <a:off x="1214414" y="6164284"/>
              <a:ext cx="6278562" cy="407988"/>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pl-PL" sz="1400" b="1" i="0" u="none" strike="noStrike" cap="none" normalizeH="0" baseline="0" dirty="0" smtClean="0">
                  <a:ln>
                    <a:noFill/>
                  </a:ln>
                  <a:solidFill>
                    <a:schemeClr val="tx1"/>
                  </a:solidFill>
                  <a:effectLst/>
                  <a:latin typeface="Calibri" pitchFamily="34" charset="0"/>
                  <a:cs typeface="Arial" pitchFamily="34" charset="0"/>
                </a:rPr>
                <a:t>PRE-PRIMAR</a:t>
              </a:r>
              <a:r>
                <a:rPr kumimoji="0" lang="it-IT" sz="1400" b="1" i="0" u="none" strike="noStrike" cap="none" normalizeH="0" baseline="0" dirty="0" smtClean="0">
                  <a:ln>
                    <a:noFill/>
                  </a:ln>
                  <a:solidFill>
                    <a:schemeClr val="tx1"/>
                  </a:solidFill>
                  <a:effectLst/>
                  <a:latin typeface="Calibri" pitchFamily="34" charset="0"/>
                  <a:cs typeface="Arial" pitchFamily="34" charset="0"/>
                </a:rPr>
                <a:t>IA o ANNO ZERO INFANZIA</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66" name="AutoShape 18"/>
            <p:cNvCxnSpPr>
              <a:cxnSpLocks noChangeShapeType="1"/>
            </p:cNvCxnSpPr>
            <p:nvPr/>
          </p:nvCxnSpPr>
          <p:spPr bwMode="auto">
            <a:xfrm flipV="1">
              <a:off x="4203676" y="5986484"/>
              <a:ext cx="0" cy="177800"/>
            </a:xfrm>
            <a:prstGeom prst="straightConnector1">
              <a:avLst/>
            </a:prstGeom>
            <a:noFill/>
            <a:ln w="9525">
              <a:solidFill>
                <a:srgbClr val="C00000"/>
              </a:solidFill>
              <a:round/>
              <a:headEnd/>
              <a:tailEnd type="triangle" w="med" len="med"/>
            </a:ln>
          </p:spPr>
        </p:cxnSp>
        <p:cxnSp>
          <p:nvCxnSpPr>
            <p:cNvPr id="2067" name="AutoShape 19"/>
            <p:cNvCxnSpPr>
              <a:cxnSpLocks noChangeShapeType="1"/>
            </p:cNvCxnSpPr>
            <p:nvPr/>
          </p:nvCxnSpPr>
          <p:spPr bwMode="auto">
            <a:xfrm flipV="1">
              <a:off x="4187801" y="5311797"/>
              <a:ext cx="0" cy="258762"/>
            </a:xfrm>
            <a:prstGeom prst="straightConnector1">
              <a:avLst/>
            </a:prstGeom>
            <a:noFill/>
            <a:ln w="9525">
              <a:solidFill>
                <a:srgbClr val="C00000"/>
              </a:solidFill>
              <a:round/>
              <a:headEnd/>
              <a:tailEnd type="triangle" w="med" len="med"/>
            </a:ln>
          </p:spPr>
        </p:cxnSp>
        <p:cxnSp>
          <p:nvCxnSpPr>
            <p:cNvPr id="2069" name="AutoShape 21"/>
            <p:cNvCxnSpPr>
              <a:cxnSpLocks noChangeShapeType="1"/>
            </p:cNvCxnSpPr>
            <p:nvPr/>
          </p:nvCxnSpPr>
          <p:spPr bwMode="auto">
            <a:xfrm flipV="1">
              <a:off x="2473488" y="4648222"/>
              <a:ext cx="0" cy="225425"/>
            </a:xfrm>
            <a:prstGeom prst="straightConnector1">
              <a:avLst/>
            </a:prstGeom>
            <a:noFill/>
            <a:ln w="9525">
              <a:solidFill>
                <a:srgbClr val="C00000"/>
              </a:solidFill>
              <a:round/>
              <a:headEnd/>
              <a:tailEnd type="triangle" w="med" len="med"/>
            </a:ln>
          </p:spPr>
        </p:cxnSp>
        <p:cxnSp>
          <p:nvCxnSpPr>
            <p:cNvPr id="2070" name="AutoShape 22"/>
            <p:cNvCxnSpPr>
              <a:cxnSpLocks noChangeShapeType="1"/>
            </p:cNvCxnSpPr>
            <p:nvPr/>
          </p:nvCxnSpPr>
          <p:spPr bwMode="auto">
            <a:xfrm flipV="1">
              <a:off x="3957614" y="4621234"/>
              <a:ext cx="1587" cy="252413"/>
            </a:xfrm>
            <a:prstGeom prst="straightConnector1">
              <a:avLst/>
            </a:prstGeom>
            <a:noFill/>
            <a:ln w="9525">
              <a:solidFill>
                <a:srgbClr val="C00000"/>
              </a:solidFill>
              <a:round/>
              <a:headEnd/>
              <a:tailEnd type="triangle" w="med" len="med"/>
            </a:ln>
          </p:spPr>
        </p:cxnSp>
        <p:cxnSp>
          <p:nvCxnSpPr>
            <p:cNvPr id="2071" name="AutoShape 23"/>
            <p:cNvCxnSpPr>
              <a:cxnSpLocks noChangeShapeType="1"/>
            </p:cNvCxnSpPr>
            <p:nvPr/>
          </p:nvCxnSpPr>
          <p:spPr bwMode="auto">
            <a:xfrm flipV="1">
              <a:off x="6072164" y="4595834"/>
              <a:ext cx="0" cy="254000"/>
            </a:xfrm>
            <a:prstGeom prst="straightConnector1">
              <a:avLst/>
            </a:prstGeom>
            <a:noFill/>
            <a:ln w="9525">
              <a:solidFill>
                <a:srgbClr val="C00000"/>
              </a:solidFill>
              <a:round/>
              <a:headEnd/>
              <a:tailEnd type="triangle" w="med" len="med"/>
            </a:ln>
          </p:spPr>
        </p:cxnSp>
        <p:cxnSp>
          <p:nvCxnSpPr>
            <p:cNvPr id="2073" name="AutoShape 25"/>
            <p:cNvCxnSpPr>
              <a:cxnSpLocks noChangeShapeType="1"/>
            </p:cNvCxnSpPr>
            <p:nvPr/>
          </p:nvCxnSpPr>
          <p:spPr bwMode="auto">
            <a:xfrm flipV="1">
              <a:off x="2473488" y="3808102"/>
              <a:ext cx="1588" cy="319087"/>
            </a:xfrm>
            <a:prstGeom prst="straightConnector1">
              <a:avLst/>
            </a:prstGeom>
            <a:noFill/>
            <a:ln w="9525">
              <a:solidFill>
                <a:srgbClr val="C00000"/>
              </a:solidFill>
              <a:round/>
              <a:headEnd/>
              <a:tailEnd type="triangle" w="med" len="med"/>
            </a:ln>
          </p:spPr>
        </p:cxnSp>
        <p:cxnSp>
          <p:nvCxnSpPr>
            <p:cNvPr id="2074" name="AutoShape 26"/>
            <p:cNvCxnSpPr>
              <a:cxnSpLocks noChangeShapeType="1"/>
            </p:cNvCxnSpPr>
            <p:nvPr/>
          </p:nvCxnSpPr>
          <p:spPr bwMode="auto">
            <a:xfrm flipV="1">
              <a:off x="3959201" y="3827484"/>
              <a:ext cx="0" cy="225425"/>
            </a:xfrm>
            <a:prstGeom prst="straightConnector1">
              <a:avLst/>
            </a:prstGeom>
            <a:noFill/>
            <a:ln w="9525">
              <a:solidFill>
                <a:srgbClr val="C00000"/>
              </a:solidFill>
              <a:round/>
              <a:headEnd/>
              <a:tailEnd type="triangle" w="med" len="med"/>
            </a:ln>
          </p:spPr>
        </p:cxnSp>
        <p:cxnSp>
          <p:nvCxnSpPr>
            <p:cNvPr id="2075" name="AutoShape 27"/>
            <p:cNvCxnSpPr>
              <a:cxnSpLocks noChangeShapeType="1"/>
            </p:cNvCxnSpPr>
            <p:nvPr/>
          </p:nvCxnSpPr>
          <p:spPr bwMode="auto">
            <a:xfrm flipV="1">
              <a:off x="5354614" y="3938609"/>
              <a:ext cx="0" cy="234950"/>
            </a:xfrm>
            <a:prstGeom prst="straightConnector1">
              <a:avLst/>
            </a:prstGeom>
            <a:noFill/>
            <a:ln w="9525">
              <a:solidFill>
                <a:srgbClr val="C00000"/>
              </a:solidFill>
              <a:round/>
              <a:headEnd/>
              <a:tailEnd type="triangle" w="med" len="med"/>
            </a:ln>
          </p:spPr>
        </p:cxnSp>
        <p:cxnSp>
          <p:nvCxnSpPr>
            <p:cNvPr id="2076" name="AutoShape 28"/>
            <p:cNvCxnSpPr>
              <a:cxnSpLocks noChangeShapeType="1"/>
            </p:cNvCxnSpPr>
            <p:nvPr/>
          </p:nvCxnSpPr>
          <p:spPr bwMode="auto">
            <a:xfrm flipV="1">
              <a:off x="6854801" y="3986234"/>
              <a:ext cx="0" cy="160338"/>
            </a:xfrm>
            <a:prstGeom prst="straightConnector1">
              <a:avLst/>
            </a:prstGeom>
            <a:noFill/>
            <a:ln w="9525">
              <a:solidFill>
                <a:srgbClr val="C00000"/>
              </a:solidFill>
              <a:round/>
              <a:headEnd/>
              <a:tailEnd type="triangle" w="med" len="med"/>
            </a:ln>
          </p:spPr>
        </p:cxnSp>
        <p:cxnSp>
          <p:nvCxnSpPr>
            <p:cNvPr id="2077" name="AutoShape 29"/>
            <p:cNvCxnSpPr>
              <a:cxnSpLocks noChangeShapeType="1"/>
            </p:cNvCxnSpPr>
            <p:nvPr/>
          </p:nvCxnSpPr>
          <p:spPr bwMode="auto">
            <a:xfrm flipV="1">
              <a:off x="6796064" y="3128984"/>
              <a:ext cx="0" cy="200025"/>
            </a:xfrm>
            <a:prstGeom prst="straightConnector1">
              <a:avLst/>
            </a:prstGeom>
            <a:noFill/>
            <a:ln w="9525">
              <a:solidFill>
                <a:srgbClr val="C00000"/>
              </a:solidFill>
              <a:round/>
              <a:headEnd/>
              <a:tailEnd type="triangle" w="med" len="med"/>
            </a:ln>
          </p:spPr>
        </p:cxnSp>
        <p:cxnSp>
          <p:nvCxnSpPr>
            <p:cNvPr id="2078" name="AutoShape 30"/>
            <p:cNvCxnSpPr>
              <a:cxnSpLocks noChangeShapeType="1"/>
            </p:cNvCxnSpPr>
            <p:nvPr/>
          </p:nvCxnSpPr>
          <p:spPr bwMode="auto">
            <a:xfrm flipV="1">
              <a:off x="5356201" y="3128984"/>
              <a:ext cx="0" cy="342900"/>
            </a:xfrm>
            <a:prstGeom prst="straightConnector1">
              <a:avLst/>
            </a:prstGeom>
            <a:noFill/>
            <a:ln w="9525">
              <a:solidFill>
                <a:srgbClr val="C00000"/>
              </a:solidFill>
              <a:round/>
              <a:headEnd/>
              <a:tailEnd type="triangle" w="med" len="med"/>
            </a:ln>
          </p:spPr>
        </p:cxnSp>
        <p:cxnSp>
          <p:nvCxnSpPr>
            <p:cNvPr id="2079" name="AutoShape 31"/>
            <p:cNvCxnSpPr>
              <a:cxnSpLocks noChangeShapeType="1"/>
            </p:cNvCxnSpPr>
            <p:nvPr/>
          </p:nvCxnSpPr>
          <p:spPr bwMode="auto">
            <a:xfrm flipV="1">
              <a:off x="2743176" y="1538309"/>
              <a:ext cx="0" cy="133350"/>
            </a:xfrm>
            <a:prstGeom prst="straightConnector1">
              <a:avLst/>
            </a:prstGeom>
            <a:noFill/>
            <a:ln w="9525">
              <a:solidFill>
                <a:srgbClr val="C00000"/>
              </a:solidFill>
              <a:round/>
              <a:headEnd/>
              <a:tailEnd type="triangle" w="med" len="med"/>
            </a:ln>
          </p:spPr>
        </p:cxnSp>
        <p:cxnSp>
          <p:nvCxnSpPr>
            <p:cNvPr id="2080" name="AutoShape 32"/>
            <p:cNvCxnSpPr>
              <a:cxnSpLocks noChangeShapeType="1"/>
            </p:cNvCxnSpPr>
            <p:nvPr/>
          </p:nvCxnSpPr>
          <p:spPr bwMode="auto">
            <a:xfrm flipH="1" flipV="1">
              <a:off x="2743176" y="985859"/>
              <a:ext cx="1588" cy="133350"/>
            </a:xfrm>
            <a:prstGeom prst="straightConnector1">
              <a:avLst/>
            </a:prstGeom>
            <a:noFill/>
            <a:ln w="9525">
              <a:solidFill>
                <a:srgbClr val="C00000"/>
              </a:solidFill>
              <a:round/>
              <a:headEnd/>
              <a:tailEnd type="triangle" w="med" len="med"/>
            </a:ln>
          </p:spPr>
        </p:cxnSp>
        <p:cxnSp>
          <p:nvCxnSpPr>
            <p:cNvPr id="2081" name="AutoShape 33"/>
            <p:cNvCxnSpPr>
              <a:cxnSpLocks noChangeShapeType="1"/>
            </p:cNvCxnSpPr>
            <p:nvPr/>
          </p:nvCxnSpPr>
          <p:spPr bwMode="auto">
            <a:xfrm flipV="1">
              <a:off x="6013426" y="955697"/>
              <a:ext cx="0" cy="439737"/>
            </a:xfrm>
            <a:prstGeom prst="straightConnector1">
              <a:avLst/>
            </a:prstGeom>
            <a:noFill/>
            <a:ln w="9525">
              <a:solidFill>
                <a:srgbClr val="C00000"/>
              </a:solidFill>
              <a:round/>
              <a:headEnd/>
              <a:tailEnd type="triangle" w="med" len="med"/>
            </a:ln>
          </p:spPr>
        </p:cxnSp>
        <p:cxnSp>
          <p:nvCxnSpPr>
            <p:cNvPr id="2082" name="AutoShape 34"/>
            <p:cNvCxnSpPr>
              <a:cxnSpLocks noChangeShapeType="1"/>
            </p:cNvCxnSpPr>
            <p:nvPr/>
          </p:nvCxnSpPr>
          <p:spPr bwMode="auto">
            <a:xfrm flipV="1">
              <a:off x="2743176" y="1930422"/>
              <a:ext cx="1588" cy="271462"/>
            </a:xfrm>
            <a:prstGeom prst="straightConnector1">
              <a:avLst/>
            </a:prstGeom>
            <a:noFill/>
            <a:ln w="9525">
              <a:solidFill>
                <a:srgbClr val="C00000"/>
              </a:solidFill>
              <a:prstDash val="dash"/>
              <a:round/>
              <a:headEnd/>
              <a:tailEnd type="triangle" w="med" len="med"/>
            </a:ln>
          </p:spPr>
        </p:cxnSp>
        <p:cxnSp>
          <p:nvCxnSpPr>
            <p:cNvPr id="2083" name="AutoShape 35"/>
            <p:cNvCxnSpPr>
              <a:cxnSpLocks noChangeShapeType="1"/>
            </p:cNvCxnSpPr>
            <p:nvPr/>
          </p:nvCxnSpPr>
          <p:spPr bwMode="auto">
            <a:xfrm flipV="1">
              <a:off x="6013426" y="1930422"/>
              <a:ext cx="1588" cy="271462"/>
            </a:xfrm>
            <a:prstGeom prst="straightConnector1">
              <a:avLst/>
            </a:prstGeom>
            <a:noFill/>
            <a:ln w="9525">
              <a:solidFill>
                <a:srgbClr val="C00000"/>
              </a:solidFill>
              <a:prstDash val="dash"/>
              <a:round/>
              <a:headEnd/>
              <a:tailEnd type="triangle" w="med" len="med"/>
            </a:ln>
          </p:spPr>
        </p:cxnSp>
        <p:cxnSp>
          <p:nvCxnSpPr>
            <p:cNvPr id="2085" name="AutoShape 37"/>
            <p:cNvCxnSpPr>
              <a:cxnSpLocks noChangeShapeType="1"/>
              <a:stCxn id="2089" idx="0"/>
            </p:cNvCxnSpPr>
            <p:nvPr/>
          </p:nvCxnSpPr>
          <p:spPr bwMode="auto">
            <a:xfrm flipH="1" flipV="1">
              <a:off x="2466951" y="2582885"/>
              <a:ext cx="8125" cy="546099"/>
            </a:xfrm>
            <a:prstGeom prst="straightConnector1">
              <a:avLst/>
            </a:prstGeom>
            <a:noFill/>
            <a:ln w="9525">
              <a:solidFill>
                <a:srgbClr val="C00000"/>
              </a:solidFill>
              <a:prstDash val="dash"/>
              <a:round/>
              <a:headEnd/>
              <a:tailEnd type="triangle" w="med" len="med"/>
            </a:ln>
          </p:spPr>
        </p:cxnSp>
        <p:cxnSp>
          <p:nvCxnSpPr>
            <p:cNvPr id="2086" name="AutoShape 38"/>
            <p:cNvCxnSpPr>
              <a:cxnSpLocks noChangeShapeType="1"/>
            </p:cNvCxnSpPr>
            <p:nvPr/>
          </p:nvCxnSpPr>
          <p:spPr bwMode="auto">
            <a:xfrm flipH="1" flipV="1">
              <a:off x="3966462" y="2582885"/>
              <a:ext cx="9523" cy="546099"/>
            </a:xfrm>
            <a:prstGeom prst="straightConnector1">
              <a:avLst/>
            </a:prstGeom>
            <a:noFill/>
            <a:ln w="9525">
              <a:solidFill>
                <a:srgbClr val="C00000"/>
              </a:solidFill>
              <a:prstDash val="dash"/>
              <a:round/>
              <a:headEnd/>
              <a:tailEnd type="triangle" w="med" len="med"/>
            </a:ln>
          </p:spPr>
        </p:cxnSp>
        <p:cxnSp>
          <p:nvCxnSpPr>
            <p:cNvPr id="2087" name="AutoShape 39"/>
            <p:cNvCxnSpPr>
              <a:cxnSpLocks noChangeShapeType="1"/>
            </p:cNvCxnSpPr>
            <p:nvPr/>
          </p:nvCxnSpPr>
          <p:spPr bwMode="auto">
            <a:xfrm flipV="1">
              <a:off x="5026001" y="2582885"/>
              <a:ext cx="0" cy="141287"/>
            </a:xfrm>
            <a:prstGeom prst="straightConnector1">
              <a:avLst/>
            </a:prstGeom>
            <a:noFill/>
            <a:ln w="9525">
              <a:solidFill>
                <a:srgbClr val="C00000"/>
              </a:solidFill>
              <a:prstDash val="dash"/>
              <a:round/>
              <a:headEnd/>
              <a:tailEnd type="triangle" w="med" len="med"/>
            </a:ln>
          </p:spPr>
        </p:cxnSp>
        <p:cxnSp>
          <p:nvCxnSpPr>
            <p:cNvPr id="2088" name="AutoShape 40"/>
            <p:cNvCxnSpPr>
              <a:cxnSpLocks noChangeShapeType="1"/>
            </p:cNvCxnSpPr>
            <p:nvPr/>
          </p:nvCxnSpPr>
          <p:spPr bwMode="auto">
            <a:xfrm flipV="1">
              <a:off x="7205639" y="2582885"/>
              <a:ext cx="0" cy="141287"/>
            </a:xfrm>
            <a:prstGeom prst="straightConnector1">
              <a:avLst/>
            </a:prstGeom>
            <a:noFill/>
            <a:ln w="9525">
              <a:solidFill>
                <a:srgbClr val="C00000"/>
              </a:solidFill>
              <a:prstDash val="dash"/>
              <a:round/>
              <a:headEnd/>
              <a:tailEnd type="triangle" w="med" len="med"/>
            </a:ln>
          </p:spPr>
        </p:cxnSp>
        <p:sp>
          <p:nvSpPr>
            <p:cNvPr id="2089" name="Rectangle 41"/>
            <p:cNvSpPr>
              <a:spLocks noChangeArrowheads="1"/>
            </p:cNvSpPr>
            <p:nvPr/>
          </p:nvSpPr>
          <p:spPr bwMode="auto">
            <a:xfrm>
              <a:off x="2000412" y="3128984"/>
              <a:ext cx="949325" cy="671513"/>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pl-PL" sz="1100" b="1" i="0" u="none" strike="noStrike" cap="none" normalizeH="0" baseline="0" dirty="0" smtClean="0">
                  <a:ln>
                    <a:noFill/>
                  </a:ln>
                  <a:solidFill>
                    <a:schemeClr val="tx1"/>
                  </a:solidFill>
                  <a:effectLst/>
                  <a:latin typeface="Calibri" pitchFamily="34" charset="0"/>
                  <a:cs typeface="Arial" pitchFamily="34" charset="0"/>
                </a:rPr>
                <a:t>POST-SECONDARY SCHOOL</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0" name="Rectangle 42"/>
            <p:cNvSpPr>
              <a:spLocks noChangeArrowheads="1"/>
            </p:cNvSpPr>
            <p:nvPr/>
          </p:nvSpPr>
          <p:spPr bwMode="auto">
            <a:xfrm>
              <a:off x="3521051" y="3128984"/>
              <a:ext cx="1031875" cy="669925"/>
            </a:xfrm>
            <a:prstGeom prst="rect">
              <a:avLst/>
            </a:prstGeom>
            <a:noFill/>
            <a:ln w="9525">
              <a:solidFill>
                <a:srgbClr val="C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pl-PL" sz="1100" b="1" i="0" u="none" strike="noStrike" cap="none" normalizeH="0" baseline="0" smtClean="0">
                  <a:ln>
                    <a:noFill/>
                  </a:ln>
                  <a:solidFill>
                    <a:schemeClr val="tx1"/>
                  </a:solidFill>
                  <a:effectLst/>
                  <a:latin typeface="Calibri" pitchFamily="34" charset="0"/>
                  <a:cs typeface="Arial" pitchFamily="34" charset="0"/>
                </a:rPr>
                <a:t>POST-SECONDARY SCHOOL</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Wędrówka">
  <a:themeElements>
    <a:clrScheme name="Wędrówk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Wędrówk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zesileni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535</TotalTime>
  <Words>1734</Words>
  <Application>Microsoft Office PowerPoint</Application>
  <PresentationFormat>Presentazione su schermo (4:3)</PresentationFormat>
  <Paragraphs>111</Paragraphs>
  <Slides>10</Slides>
  <Notes>0</Notes>
  <HiddenSlides>0</HiddenSlides>
  <MMClips>0</MMClips>
  <ScaleCrop>false</ScaleCrop>
  <HeadingPairs>
    <vt:vector size="4" baseType="variant">
      <vt:variant>
        <vt:lpstr>Tema</vt:lpstr>
      </vt:variant>
      <vt:variant>
        <vt:i4>1</vt:i4>
      </vt:variant>
      <vt:variant>
        <vt:lpstr>Titoli diapositive</vt:lpstr>
      </vt:variant>
      <vt:variant>
        <vt:i4>10</vt:i4>
      </vt:variant>
    </vt:vector>
  </HeadingPairs>
  <TitlesOfParts>
    <vt:vector size="11" baseType="lpstr">
      <vt:lpstr>Wędrówka</vt:lpstr>
      <vt:lpstr>SYSTEM OŚWIATY  W POLSCE     EDUCATIONAL SYSTEM IN POLAND</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OŚWIATY W POLSCE  STRUCTURE OF EDUCATIONAL SYSTEM</dc:title>
  <dc:creator>KamilaJ</dc:creator>
  <cp:lastModifiedBy>Tiziana Riccio</cp:lastModifiedBy>
  <cp:revision>101</cp:revision>
  <dcterms:created xsi:type="dcterms:W3CDTF">2009-11-24T19:40:48Z</dcterms:created>
  <dcterms:modified xsi:type="dcterms:W3CDTF">2013-12-27T09:09:01Z</dcterms:modified>
</cp:coreProperties>
</file>