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3" r:id="rId1"/>
  </p:sldMasterIdLst>
  <p:notesMasterIdLst>
    <p:notesMasterId r:id="rId14"/>
  </p:notesMasterIdLst>
  <p:sldIdLst>
    <p:sldId id="278" r:id="rId2"/>
    <p:sldId id="293" r:id="rId3"/>
    <p:sldId id="297" r:id="rId4"/>
    <p:sldId id="270" r:id="rId5"/>
    <p:sldId id="279" r:id="rId6"/>
    <p:sldId id="282" r:id="rId7"/>
    <p:sldId id="298" r:id="rId8"/>
    <p:sldId id="299" r:id="rId9"/>
    <p:sldId id="300" r:id="rId10"/>
    <p:sldId id="301" r:id="rId11"/>
    <p:sldId id="302"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FF"/>
    <a:srgbClr val="CC0000"/>
    <a:srgbClr val="286D9F"/>
    <a:srgbClr val="C5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83784" autoAdjust="0"/>
  </p:normalViewPr>
  <p:slideViewPr>
    <p:cSldViewPr snapToGrid="0">
      <p:cViewPr>
        <p:scale>
          <a:sx n="70" d="100"/>
          <a:sy n="70" d="100"/>
        </p:scale>
        <p:origin x="-690" y="-180"/>
      </p:cViewPr>
      <p:guideLst>
        <p:guide orient="horz" pos="2160"/>
        <p:guide pos="3840"/>
      </p:guideLst>
    </p:cSldViewPr>
  </p:slideViewPr>
  <p:outlineViewPr>
    <p:cViewPr>
      <p:scale>
        <a:sx n="33" d="100"/>
        <a:sy n="33" d="100"/>
      </p:scale>
      <p:origin x="0" y="17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9EF0B-3CCA-46E4-A4D5-6794B6430A69}" type="datetimeFigureOut">
              <a:rPr lang="bg-BG" smtClean="0"/>
              <a:pPr/>
              <a:t>13.2.2016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EE756-084D-4D5E-B79A-D54787292511}" type="slidenum">
              <a:rPr lang="bg-BG" smtClean="0"/>
              <a:pPr/>
              <a:t>‹N›</a:t>
            </a:fld>
            <a:endParaRPr lang="bg-BG"/>
          </a:p>
        </p:txBody>
      </p:sp>
    </p:spTree>
    <p:extLst>
      <p:ext uri="{BB962C8B-B14F-4D97-AF65-F5344CB8AC3E}">
        <p14:creationId xmlns:p14="http://schemas.microsoft.com/office/powerpoint/2010/main" val="157854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39BEE756-084D-4D5E-B79A-D54787292511}" type="slidenum">
              <a:rPr lang="bg-BG" smtClean="0"/>
              <a:pPr/>
              <a:t>1</a:t>
            </a:fld>
            <a:endParaRPr lang="bg-BG"/>
          </a:p>
        </p:txBody>
      </p:sp>
    </p:spTree>
    <p:extLst>
      <p:ext uri="{BB962C8B-B14F-4D97-AF65-F5344CB8AC3E}">
        <p14:creationId xmlns:p14="http://schemas.microsoft.com/office/powerpoint/2010/main" val="278860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4</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5</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7</a:t>
            </a:fld>
            <a:endParaRPr lang="bg-BG"/>
          </a:p>
        </p:txBody>
      </p:sp>
    </p:spTree>
    <p:extLst>
      <p:ext uri="{BB962C8B-B14F-4D97-AF65-F5344CB8AC3E}">
        <p14:creationId xmlns:p14="http://schemas.microsoft.com/office/powerpoint/2010/main" val="52674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12</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822F4D-39A7-43AB-84AF-967CE2E685E5}"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306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42CF78-B8C8-4CAB-8152-9E78B42AF538}"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957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E4E895-C3A4-44A0-937C-63632EC8E95F}"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940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8200F5-D3ED-4DD7-9B86-9ADF3037E704}"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946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AE5584-007D-4902-986B-01D31F54652B}"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22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194DCB-46C9-447B-B996-274C060732AB}"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1427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43C1E6-34FF-4FEF-9A96-C1E5097F61E5}"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3271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2266E-A49B-4EEE-84FB-AA11A2DCCCF8}"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7089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826E1-44B5-46A0-ADA0-04CA31DF1D1F}"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7808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B96ED8-9888-4DDF-A3AF-445A156FBCAA}" type="datetime1">
              <a:rPr lang="en-US" smtClean="0"/>
              <a:pPr/>
              <a:t>2/13/2016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7735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83E17F-ADE4-4791-8C81-7CC9C133DCE7}" type="datetime1">
              <a:rPr lang="en-US" smtClean="0"/>
              <a:pPr/>
              <a:t>2/13/2016</a:t>
            </a:fld>
            <a:endParaRPr lang="en-US" dirty="0"/>
          </a:p>
        </p:txBody>
      </p:sp>
      <p:sp>
        <p:nvSpPr>
          <p:cNvPr id="6" name="Footer Placeholder 5"/>
          <p:cNvSpPr>
            <a:spLocks noGrp="1"/>
          </p:cNvSpPr>
          <p:nvPr>
            <p:ph type="ftr" sz="quarter" idx="11"/>
          </p:nvPr>
        </p:nvSpPr>
        <p:spPr/>
        <p:txBody>
          <a:bodyPr/>
          <a:lstStyle/>
          <a:p>
            <a:r>
              <a:rPr lang="en-US" smtClean="0"/>
              <a:t>For Learners Around the Globe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5087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4E019E-C7D2-4A5A-8A25-6623AC3C647A}" type="datetime1">
              <a:rPr lang="en-US" smtClean="0"/>
              <a:pPr/>
              <a:t>2/13/2016</a:t>
            </a:fld>
            <a:endParaRPr lang="en-US" dirty="0"/>
          </a:p>
        </p:txBody>
      </p:sp>
      <p:sp>
        <p:nvSpPr>
          <p:cNvPr id="8" name="Footer Placeholder 7"/>
          <p:cNvSpPr>
            <a:spLocks noGrp="1"/>
          </p:cNvSpPr>
          <p:nvPr>
            <p:ph type="ftr" sz="quarter" idx="11"/>
          </p:nvPr>
        </p:nvSpPr>
        <p:spPr/>
        <p:txBody>
          <a:bodyPr/>
          <a:lstStyle/>
          <a:p>
            <a:r>
              <a:rPr lang="en-US" smtClean="0"/>
              <a:t>For Learners Around the Globe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104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A0CD91-5F91-467A-BCDE-2A51553EC204}" type="datetime1">
              <a:rPr lang="en-US" smtClean="0"/>
              <a:pPr/>
              <a:t>2/13/2016</a:t>
            </a:fld>
            <a:endParaRPr lang="en-US" dirty="0"/>
          </a:p>
        </p:txBody>
      </p:sp>
      <p:sp>
        <p:nvSpPr>
          <p:cNvPr id="4" name="Footer Placeholder 3"/>
          <p:cNvSpPr>
            <a:spLocks noGrp="1"/>
          </p:cNvSpPr>
          <p:nvPr>
            <p:ph type="ftr" sz="quarter" idx="11"/>
          </p:nvPr>
        </p:nvSpPr>
        <p:spPr/>
        <p:txBody>
          <a:bodyPr/>
          <a:lstStyle/>
          <a:p>
            <a:r>
              <a:rPr lang="en-US" smtClean="0"/>
              <a:t>For Learners Around the Globe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8673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C66D8-2C18-477C-A4C0-6DA434F9D22D}" type="datetime1">
              <a:rPr lang="en-US" smtClean="0"/>
              <a:pPr/>
              <a:t>2/13/2016</a:t>
            </a:fld>
            <a:endParaRPr lang="en-US" dirty="0"/>
          </a:p>
        </p:txBody>
      </p:sp>
      <p:sp>
        <p:nvSpPr>
          <p:cNvPr id="3" name="Footer Placeholder 2"/>
          <p:cNvSpPr>
            <a:spLocks noGrp="1"/>
          </p:cNvSpPr>
          <p:nvPr>
            <p:ph type="ftr" sz="quarter" idx="11"/>
          </p:nvPr>
        </p:nvSpPr>
        <p:spPr/>
        <p:txBody>
          <a:bodyPr/>
          <a:lstStyle/>
          <a:p>
            <a:r>
              <a:rPr lang="en-US" smtClean="0"/>
              <a:t>For Learners Around the Globe</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0779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18610F-2FE7-4EAE-B635-B38676198014}" type="datetime1">
              <a:rPr lang="en-US" smtClean="0"/>
              <a:pPr/>
              <a:t>2/13/2016</a:t>
            </a:fld>
            <a:endParaRPr lang="en-US" dirty="0"/>
          </a:p>
        </p:txBody>
      </p:sp>
      <p:sp>
        <p:nvSpPr>
          <p:cNvPr id="6" name="Footer Placeholder 5"/>
          <p:cNvSpPr>
            <a:spLocks noGrp="1"/>
          </p:cNvSpPr>
          <p:nvPr>
            <p:ph type="ftr" sz="quarter" idx="11"/>
          </p:nvPr>
        </p:nvSpPr>
        <p:spPr/>
        <p:txBody>
          <a:bodyPr/>
          <a:lstStyle/>
          <a:p>
            <a:r>
              <a:rPr lang="en-US" smtClean="0"/>
              <a:t>For Learners Around the Globe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4014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For Learners Around the Globe</a:t>
            </a:r>
            <a:endParaRPr lang="bg-BG"/>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
        <p:nvSpPr>
          <p:cNvPr id="5" name="Date Placeholder 4"/>
          <p:cNvSpPr>
            <a:spLocks noGrp="1"/>
          </p:cNvSpPr>
          <p:nvPr>
            <p:ph type="dt" sz="half" idx="10"/>
          </p:nvPr>
        </p:nvSpPr>
        <p:spPr/>
        <p:txBody>
          <a:bodyPr/>
          <a:lstStyle/>
          <a:p>
            <a:fld id="{E1F7E744-3CEF-484C-8A53-D283B848F527}" type="datetime1">
              <a:rPr lang="en-US" smtClean="0"/>
              <a:pPr/>
              <a:t>2/13/2016</a:t>
            </a:fld>
            <a:endParaRPr lang="en-US" dirty="0"/>
          </a:p>
        </p:txBody>
      </p:sp>
    </p:spTree>
    <p:extLst>
      <p:ext uri="{BB962C8B-B14F-4D97-AF65-F5344CB8AC3E}">
        <p14:creationId xmlns:p14="http://schemas.microsoft.com/office/powerpoint/2010/main" val="211640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B41AF-5426-4011-9676-74AF0C37D609}" type="datetime1">
              <a:rPr lang="en-US" smtClean="0"/>
              <a:pPr/>
              <a:t>2/13/2016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For Learners Around the Globe</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654720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8894" y="-78381"/>
            <a:ext cx="3956859" cy="2090912"/>
          </a:xfrm>
        </p:spPr>
        <p:txBody>
          <a:bodyPr anchor="ctr"/>
          <a:lstStyle/>
          <a:p>
            <a:pPr algn="ctr"/>
            <a: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EDUCATIONAL </a:t>
            </a:r>
            <a:r>
              <a:rPr lang="en-US" sz="28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 </a:t>
            </a:r>
            <a: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SYSTEM</a:t>
            </a:r>
            <a:b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br>
            <a: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IN ITALY</a:t>
            </a:r>
            <a:endParaRPr lang="bg-BG" sz="28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6" name="Picture 5"/>
          <p:cNvPicPr>
            <a:picLocks noChangeAspect="1"/>
          </p:cNvPicPr>
          <p:nvPr/>
        </p:nvPicPr>
        <p:blipFill>
          <a:blip r:embed="rId3"/>
          <a:stretch>
            <a:fillRect/>
          </a:stretch>
        </p:blipFill>
        <p:spPr>
          <a:xfrm>
            <a:off x="7968343" y="108906"/>
            <a:ext cx="1555668" cy="1367431"/>
          </a:xfrm>
          <a:prstGeom prst="rect">
            <a:avLst/>
          </a:prstGeom>
        </p:spPr>
      </p:pic>
      <p:pic>
        <p:nvPicPr>
          <p:cNvPr id="7" name="Picture 2" descr="http://image.slidesharecdn.com/schoolsysteminitaly-111121033630-phpapp01/95/school-system-in-italy-2-728.jpg?cb=1321847539"/>
          <p:cNvPicPr>
            <a:picLocks noChangeAspect="1" noChangeArrowheads="1"/>
          </p:cNvPicPr>
          <p:nvPr/>
        </p:nvPicPr>
        <p:blipFill rotWithShape="1">
          <a:blip r:embed="rId4">
            <a:clrChange>
              <a:clrFrom>
                <a:srgbClr val="DDF6F2"/>
              </a:clrFrom>
              <a:clrTo>
                <a:srgbClr val="DDF6F2">
                  <a:alpha val="0"/>
                </a:srgbClr>
              </a:clrTo>
            </a:clrChange>
            <a:extLst>
              <a:ext uri="{28A0092B-C50C-407E-A947-70E740481C1C}">
                <a14:useLocalDpi xmlns:a14="http://schemas.microsoft.com/office/drawing/2010/main" val="0"/>
              </a:ext>
            </a:extLst>
          </a:blip>
          <a:srcRect b="6680"/>
          <a:stretch/>
        </p:blipFill>
        <p:spPr bwMode="auto">
          <a:xfrm>
            <a:off x="2387930" y="1476337"/>
            <a:ext cx="6934200" cy="4853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463578" y="6207617"/>
            <a:ext cx="6297612" cy="365125"/>
          </a:xfrm>
        </p:spPr>
        <p:txBody>
          <a:bodyPr/>
          <a:lstStyle/>
          <a:p>
            <a:r>
              <a:rPr lang="en-US" dirty="0" smtClean="0"/>
              <a:t>For Learners Around the Globe</a:t>
            </a:r>
            <a:endParaRPr lang="en-US"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798" y="108906"/>
            <a:ext cx="1282025" cy="1205904"/>
          </a:xfrm>
          <a:prstGeom prst="rect">
            <a:avLst/>
          </a:prstGeom>
        </p:spPr>
      </p:pic>
    </p:spTree>
    <p:extLst>
      <p:ext uri="{BB962C8B-B14F-4D97-AF65-F5344CB8AC3E}">
        <p14:creationId xmlns:p14="http://schemas.microsoft.com/office/powerpoint/2010/main" val="20400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a:xfrm>
            <a:off x="570456" y="6361996"/>
            <a:ext cx="6297612" cy="365125"/>
          </a:xfrm>
        </p:spPr>
        <p:txBody>
          <a:bodyPr/>
          <a:lstStyle/>
          <a:p>
            <a:r>
              <a:rPr lang="en-US" dirty="0" smtClean="0"/>
              <a:t>For Learners Around the Globe</a:t>
            </a:r>
            <a:endParaRPr lang="en-US" dirty="0"/>
          </a:p>
        </p:txBody>
      </p:sp>
      <p:sp>
        <p:nvSpPr>
          <p:cNvPr id="8" name="Rettangolo 7"/>
          <p:cNvSpPr/>
          <p:nvPr/>
        </p:nvSpPr>
        <p:spPr>
          <a:xfrm>
            <a:off x="427932" y="3792009"/>
            <a:ext cx="9001078" cy="2031325"/>
          </a:xfrm>
          <a:prstGeom prst="rect">
            <a:avLst/>
          </a:prstGeom>
          <a:ln>
            <a:solidFill>
              <a:srgbClr val="FFC000"/>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smtClean="0"/>
              <a:t>There </a:t>
            </a:r>
            <a:r>
              <a:rPr lang="en-US" sz="1400" dirty="0"/>
              <a:t>are 200 teaching days in a year. For pupil evaluation purposes, the school year can be divided into </a:t>
            </a:r>
            <a:r>
              <a:rPr lang="en-US" sz="1400" dirty="0" smtClean="0"/>
              <a:t>2 or 3 terms </a:t>
            </a:r>
            <a:r>
              <a:rPr lang="en-US" sz="1400" dirty="0"/>
              <a:t>(periods of three or four months, as decided by the Teachers’ Council of each school). </a:t>
            </a:r>
            <a:endParaRPr lang="en-US" sz="1400" dirty="0" smtClean="0"/>
          </a:p>
          <a:p>
            <a:pPr algn="just"/>
            <a:r>
              <a:rPr lang="en-US" sz="1400" dirty="0" smtClean="0"/>
              <a:t>The </a:t>
            </a:r>
            <a:r>
              <a:rPr lang="en-US" sz="1400" dirty="0"/>
              <a:t>teaching timetable offers the following options: </a:t>
            </a:r>
            <a:endParaRPr lang="en-US" sz="1400" dirty="0" smtClean="0"/>
          </a:p>
          <a:p>
            <a:pPr algn="just"/>
            <a:r>
              <a:rPr lang="en-US" sz="1400" dirty="0" smtClean="0"/>
              <a:t>• </a:t>
            </a:r>
            <a:r>
              <a:rPr lang="en-US" sz="1400" dirty="0"/>
              <a:t>24 hours a week; </a:t>
            </a:r>
            <a:endParaRPr lang="en-US" sz="1400" dirty="0" smtClean="0"/>
          </a:p>
          <a:p>
            <a:pPr algn="just"/>
            <a:r>
              <a:rPr lang="en-US" sz="1400" dirty="0" smtClean="0"/>
              <a:t>• </a:t>
            </a:r>
            <a:r>
              <a:rPr lang="en-US" sz="1400" dirty="0"/>
              <a:t>27 hours a week; </a:t>
            </a:r>
            <a:endParaRPr lang="en-US" sz="1400" dirty="0" smtClean="0"/>
          </a:p>
          <a:p>
            <a:pPr algn="just"/>
            <a:r>
              <a:rPr lang="en-US" sz="1400" dirty="0" smtClean="0"/>
              <a:t>• </a:t>
            </a:r>
            <a:r>
              <a:rPr lang="en-US" sz="1400" dirty="0"/>
              <a:t>up to 30 hours a week, involving additional activities to the 27-hour </a:t>
            </a:r>
            <a:r>
              <a:rPr lang="en-US" sz="1400" dirty="0" smtClean="0"/>
              <a:t>timetable;</a:t>
            </a:r>
          </a:p>
          <a:p>
            <a:pPr algn="just"/>
            <a:r>
              <a:rPr lang="en-US" sz="1400" dirty="0" smtClean="0"/>
              <a:t>• 40 </a:t>
            </a:r>
            <a:r>
              <a:rPr lang="en-US" sz="1400" dirty="0"/>
              <a:t>hours a week, including the lunchtime meal, known as ‘full-time’. </a:t>
            </a:r>
            <a:endParaRPr lang="en-US" sz="1400" dirty="0" smtClean="0"/>
          </a:p>
          <a:p>
            <a:pPr algn="just"/>
            <a:endParaRPr lang="en-US" sz="1400" dirty="0"/>
          </a:p>
          <a:p>
            <a:pPr algn="just"/>
            <a:r>
              <a:rPr lang="en-US" sz="1400" dirty="0" smtClean="0"/>
              <a:t>Parents </a:t>
            </a:r>
            <a:r>
              <a:rPr lang="en-US" sz="1400" dirty="0"/>
              <a:t>can choose which timetable to </a:t>
            </a:r>
            <a:r>
              <a:rPr lang="en-US" sz="1400" dirty="0" err="1"/>
              <a:t>enrol</a:t>
            </a:r>
            <a:r>
              <a:rPr lang="en-US" sz="1400" dirty="0"/>
              <a:t> their children on.</a:t>
            </a:r>
            <a:endParaRPr lang="it-IT" sz="1400" dirty="0"/>
          </a:p>
        </p:txBody>
      </p:sp>
      <p:sp>
        <p:nvSpPr>
          <p:cNvPr id="9" name="Rettangolo 8"/>
          <p:cNvSpPr/>
          <p:nvPr/>
        </p:nvSpPr>
        <p:spPr>
          <a:xfrm>
            <a:off x="2151586" y="216790"/>
            <a:ext cx="5553764" cy="523220"/>
          </a:xfrm>
          <a:prstGeom prst="rect">
            <a:avLst/>
          </a:prstGeom>
        </p:spPr>
        <p:txBody>
          <a:bodyPr wrap="none">
            <a:spAutoFit/>
          </a:bodyPr>
          <a:lstStyle/>
          <a:p>
            <a:r>
              <a:rPr lang="en-US" sz="2800" b="1" dirty="0" err="1">
                <a:solidFill>
                  <a:schemeClr val="accent2">
                    <a:lumMod val="75000"/>
                  </a:schemeClr>
                </a:solidFill>
              </a:rPr>
              <a:t>Organisation</a:t>
            </a:r>
            <a:r>
              <a:rPr lang="en-US" sz="2800" b="1" dirty="0">
                <a:solidFill>
                  <a:schemeClr val="accent2">
                    <a:lumMod val="75000"/>
                  </a:schemeClr>
                </a:solidFill>
              </a:rPr>
              <a:t> of the School Year </a:t>
            </a:r>
            <a:endParaRPr lang="it-IT" sz="2800" b="1" dirty="0">
              <a:solidFill>
                <a:schemeClr val="accent2">
                  <a:lumMod val="75000"/>
                </a:schemeClr>
              </a:solidFill>
            </a:endParaRPr>
          </a:p>
        </p:txBody>
      </p:sp>
      <p:sp>
        <p:nvSpPr>
          <p:cNvPr id="10" name="Rettangolo 9"/>
          <p:cNvSpPr/>
          <p:nvPr/>
        </p:nvSpPr>
        <p:spPr>
          <a:xfrm>
            <a:off x="427931" y="921859"/>
            <a:ext cx="9001079" cy="954107"/>
          </a:xfrm>
          <a:prstGeom prst="rect">
            <a:avLst/>
          </a:prstGeom>
          <a:ln>
            <a:solidFill>
              <a:schemeClr val="accent5"/>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The Ministry of Education is responsible for setting the calendar for nationwide holidays, for all school levels. The Regions are responsible for defining the school calendar (start and end of school activities, length of breaks for national holidays, other holidays) so that it reflects 23 local needs. Every year, the Ministry publishes a summary table on its website showing all regional school calendars. </a:t>
            </a:r>
            <a:endParaRPr lang="it-IT" sz="1400" dirty="0"/>
          </a:p>
        </p:txBody>
      </p:sp>
      <p:sp>
        <p:nvSpPr>
          <p:cNvPr id="11" name="Rettangolo 10"/>
          <p:cNvSpPr/>
          <p:nvPr/>
        </p:nvSpPr>
        <p:spPr>
          <a:xfrm>
            <a:off x="427930" y="1875966"/>
            <a:ext cx="9001078" cy="738664"/>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t>The school year starts on 1 September and ends on 31 August. </a:t>
            </a:r>
          </a:p>
          <a:p>
            <a:pPr algn="just"/>
            <a:r>
              <a:rPr lang="en-US" sz="1400" dirty="0"/>
              <a:t>Teaching activities, including end-of-term assessments, final assessments and examinations, as well as in-service training activities are carried out between 1 September and 30 June.</a:t>
            </a:r>
          </a:p>
        </p:txBody>
      </p:sp>
      <p:sp>
        <p:nvSpPr>
          <p:cNvPr id="12" name="Rettangolo 11"/>
          <p:cNvSpPr/>
          <p:nvPr/>
        </p:nvSpPr>
        <p:spPr>
          <a:xfrm>
            <a:off x="427928" y="2614630"/>
            <a:ext cx="9001080" cy="1169551"/>
          </a:xfrm>
          <a:prstGeom prst="rect">
            <a:avLst/>
          </a:prstGeom>
          <a:ln>
            <a:solidFill>
              <a:srgbClr val="FF0066"/>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buClr>
                <a:srgbClr val="31B6FD"/>
              </a:buClr>
              <a:defRPr/>
            </a:pPr>
            <a:r>
              <a:rPr lang="en-US" sz="1400" b="1" dirty="0">
                <a:solidFill>
                  <a:schemeClr val="accent2">
                    <a:lumMod val="75000"/>
                  </a:schemeClr>
                </a:solidFill>
              </a:rPr>
              <a:t>The holiday </a:t>
            </a:r>
            <a:r>
              <a:rPr lang="en-US" sz="1400" b="1" dirty="0" smtClean="0">
                <a:solidFill>
                  <a:schemeClr val="accent2">
                    <a:lumMod val="75000"/>
                  </a:schemeClr>
                </a:solidFill>
              </a:rPr>
              <a:t>calendar:</a:t>
            </a:r>
          </a:p>
          <a:p>
            <a:pPr lvl="0" algn="just">
              <a:buClr>
                <a:srgbClr val="31B6FD"/>
              </a:buClr>
              <a:defRPr/>
            </a:pPr>
            <a:r>
              <a:rPr lang="en-US" sz="1400" dirty="0" smtClean="0">
                <a:solidFill>
                  <a:sysClr val="windowText" lastClr="000000"/>
                </a:solidFill>
              </a:rPr>
              <a:t>every </a:t>
            </a:r>
            <a:r>
              <a:rPr lang="en-US" sz="1400" dirty="0">
                <a:solidFill>
                  <a:sysClr val="windowText" lastClr="000000"/>
                </a:solidFill>
              </a:rPr>
              <a:t>Sunday; November 1, the Feast of All Saints; December 8, Immaculate Conception; December 25, Christmas; Dec. 26; January 1, New Year; January 6, Epiphany; the day on Monday after Easter; April 25, the anniversary of the Liberation; May 1, Labor Day; June 2, National Day of the Republic; the feast of the patron saint.</a:t>
            </a:r>
          </a:p>
        </p:txBody>
      </p:sp>
      <p:pic>
        <p:nvPicPr>
          <p:cNvPr id="3074" name="Picture 2" descr="http://sacrocuorecarpi.it/wp-content/uploads/2015/03/campan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6161">
            <a:off x="9788323" y="4460396"/>
            <a:ext cx="1802303" cy="1412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cliparts.co/cliparts/MdT/9zn/MdT9znai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8932">
            <a:off x="9896109" y="561440"/>
            <a:ext cx="1498511" cy="1642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travelcafe.co.nz/wp-content/uploads/2012/01/school_holidays-300x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110" y="2614630"/>
            <a:ext cx="1838013" cy="1372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3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622743" y="6314318"/>
            <a:ext cx="6297612" cy="365125"/>
          </a:xfrm>
        </p:spPr>
        <p:txBody>
          <a:bodyPr/>
          <a:lstStyle/>
          <a:p>
            <a:r>
              <a:rPr lang="en-US" smtClean="0"/>
              <a:t>For Learners Around the Globe</a:t>
            </a:r>
            <a:endParaRPr lang="en-US" dirty="0"/>
          </a:p>
        </p:txBody>
      </p:sp>
      <p:sp>
        <p:nvSpPr>
          <p:cNvPr id="3" name="Rettangolo 2"/>
          <p:cNvSpPr/>
          <p:nvPr/>
        </p:nvSpPr>
        <p:spPr>
          <a:xfrm>
            <a:off x="1919580" y="33761"/>
            <a:ext cx="7566751" cy="523220"/>
          </a:xfrm>
          <a:prstGeom prst="rect">
            <a:avLst/>
          </a:prstGeom>
        </p:spPr>
        <p:txBody>
          <a:bodyPr wrap="none">
            <a:spAutoFit/>
          </a:bodyPr>
          <a:lstStyle/>
          <a:p>
            <a:r>
              <a:rPr lang="en-US" sz="2800" b="1" dirty="0">
                <a:solidFill>
                  <a:srgbClr val="0070C0"/>
                </a:solidFill>
              </a:rPr>
              <a:t>Teaching and Learning in Primary Education</a:t>
            </a:r>
            <a:endParaRPr lang="it-IT" sz="2800" b="1" dirty="0">
              <a:solidFill>
                <a:srgbClr val="0070C0"/>
              </a:solidFill>
            </a:endParaRPr>
          </a:p>
        </p:txBody>
      </p:sp>
      <p:sp>
        <p:nvSpPr>
          <p:cNvPr id="4" name="Rettangolo 3"/>
          <p:cNvSpPr/>
          <p:nvPr/>
        </p:nvSpPr>
        <p:spPr>
          <a:xfrm>
            <a:off x="3213865" y="556981"/>
            <a:ext cx="4442242" cy="369332"/>
          </a:xfrm>
          <a:prstGeom prst="rect">
            <a:avLst/>
          </a:prstGeom>
        </p:spPr>
        <p:txBody>
          <a:bodyPr wrap="none">
            <a:spAutoFit/>
          </a:bodyPr>
          <a:lstStyle/>
          <a:p>
            <a:r>
              <a:rPr lang="en-US" b="1" dirty="0">
                <a:solidFill>
                  <a:srgbClr val="FF0066"/>
                </a:solidFill>
              </a:rPr>
              <a:t>Curriculum, Subjects, Number of Hours</a:t>
            </a:r>
            <a:endParaRPr lang="it-IT" b="1" dirty="0">
              <a:solidFill>
                <a:srgbClr val="FF0066"/>
              </a:solidFill>
            </a:endParaRPr>
          </a:p>
        </p:txBody>
      </p:sp>
      <p:sp>
        <p:nvSpPr>
          <p:cNvPr id="5" name="Rettangolo 4"/>
          <p:cNvSpPr/>
          <p:nvPr/>
        </p:nvSpPr>
        <p:spPr>
          <a:xfrm>
            <a:off x="273132" y="1122661"/>
            <a:ext cx="8609610" cy="1600438"/>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At primary level, the curriculum is defined through the National Guidelines for the Curriculum (</a:t>
            </a:r>
            <a:r>
              <a:rPr lang="en-US" sz="1400" dirty="0" err="1"/>
              <a:t>Indicazioni</a:t>
            </a:r>
            <a:r>
              <a:rPr lang="en-US" sz="1400" dirty="0"/>
              <a:t> </a:t>
            </a:r>
            <a:r>
              <a:rPr lang="en-US" sz="1400" dirty="0" err="1"/>
              <a:t>nazionali</a:t>
            </a:r>
            <a:r>
              <a:rPr lang="en-US" sz="1400" dirty="0"/>
              <a:t> per </a:t>
            </a:r>
            <a:r>
              <a:rPr lang="en-US" sz="1400" dirty="0" err="1"/>
              <a:t>il</a:t>
            </a:r>
            <a:r>
              <a:rPr lang="en-US" sz="1400" dirty="0"/>
              <a:t> </a:t>
            </a:r>
            <a:r>
              <a:rPr lang="en-US" sz="1400" dirty="0" err="1"/>
              <a:t>curricolo</a:t>
            </a:r>
            <a:r>
              <a:rPr lang="en-US" sz="1400" dirty="0"/>
              <a:t>) implemented from school year 2012/2013. As mentioned in the section on pre-primary school (</a:t>
            </a:r>
            <a:r>
              <a:rPr lang="en-US" sz="1400" dirty="0" err="1"/>
              <a:t>scuola</a:t>
            </a:r>
            <a:r>
              <a:rPr lang="en-US" sz="1400" dirty="0"/>
              <a:t> </a:t>
            </a:r>
            <a:r>
              <a:rPr lang="en-US" sz="1400" dirty="0" err="1"/>
              <a:t>dell’infanzia</a:t>
            </a:r>
            <a:r>
              <a:rPr lang="en-US" sz="1400" dirty="0"/>
              <a:t>), this document replaced the National Guidelines for the </a:t>
            </a:r>
            <a:r>
              <a:rPr lang="en-US" sz="1400" dirty="0" err="1"/>
              <a:t>Personalised</a:t>
            </a:r>
            <a:r>
              <a:rPr lang="en-US" sz="1400" dirty="0"/>
              <a:t> Study Plans in primary schools (</a:t>
            </a:r>
            <a:r>
              <a:rPr lang="en-US" sz="1400" dirty="0" err="1"/>
              <a:t>Indicazioni</a:t>
            </a:r>
            <a:r>
              <a:rPr lang="en-US" sz="1400" dirty="0"/>
              <a:t> </a:t>
            </a:r>
            <a:r>
              <a:rPr lang="en-US" sz="1400" dirty="0" err="1"/>
              <a:t>nazionali</a:t>
            </a:r>
            <a:r>
              <a:rPr lang="en-US" sz="1400" dirty="0"/>
              <a:t> per </a:t>
            </a:r>
            <a:r>
              <a:rPr lang="en-US" sz="1400" dirty="0" err="1"/>
              <a:t>i</a:t>
            </a:r>
            <a:r>
              <a:rPr lang="en-US" sz="1400" dirty="0"/>
              <a:t> </a:t>
            </a:r>
            <a:r>
              <a:rPr lang="en-US" sz="1400" dirty="0" err="1"/>
              <a:t>piani</a:t>
            </a:r>
            <a:r>
              <a:rPr lang="en-US" sz="1400" dirty="0"/>
              <a:t> di studio </a:t>
            </a:r>
            <a:r>
              <a:rPr lang="en-US" sz="1400" dirty="0" err="1"/>
              <a:t>personalizzati</a:t>
            </a:r>
            <a:r>
              <a:rPr lang="en-US" sz="1400" dirty="0"/>
              <a:t>) of 2004 and the Guidelines for the Curriculum (</a:t>
            </a:r>
            <a:r>
              <a:rPr lang="en-US" sz="1400" dirty="0" err="1"/>
              <a:t>Indicazioni</a:t>
            </a:r>
            <a:r>
              <a:rPr lang="en-US" sz="1400" dirty="0"/>
              <a:t> per </a:t>
            </a:r>
            <a:r>
              <a:rPr lang="en-US" sz="1400" dirty="0" err="1"/>
              <a:t>il</a:t>
            </a:r>
            <a:r>
              <a:rPr lang="en-US" sz="1400" dirty="0"/>
              <a:t> </a:t>
            </a:r>
            <a:r>
              <a:rPr lang="en-US" sz="1400" dirty="0" err="1"/>
              <a:t>curricolo</a:t>
            </a:r>
            <a:r>
              <a:rPr lang="en-US" sz="1400" dirty="0"/>
              <a:t>) of 2007. Specifically, the purpose of primary education is to enable pupils to acquire the fundamental knowledge and skills to develop basic cultural </a:t>
            </a:r>
            <a:r>
              <a:rPr lang="en-US" sz="1400" dirty="0" smtClean="0"/>
              <a:t>competence.</a:t>
            </a:r>
            <a:endParaRPr lang="it-IT" sz="1400" dirty="0"/>
          </a:p>
        </p:txBody>
      </p:sp>
      <p:sp>
        <p:nvSpPr>
          <p:cNvPr id="6" name="Rettangolo 5"/>
          <p:cNvSpPr/>
          <p:nvPr/>
        </p:nvSpPr>
        <p:spPr>
          <a:xfrm>
            <a:off x="1579464" y="2915685"/>
            <a:ext cx="7711044" cy="738664"/>
          </a:xfrm>
          <a:prstGeom prst="rect">
            <a:avLst/>
          </a:prstGeom>
          <a:ln>
            <a:solidFill>
              <a:srgbClr val="FF0066"/>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dirty="0"/>
              <a:t>The reference for these new guidelines is the Framework </a:t>
            </a:r>
            <a:r>
              <a:rPr lang="en-US" sz="1400" b="1" dirty="0"/>
              <a:t>for Key Competences for Lifelong Learning set up by the European Parliament and the Council of the European Union </a:t>
            </a:r>
            <a:r>
              <a:rPr lang="en-US" sz="1400" dirty="0"/>
              <a:t>through the Recommendation of 18 December 2006.</a:t>
            </a:r>
            <a:endParaRPr lang="it-IT" sz="1400" dirty="0"/>
          </a:p>
        </p:txBody>
      </p:sp>
      <p:sp>
        <p:nvSpPr>
          <p:cNvPr id="7" name="Rettangolo 6"/>
          <p:cNvSpPr/>
          <p:nvPr/>
        </p:nvSpPr>
        <p:spPr>
          <a:xfrm>
            <a:off x="273132" y="3831429"/>
            <a:ext cx="8609610" cy="738664"/>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The subjects taught during the 5 years of primary school are: Italian, English, history, geography, mathematics, science, technology, music, art, sports science (also called body, movement and sport), Catholic religious education. Catholic religious education is optional. </a:t>
            </a:r>
            <a:endParaRPr lang="it-IT" sz="1400" dirty="0"/>
          </a:p>
        </p:txBody>
      </p:sp>
      <p:sp>
        <p:nvSpPr>
          <p:cNvPr id="8" name="Rettangolo 7"/>
          <p:cNvSpPr/>
          <p:nvPr/>
        </p:nvSpPr>
        <p:spPr>
          <a:xfrm>
            <a:off x="1579464" y="4711696"/>
            <a:ext cx="7711044" cy="1384995"/>
          </a:xfrm>
          <a:prstGeom prst="rect">
            <a:avLst/>
          </a:prstGeom>
          <a:ln>
            <a:solidFill>
              <a:srgbClr val="FF0066"/>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1400" dirty="0"/>
              <a:t>At primary level, there are no specific subject timetables. Only English and Catholic religious education have a specific timetable: one hour of teaching for English in the first grade, two hours in the second grade, three hours in the third, fourth and fifth grades, amounting to a minimum compulsory total of 396 hours throughout primary education. Two hours a week are allocated to either the teaching of Catholic religious education or alternative activities for those who opt not to take Catholic religious education.</a:t>
            </a:r>
            <a:endParaRPr lang="it-IT" sz="1400" dirty="0"/>
          </a:p>
        </p:txBody>
      </p:sp>
      <p:pic>
        <p:nvPicPr>
          <p:cNvPr id="2052" name="Picture 4" descr="http://www.opsecconsulting.com/images/phone/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5110">
            <a:off x="9276117" y="1642465"/>
            <a:ext cx="2488237" cy="2546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1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8844" y="217703"/>
            <a:ext cx="10466917" cy="565150"/>
          </a:xfrm>
          <a:solidFill>
            <a:schemeClr val="accent2">
              <a:lumMod val="60000"/>
              <a:lumOff val="40000"/>
            </a:schemeClr>
          </a:solidFill>
        </p:spPr>
        <p:txBody>
          <a:bodyPr>
            <a:normAutofit/>
          </a:bodyPr>
          <a:lstStyle/>
          <a:p>
            <a:r>
              <a:rPr lang="en-US" sz="1800" b="1" dirty="0" smtClean="0">
                <a:solidFill>
                  <a:srgbClr val="286D9F"/>
                </a:solidFill>
              </a:rPr>
              <a:t>48 C.D “Madre Claudia Russo”, NAPLES - Mainstream </a:t>
            </a:r>
            <a:r>
              <a:rPr lang="en-US" sz="1800" b="1" dirty="0">
                <a:solidFill>
                  <a:srgbClr val="286D9F"/>
                </a:solidFill>
              </a:rPr>
              <a:t>compulsory timetable </a:t>
            </a:r>
            <a:r>
              <a:rPr lang="en-US" sz="1800" b="1" dirty="0" smtClean="0">
                <a:solidFill>
                  <a:srgbClr val="286D9F"/>
                </a:solidFill>
              </a:rPr>
              <a:t>(29 </a:t>
            </a:r>
            <a:r>
              <a:rPr lang="en-US" sz="1800" b="1" dirty="0">
                <a:solidFill>
                  <a:srgbClr val="286D9F"/>
                </a:solidFill>
              </a:rPr>
              <a:t>hours per week)</a:t>
            </a:r>
            <a:endParaRPr lang="it-IT" sz="1800" b="1" dirty="0" smtClean="0">
              <a:solidFill>
                <a:srgbClr val="286D9F"/>
              </a:solidFill>
            </a:endParaRPr>
          </a:p>
        </p:txBody>
      </p:sp>
      <p:sp>
        <p:nvSpPr>
          <p:cNvPr id="23555" name="Line 8"/>
          <p:cNvSpPr>
            <a:spLocks noChangeShapeType="1"/>
          </p:cNvSpPr>
          <p:nvPr/>
        </p:nvSpPr>
        <p:spPr bwMode="auto">
          <a:xfrm>
            <a:off x="4269317" y="1223963"/>
            <a:ext cx="304800" cy="114300"/>
          </a:xfrm>
          <a:prstGeom prst="line">
            <a:avLst/>
          </a:prstGeom>
          <a:noFill/>
          <a:ln w="9525">
            <a:solidFill>
              <a:srgbClr val="0000FF"/>
            </a:solidFill>
            <a:round/>
            <a:headEnd/>
            <a:tailEnd/>
          </a:ln>
        </p:spPr>
        <p:txBody>
          <a:bodyPr/>
          <a:lstStyle/>
          <a:p>
            <a:endParaRPr lang="it-IT"/>
          </a:p>
        </p:txBody>
      </p:sp>
      <p:sp>
        <p:nvSpPr>
          <p:cNvPr id="23556" name="Line 7"/>
          <p:cNvSpPr>
            <a:spLocks noChangeShapeType="1"/>
          </p:cNvSpPr>
          <p:nvPr/>
        </p:nvSpPr>
        <p:spPr bwMode="auto">
          <a:xfrm>
            <a:off x="7016751" y="1238251"/>
            <a:ext cx="300567" cy="119063"/>
          </a:xfrm>
          <a:prstGeom prst="line">
            <a:avLst/>
          </a:prstGeom>
          <a:noFill/>
          <a:ln w="9525">
            <a:solidFill>
              <a:srgbClr val="0000FF"/>
            </a:solidFill>
            <a:round/>
            <a:headEnd/>
            <a:tailEnd/>
          </a:ln>
        </p:spPr>
        <p:txBody>
          <a:bodyPr/>
          <a:lstStyle/>
          <a:p>
            <a:endParaRPr lang="it-IT"/>
          </a:p>
        </p:txBody>
      </p:sp>
      <p:sp>
        <p:nvSpPr>
          <p:cNvPr id="23557" name="Line 6"/>
          <p:cNvSpPr>
            <a:spLocks noChangeShapeType="1"/>
          </p:cNvSpPr>
          <p:nvPr/>
        </p:nvSpPr>
        <p:spPr bwMode="auto">
          <a:xfrm>
            <a:off x="9455151" y="1250951"/>
            <a:ext cx="300567" cy="119063"/>
          </a:xfrm>
          <a:prstGeom prst="line">
            <a:avLst/>
          </a:prstGeom>
          <a:noFill/>
          <a:ln w="9525">
            <a:solidFill>
              <a:srgbClr val="0000FF"/>
            </a:solidFill>
            <a:round/>
            <a:headEnd/>
            <a:tailEnd/>
          </a:ln>
        </p:spPr>
        <p:txBody>
          <a:bodyPr/>
          <a:lstStyle/>
          <a:p>
            <a:endParaRPr lang="it-IT"/>
          </a:p>
        </p:txBody>
      </p:sp>
      <p:sp>
        <p:nvSpPr>
          <p:cNvPr id="23558" name="Rectangle 10"/>
          <p:cNvSpPr>
            <a:spLocks noChangeArrowheads="1"/>
          </p:cNvSpPr>
          <p:nvPr/>
        </p:nvSpPr>
        <p:spPr bwMode="auto">
          <a:xfrm>
            <a:off x="2135717" y="1181100"/>
            <a:ext cx="732893" cy="553998"/>
          </a:xfrm>
          <a:prstGeom prst="rect">
            <a:avLst/>
          </a:prstGeom>
          <a:solidFill>
            <a:srgbClr val="CCECFF"/>
          </a:solidFill>
          <a:ln w="9525">
            <a:noFill/>
            <a:miter lim="800000"/>
            <a:headEnd/>
            <a:tailEnd/>
          </a:ln>
        </p:spPr>
        <p:txBody>
          <a:bodyPr wrap="none">
            <a:spAutoFit/>
          </a:bodyPr>
          <a:lstStyle/>
          <a:p>
            <a:r>
              <a:rPr lang="it-IT" sz="1200">
                <a:latin typeface="Verdana" pitchFamily="34" charset="0"/>
                <a:cs typeface="Times New Roman" pitchFamily="18" charset="0"/>
              </a:rPr>
              <a:t>  quote</a:t>
            </a:r>
            <a:endParaRPr lang="it-IT" sz="1000">
              <a:latin typeface="Times New Roman" pitchFamily="18" charset="0"/>
              <a:cs typeface="Times New Roman" pitchFamily="18" charset="0"/>
            </a:endParaRPr>
          </a:p>
          <a:p>
            <a:pPr eaLnBrk="0" hangingPunct="0"/>
            <a:endParaRPr lang="it-IT">
              <a:latin typeface="Georgia" pitchFamily="18" charset="0"/>
            </a:endParaRPr>
          </a:p>
        </p:txBody>
      </p:sp>
      <p:sp>
        <p:nvSpPr>
          <p:cNvPr id="23559" name="Rectangle 13"/>
          <p:cNvSpPr>
            <a:spLocks noChangeArrowheads="1"/>
          </p:cNvSpPr>
          <p:nvPr/>
        </p:nvSpPr>
        <p:spPr bwMode="auto">
          <a:xfrm>
            <a:off x="2135718" y="1181100"/>
            <a:ext cx="623889" cy="553998"/>
          </a:xfrm>
          <a:prstGeom prst="rect">
            <a:avLst/>
          </a:prstGeom>
          <a:solidFill>
            <a:srgbClr val="CCECFF"/>
          </a:solidFill>
          <a:ln w="9525">
            <a:noFill/>
            <a:miter lim="800000"/>
            <a:headEnd/>
            <a:tailEnd/>
          </a:ln>
        </p:spPr>
        <p:txBody>
          <a:bodyPr wrap="none">
            <a:spAutoFit/>
          </a:bodyPr>
          <a:lstStyle/>
          <a:p>
            <a:r>
              <a:rPr lang="it-IT" sz="1200">
                <a:latin typeface="Verdana" pitchFamily="34" charset="0"/>
                <a:cs typeface="Times New Roman" pitchFamily="18" charset="0"/>
              </a:rPr>
              <a:t>quote</a:t>
            </a:r>
            <a:endParaRPr lang="it-IT" sz="1000">
              <a:latin typeface="Times New Roman" pitchFamily="18" charset="0"/>
              <a:cs typeface="Times New Roman" pitchFamily="18" charset="0"/>
            </a:endParaRPr>
          </a:p>
          <a:p>
            <a:pPr eaLnBrk="0" hangingPunct="0"/>
            <a:endParaRPr lang="it-IT">
              <a:latin typeface="Georgia" pitchFamily="18" charset="0"/>
            </a:endParaRPr>
          </a:p>
        </p:txBody>
      </p:sp>
      <p:sp>
        <p:nvSpPr>
          <p:cNvPr id="23560" name="Rectangle 16"/>
          <p:cNvSpPr>
            <a:spLocks noChangeArrowheads="1"/>
          </p:cNvSpPr>
          <p:nvPr/>
        </p:nvSpPr>
        <p:spPr bwMode="auto">
          <a:xfrm>
            <a:off x="2135718" y="1181100"/>
            <a:ext cx="623889" cy="553998"/>
          </a:xfrm>
          <a:prstGeom prst="rect">
            <a:avLst/>
          </a:prstGeom>
          <a:solidFill>
            <a:srgbClr val="CCECFF"/>
          </a:solidFill>
          <a:ln w="9525">
            <a:noFill/>
            <a:miter lim="800000"/>
            <a:headEnd/>
            <a:tailEnd/>
          </a:ln>
        </p:spPr>
        <p:txBody>
          <a:bodyPr wrap="none">
            <a:spAutoFit/>
          </a:bodyPr>
          <a:lstStyle/>
          <a:p>
            <a:r>
              <a:rPr lang="it-IT" sz="1200">
                <a:latin typeface="Verdana" pitchFamily="34" charset="0"/>
                <a:cs typeface="Times New Roman" pitchFamily="18" charset="0"/>
              </a:rPr>
              <a:t>quote</a:t>
            </a:r>
            <a:endParaRPr lang="it-IT" sz="1000">
              <a:latin typeface="Times New Roman" pitchFamily="18" charset="0"/>
              <a:cs typeface="Times New Roman" pitchFamily="18" charset="0"/>
            </a:endParaRPr>
          </a:p>
          <a:p>
            <a:pPr eaLnBrk="0" hangingPunct="0"/>
            <a:endParaRPr lang="it-IT">
              <a:latin typeface="Georgia" pitchFamily="18" charset="0"/>
            </a:endParaRPr>
          </a:p>
        </p:txBody>
      </p:sp>
      <p:graphicFrame>
        <p:nvGraphicFramePr>
          <p:cNvPr id="23739" name="Group 187"/>
          <p:cNvGraphicFramePr>
            <a:graphicFrameLocks noGrp="1"/>
          </p:cNvGraphicFramePr>
          <p:nvPr>
            <p:extLst>
              <p:ext uri="{D42A27DB-BD31-4B8C-83A1-F6EECF244321}">
                <p14:modId xmlns:p14="http://schemas.microsoft.com/office/powerpoint/2010/main" val="422289309"/>
              </p:ext>
            </p:extLst>
          </p:nvPr>
        </p:nvGraphicFramePr>
        <p:xfrm>
          <a:off x="566057" y="827316"/>
          <a:ext cx="10384972" cy="4739324"/>
        </p:xfrm>
        <a:graphic>
          <a:graphicData uri="http://schemas.openxmlformats.org/drawingml/2006/table">
            <a:tbl>
              <a:tblPr/>
              <a:tblGrid>
                <a:gridCol w="1301118"/>
                <a:gridCol w="722843"/>
                <a:gridCol w="722843"/>
                <a:gridCol w="1355332"/>
                <a:gridCol w="722843"/>
                <a:gridCol w="632487"/>
                <a:gridCol w="1303552"/>
                <a:gridCol w="777204"/>
                <a:gridCol w="652263"/>
                <a:gridCol w="1508686"/>
                <a:gridCol w="685801"/>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bg1"/>
                          </a:solidFill>
                          <a:effectLst/>
                          <a:latin typeface="Verdana" pitchFamily="34" charset="0"/>
                          <a:cs typeface="Times New Roman" pitchFamily="18" charset="0"/>
                        </a:rPr>
                        <a:t> First </a:t>
                      </a:r>
                      <a:r>
                        <a:rPr kumimoji="0" lang="it-IT" sz="1000" b="1" i="0" u="none" strike="noStrike" cap="none" normalizeH="0" baseline="0" dirty="0" err="1" smtClean="0">
                          <a:ln>
                            <a:noFill/>
                          </a:ln>
                          <a:solidFill>
                            <a:schemeClr val="bg1"/>
                          </a:solidFill>
                          <a:effectLst/>
                          <a:latin typeface="Verdana" pitchFamily="34" charset="0"/>
                          <a:cs typeface="Times New Roman" pitchFamily="18" charset="0"/>
                        </a:rPr>
                        <a:t>classes</a:t>
                      </a:r>
                      <a:endParaRPr kumimoji="0" lang="it-IT" sz="1000" b="1" i="0" u="none" strike="noStrike" cap="none" normalizeH="0" baseline="0" dirty="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h</a:t>
                      </a:r>
                    </a:p>
                    <a:p>
                      <a:pPr marL="0" marR="0" lvl="0" indent="0" algn="ctr" defTabSz="914400" rtl="0" eaLnBrk="0" fontAlgn="base" latinLnBrk="0" hangingPunct="0">
                        <a:lnSpc>
                          <a:spcPct val="100000"/>
                        </a:lnSpc>
                        <a:spcBef>
                          <a:spcPct val="0"/>
                        </a:spcBef>
                        <a:spcAft>
                          <a:spcPct val="0"/>
                        </a:spcAft>
                        <a:buClrTx/>
                        <a:buSzTx/>
                        <a:buFontTx/>
                        <a:buNone/>
                        <a:tabLst/>
                      </a:pPr>
                      <a:r>
                        <a:rPr lang="en-US" sz="900" b="1" dirty="0" smtClean="0">
                          <a:latin typeface="Verdana" pitchFamily="34" charset="0"/>
                        </a:rPr>
                        <a:t>Normal Time </a:t>
                      </a:r>
                      <a:r>
                        <a:rPr kumimoji="0" lang="it-IT" sz="9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9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h</a:t>
                      </a:r>
                    </a:p>
                    <a:p>
                      <a:r>
                        <a:rPr lang="en-US" sz="1000" b="1" dirty="0" smtClean="0">
                          <a:latin typeface="Verdana" pitchFamily="34" charset="0"/>
                        </a:rPr>
                        <a:t>FULL TIME</a:t>
                      </a:r>
                      <a:endParaRPr lang="en-US" sz="1000" b="1" dirty="0">
                        <a:latin typeface="Verdana"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bg1"/>
                          </a:solidFill>
                          <a:effectLst/>
                          <a:latin typeface="Verdana" pitchFamily="34" charset="0"/>
                          <a:cs typeface="Times New Roman" pitchFamily="18" charset="0"/>
                        </a:rPr>
                        <a:t>Second</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bg1"/>
                          </a:solidFill>
                          <a:effectLst/>
                          <a:latin typeface="Verdana" pitchFamily="34" charset="0"/>
                          <a:cs typeface="Times New Roman" pitchFamily="18" charset="0"/>
                        </a:rPr>
                        <a:t>classes</a:t>
                      </a:r>
                      <a:r>
                        <a:rPr kumimoji="0" lang="it-IT" sz="1000" b="1" i="0" u="none" strike="noStrike" cap="none" normalizeH="0" baseline="0" dirty="0" smtClean="0">
                          <a:ln>
                            <a:noFill/>
                          </a:ln>
                          <a:solidFill>
                            <a:schemeClr val="bg1"/>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h</a:t>
                      </a:r>
                    </a:p>
                    <a:p>
                      <a:pPr marL="0" marR="0" lvl="0" indent="0" algn="ctr" defTabSz="914400" rtl="0" eaLnBrk="0" fontAlgn="base" latinLnBrk="0" hangingPunct="0">
                        <a:lnSpc>
                          <a:spcPct val="100000"/>
                        </a:lnSpc>
                        <a:spcBef>
                          <a:spcPct val="0"/>
                        </a:spcBef>
                        <a:spcAft>
                          <a:spcPct val="0"/>
                        </a:spcAft>
                        <a:buClrTx/>
                        <a:buSzTx/>
                        <a:buFontTx/>
                        <a:buNone/>
                        <a:tabLst/>
                      </a:pPr>
                      <a:r>
                        <a:rPr lang="en-US" sz="900" b="1" dirty="0" smtClean="0">
                          <a:latin typeface="Verdana" pitchFamily="34" charset="0"/>
                        </a:rPr>
                        <a:t>Normal Time </a:t>
                      </a:r>
                      <a:r>
                        <a:rPr kumimoji="0" lang="it-IT" sz="9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9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h</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1" dirty="0" smtClean="0">
                          <a:latin typeface="Verdana" pitchFamily="34" charset="0"/>
                        </a:rPr>
                        <a:t>FULL TIME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300"/>
                        </a:spcBef>
                        <a:spcAft>
                          <a:spcPct val="0"/>
                        </a:spcAft>
                        <a:buClr>
                          <a:srgbClr val="9BBB59"/>
                        </a:buClr>
                        <a:buSzTx/>
                        <a:buFont typeface="Georgia" pitchFamily="18" charset="0"/>
                        <a:buNone/>
                        <a:tabLst/>
                      </a:pPr>
                      <a:r>
                        <a:rPr kumimoji="0" lang="it-IT" sz="1000" b="1" i="0" u="none" strike="noStrike" cap="none" normalizeH="0" baseline="0" smtClean="0">
                          <a:ln>
                            <a:noFill/>
                          </a:ln>
                          <a:solidFill>
                            <a:schemeClr val="bg1"/>
                          </a:solidFill>
                          <a:effectLst/>
                          <a:latin typeface="Verdana" pitchFamily="34" charset="0"/>
                        </a:rPr>
                        <a:t>Third and</a:t>
                      </a:r>
                      <a:r>
                        <a:rPr kumimoji="0" lang="it-IT" sz="2400" b="1" i="0" u="none" strike="noStrike" cap="none" normalizeH="0" baseline="0" smtClean="0">
                          <a:ln>
                            <a:noFill/>
                          </a:ln>
                          <a:solidFill>
                            <a:schemeClr val="bg1"/>
                          </a:solidFill>
                          <a:effectLst/>
                          <a:latin typeface="Georgia" pitchFamily="18" charset="0"/>
                        </a:rPr>
                        <a:t> </a:t>
                      </a:r>
                      <a:r>
                        <a:rPr kumimoji="0" lang="it-IT" sz="1000" b="1" i="0" u="none" strike="noStrike" cap="none" normalizeH="0" baseline="0" smtClean="0">
                          <a:ln>
                            <a:noFill/>
                          </a:ln>
                          <a:solidFill>
                            <a:schemeClr val="bg1"/>
                          </a:solidFill>
                          <a:effectLst/>
                          <a:latin typeface="Verdana" pitchFamily="34" charset="0"/>
                        </a:rPr>
                        <a:t>fourth classes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h</a:t>
                      </a:r>
                    </a:p>
                    <a:p>
                      <a:pPr marL="0" marR="0" lvl="0" indent="0" algn="ctr" defTabSz="914400" rtl="0" eaLnBrk="0" fontAlgn="base" latinLnBrk="0" hangingPunct="0">
                        <a:lnSpc>
                          <a:spcPct val="100000"/>
                        </a:lnSpc>
                        <a:spcBef>
                          <a:spcPct val="0"/>
                        </a:spcBef>
                        <a:spcAft>
                          <a:spcPct val="0"/>
                        </a:spcAft>
                        <a:buClrTx/>
                        <a:buSzTx/>
                        <a:buFontTx/>
                        <a:buNone/>
                        <a:tabLst/>
                      </a:pPr>
                      <a:r>
                        <a:rPr lang="en-US" sz="800" b="1" dirty="0" smtClean="0">
                          <a:latin typeface="Verdana" pitchFamily="34" charset="0"/>
                        </a:rPr>
                        <a:t>Normal Time </a:t>
                      </a:r>
                      <a:r>
                        <a:rPr kumimoji="0" lang="it-IT" sz="8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8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h</a:t>
                      </a:r>
                    </a:p>
                    <a:p>
                      <a:r>
                        <a:rPr lang="en-US" sz="1000" b="1" dirty="0" smtClean="0">
                          <a:latin typeface="Verdana" pitchFamily="34" charset="0"/>
                        </a:rPr>
                        <a:t>FULL TIME</a:t>
                      </a:r>
                      <a:endParaRPr lang="en-US" sz="1000" b="1" dirty="0">
                        <a:latin typeface="Verdana"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bg1"/>
                          </a:solidFill>
                          <a:effectLst/>
                          <a:latin typeface="Verdana" pitchFamily="34" charset="0"/>
                          <a:cs typeface="Times New Roman" pitchFamily="18" charset="0"/>
                        </a:rPr>
                        <a:t>Fifth classes</a:t>
                      </a:r>
                      <a:endParaRPr kumimoji="0" lang="it-IT" sz="1000" b="0" i="0" u="none" strike="noStrike" cap="none" normalizeH="0" baseline="0" smtClean="0">
                        <a:ln>
                          <a:noFill/>
                        </a:ln>
                        <a:solidFill>
                          <a:schemeClr val="bg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h</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800" b="1" dirty="0" smtClean="0">
                          <a:latin typeface="Verdana" pitchFamily="34" charset="0"/>
                        </a:rPr>
                        <a:t>Normal Time </a:t>
                      </a:r>
                      <a:r>
                        <a:rPr kumimoji="0" lang="it-IT" sz="8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8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7</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7+2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7</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7+2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7+2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1 </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6+2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6+2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6+2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 </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3</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1</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1</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3</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3</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3</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1</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a:t>
                      </a:r>
                      <a:r>
                        <a:rPr kumimoji="0" lang="en-GB" sz="1000" b="0" i="0" u="none" strike="noStrike" cap="none" normalizeH="0" baseline="0" smtClean="0">
                          <a:ln>
                            <a:noFill/>
                          </a:ln>
                          <a:solidFill>
                            <a:srgbClr val="000099"/>
                          </a:solidFill>
                          <a:effectLst/>
                          <a:latin typeface="Verdana" pitchFamily="34" charset="0"/>
                          <a:cs typeface="Times New Roman" pitchFamily="18" charset="0"/>
                        </a:rPr>
                        <a:t>2</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   </a:t>
                      </a:r>
                      <a:r>
                        <a:rPr kumimoji="0" lang="it-IT" sz="1000" b="0" i="0" u="none" strike="noStrike" cap="none" normalizeH="0" baseline="0" smtClean="0">
                          <a:ln>
                            <a:noFill/>
                          </a:ln>
                          <a:solidFill>
                            <a:srgbClr val="000099"/>
                          </a:solidFill>
                          <a:effectLst/>
                          <a:latin typeface="Verdana" pitchFamily="34" charset="0"/>
                          <a:cs typeface="Times New Roman" pitchFamily="18" charset="0"/>
                        </a:rPr>
                        <a:t>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99"/>
                          </a:solidFill>
                          <a:effectLst/>
                          <a:latin typeface="Verdana" pitchFamily="34" charset="0"/>
                          <a:cs typeface="Times New Roman" pitchFamily="18" charset="0"/>
                        </a:rPr>
                        <a:t>   </a:t>
                      </a: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35+5</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opt.</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Arial" charset="0"/>
                        </a:rPr>
                        <a:t>35+5</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chemeClr val="bg1"/>
                          </a:solidFill>
                          <a:effectLst/>
                          <a:latin typeface="Arial" charset="0"/>
                        </a:rPr>
                        <a:t>Opt</a:t>
                      </a:r>
                      <a:r>
                        <a:rPr kumimoji="0" lang="it-IT" sz="1000" b="0" i="0" u="none" strike="noStrike" cap="none" normalizeH="0" baseline="0" dirty="0" smtClean="0">
                          <a:ln>
                            <a:noFill/>
                          </a:ln>
                          <a:solidFill>
                            <a:schemeClr val="bg1"/>
                          </a:solidFill>
                          <a:effectLst/>
                          <a:latin typeface="Arial" charset="0"/>
                        </a:rPr>
                        <a:t>.</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Arial" charset="0"/>
                        </a:rPr>
                        <a:t>35+5</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chemeClr val="bg1"/>
                          </a:solidFill>
                          <a:effectLst/>
                          <a:latin typeface="Arial" charset="0"/>
                        </a:rPr>
                        <a:t>Opt</a:t>
                      </a:r>
                      <a:r>
                        <a:rPr kumimoji="0" lang="it-IT" sz="1000" b="0" i="0" u="none" strike="noStrike" cap="none" normalizeH="0" baseline="0" dirty="0" smtClean="0">
                          <a:ln>
                            <a:noFill/>
                          </a:ln>
                          <a:solidFill>
                            <a:schemeClr val="bg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r>
            </a:tbl>
          </a:graphicData>
        </a:graphic>
      </p:graphicFrame>
      <p:sp>
        <p:nvSpPr>
          <p:cNvPr id="23717" name="CasellaDiTesto 9"/>
          <p:cNvSpPr txBox="1">
            <a:spLocks noChangeArrowheads="1"/>
          </p:cNvSpPr>
          <p:nvPr/>
        </p:nvSpPr>
        <p:spPr bwMode="auto">
          <a:xfrm>
            <a:off x="538844" y="5589133"/>
            <a:ext cx="10858500" cy="938719"/>
          </a:xfrm>
          <a:prstGeom prst="rect">
            <a:avLst/>
          </a:prstGeom>
          <a:noFill/>
          <a:ln w="9525">
            <a:noFill/>
            <a:miter lim="800000"/>
            <a:headEnd/>
            <a:tailEnd/>
          </a:ln>
        </p:spPr>
        <p:txBody>
          <a:bodyPr>
            <a:spAutoFit/>
          </a:bodyPr>
          <a:lstStyle/>
          <a:p>
            <a:r>
              <a:rPr lang="en-US" sz="1100" b="1" dirty="0">
                <a:latin typeface="Verdana" pitchFamily="34" charset="0"/>
              </a:rPr>
              <a:t>Optional activities are carried out in curricular time through the following laboratories: a) Laboratory expressive </a:t>
            </a:r>
            <a:r>
              <a:rPr lang="en-US" sz="1100" b="1" dirty="0" smtClean="0">
                <a:latin typeface="Verdana" pitchFamily="34" charset="0"/>
              </a:rPr>
              <a:t>in Normal Time NOT FULL TIME</a:t>
            </a:r>
            <a:endParaRPr lang="en-US" sz="1100" b="1" dirty="0">
              <a:latin typeface="Verdana" pitchFamily="34" charset="0"/>
            </a:endParaRPr>
          </a:p>
          <a:p>
            <a:pPr>
              <a:buFontTx/>
              <a:buChar char="•"/>
            </a:pPr>
            <a:r>
              <a:rPr lang="en-US" sz="1100" b="1" dirty="0">
                <a:latin typeface="Verdana" pitchFamily="34" charset="0"/>
              </a:rPr>
              <a:t>Language Laboratory-expressive</a:t>
            </a:r>
          </a:p>
          <a:p>
            <a:pPr>
              <a:buFontTx/>
              <a:buChar char="•"/>
            </a:pPr>
            <a:r>
              <a:rPr lang="en-US" sz="1100" b="1" dirty="0">
                <a:latin typeface="Verdana" pitchFamily="34" charset="0"/>
              </a:rPr>
              <a:t>Mathematical laboratory</a:t>
            </a:r>
          </a:p>
          <a:p>
            <a:pPr>
              <a:buFontTx/>
              <a:buChar char="•"/>
            </a:pPr>
            <a:r>
              <a:rPr lang="en-US" sz="1100" b="1" dirty="0">
                <a:latin typeface="Verdana" pitchFamily="34" charset="0"/>
              </a:rPr>
              <a:t>Expressive Workshop-musical for classes </a:t>
            </a:r>
            <a:r>
              <a:rPr lang="en-US" sz="1100" b="1" dirty="0" smtClean="0">
                <a:latin typeface="Verdana" pitchFamily="34" charset="0"/>
              </a:rPr>
              <a:t>in FULL TIME</a:t>
            </a:r>
            <a:endParaRPr lang="it-IT" sz="1100" b="1" dirty="0">
              <a:latin typeface="Verdana" pitchFamily="34" charset="0"/>
            </a:endParaRPr>
          </a:p>
        </p:txBody>
      </p:sp>
      <p:sp>
        <p:nvSpPr>
          <p:cNvPr id="11" name="Segnaposto piè di pagina 6"/>
          <p:cNvSpPr>
            <a:spLocks noGrp="1"/>
          </p:cNvSpPr>
          <p:nvPr>
            <p:ph type="ftr" sz="quarter" idx="11"/>
          </p:nvPr>
        </p:nvSpPr>
        <p:spPr>
          <a:xfrm>
            <a:off x="553347" y="6492875"/>
            <a:ext cx="6297612" cy="365125"/>
          </a:xfrm>
        </p:spPr>
        <p:txBody>
          <a:bodyPr/>
          <a:lstStyle/>
          <a:p>
            <a:r>
              <a:rPr lang="en-US" dirty="0" smtClean="0"/>
              <a:t>For Learners Around the Globe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488130" y="6382324"/>
            <a:ext cx="6297612" cy="365125"/>
          </a:xfrm>
          <a:effectLst>
            <a:glow rad="101600">
              <a:srgbClr val="0070C0">
                <a:alpha val="60000"/>
              </a:srgbClr>
            </a:glow>
          </a:effectLst>
        </p:spPr>
        <p:txBody>
          <a:bodyPr/>
          <a:lstStyle/>
          <a:p>
            <a:r>
              <a:rPr lang="en-US" dirty="0" smtClean="0"/>
              <a:t>For Learners Around the Globe</a:t>
            </a:r>
            <a:endParaRPr lang="en-US" dirty="0"/>
          </a:p>
        </p:txBody>
      </p:sp>
      <p:sp>
        <p:nvSpPr>
          <p:cNvPr id="3" name="Rettangolo 2"/>
          <p:cNvSpPr/>
          <p:nvPr/>
        </p:nvSpPr>
        <p:spPr>
          <a:xfrm>
            <a:off x="569171" y="569811"/>
            <a:ext cx="3156668" cy="1815882"/>
          </a:xfrm>
          <a:prstGeom prst="rect">
            <a:avLst/>
          </a:prstGeom>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cap="all" dirty="0">
                <a:solidFill>
                  <a:srgbClr val="AA1817"/>
                </a:solidFill>
                <a:latin typeface="canter"/>
              </a:rPr>
              <a:t>FROM 2016, ONLY QUALIFIED TEACHERS</a:t>
            </a:r>
          </a:p>
          <a:p>
            <a:pPr algn="just"/>
            <a:r>
              <a:rPr lang="en-US" sz="1400" dirty="0">
                <a:solidFill>
                  <a:srgbClr val="000000"/>
                </a:solidFill>
                <a:latin typeface="open_sansregular"/>
              </a:rPr>
              <a:t>40 thousand qualified young new teachers will be hired between 2016 and 2019. From now on, teachers will be hired only via a public competition, as provided by the Italian Constitution.</a:t>
            </a:r>
            <a:endParaRPr lang="en-US" sz="1400" b="0" i="0" dirty="0">
              <a:solidFill>
                <a:srgbClr val="000000"/>
              </a:solidFill>
              <a:effectLst/>
              <a:latin typeface="open_sansregular"/>
            </a:endParaRPr>
          </a:p>
        </p:txBody>
      </p:sp>
      <p:sp>
        <p:nvSpPr>
          <p:cNvPr id="5" name="Rettangolo 4"/>
          <p:cNvSpPr/>
          <p:nvPr/>
        </p:nvSpPr>
        <p:spPr>
          <a:xfrm>
            <a:off x="4271277" y="229850"/>
            <a:ext cx="3239146" cy="2031325"/>
          </a:xfrm>
          <a:prstGeom prst="rect">
            <a:avLst/>
          </a:prstGeom>
          <a:effectLst>
            <a:glow rad="228600">
              <a:srgbClr val="7030A0">
                <a:alpha val="40000"/>
              </a:srgb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cap="all" dirty="0">
                <a:solidFill>
                  <a:srgbClr val="AA1817"/>
                </a:solidFill>
                <a:latin typeface="canter"/>
              </a:rPr>
              <a:t>THE SCHOOL SYSTEM GETS UP-TO-DATE: TRAINING &amp; INNOVATION</a:t>
            </a:r>
          </a:p>
          <a:p>
            <a:pPr algn="just"/>
            <a:endParaRPr lang="en-US" sz="1400" dirty="0" smtClean="0">
              <a:solidFill>
                <a:srgbClr val="000000"/>
              </a:solidFill>
              <a:latin typeface="open_sansregular"/>
            </a:endParaRPr>
          </a:p>
          <a:p>
            <a:pPr algn="just"/>
            <a:r>
              <a:rPr lang="en-US" sz="1400" dirty="0" smtClean="0">
                <a:solidFill>
                  <a:srgbClr val="000000"/>
                </a:solidFill>
                <a:latin typeface="open_sansregular"/>
              </a:rPr>
              <a:t>Professional </a:t>
            </a:r>
            <a:r>
              <a:rPr lang="en-US" sz="1400" dirty="0">
                <a:solidFill>
                  <a:srgbClr val="000000"/>
                </a:solidFill>
                <a:latin typeface="open_sansregular"/>
              </a:rPr>
              <a:t>development schemes, mandatory and based on peer collaboration. To foster a new generation of educators, in search of the Don </a:t>
            </a:r>
            <a:r>
              <a:rPr lang="en-US" sz="1400" dirty="0" err="1">
                <a:solidFill>
                  <a:srgbClr val="000000"/>
                </a:solidFill>
                <a:latin typeface="open_sansregular"/>
              </a:rPr>
              <a:t>Milani</a:t>
            </a:r>
            <a:r>
              <a:rPr lang="en-US" sz="1400" dirty="0">
                <a:solidFill>
                  <a:srgbClr val="000000"/>
                </a:solidFill>
                <a:latin typeface="open_sansregular"/>
              </a:rPr>
              <a:t>, Maria Montessori and Loris </a:t>
            </a:r>
            <a:r>
              <a:rPr lang="en-US" sz="1400" dirty="0" err="1">
                <a:solidFill>
                  <a:srgbClr val="000000"/>
                </a:solidFill>
                <a:latin typeface="open_sansregular"/>
              </a:rPr>
              <a:t>Malaguzzi</a:t>
            </a:r>
            <a:r>
              <a:rPr lang="en-US" sz="1400" dirty="0">
                <a:solidFill>
                  <a:srgbClr val="000000"/>
                </a:solidFill>
                <a:latin typeface="open_sansregular"/>
              </a:rPr>
              <a:t> of the 21</a:t>
            </a:r>
            <a:r>
              <a:rPr lang="en-US" sz="1400" baseline="30000" dirty="0">
                <a:solidFill>
                  <a:srgbClr val="000000"/>
                </a:solidFill>
                <a:latin typeface="open_sansregular"/>
              </a:rPr>
              <a:t>st</a:t>
            </a:r>
            <a:r>
              <a:rPr lang="en-US" sz="1400" dirty="0">
                <a:solidFill>
                  <a:srgbClr val="000000"/>
                </a:solidFill>
                <a:latin typeface="open_sansregular"/>
              </a:rPr>
              <a:t> century</a:t>
            </a:r>
            <a:r>
              <a:rPr lang="en-US" sz="1400" dirty="0" smtClean="0">
                <a:solidFill>
                  <a:srgbClr val="000000"/>
                </a:solidFill>
                <a:latin typeface="open_sansregular"/>
              </a:rPr>
              <a:t>.</a:t>
            </a:r>
          </a:p>
        </p:txBody>
      </p:sp>
      <p:sp>
        <p:nvSpPr>
          <p:cNvPr id="6" name="Rettangolo 5"/>
          <p:cNvSpPr/>
          <p:nvPr/>
        </p:nvSpPr>
        <p:spPr>
          <a:xfrm>
            <a:off x="7352843" y="2904738"/>
            <a:ext cx="4396221" cy="1600438"/>
          </a:xfrm>
          <a:prstGeom prst="rect">
            <a:avLst/>
          </a:prstGeom>
          <a:ln>
            <a:solidFill>
              <a:srgbClr val="FFC000"/>
            </a:solidFill>
          </a:ln>
          <a:effectLst>
            <a:glow rad="101600">
              <a:srgbClr val="FFC000">
                <a:alpha val="6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 THE SCHOOL SYSTEM GETS TRANSPARENT: OPEN DATA &amp; REGISTERS</a:t>
            </a:r>
          </a:p>
          <a:p>
            <a:pPr algn="just"/>
            <a:r>
              <a:rPr lang="en-US" sz="1400" dirty="0">
                <a:solidFill>
                  <a:srgbClr val="000000"/>
                </a:solidFill>
                <a:latin typeface="open_sansregular"/>
              </a:rPr>
              <a:t>From 2015, each school will publish its budget, a Self-Evaluation Report and all funded projects in details in open-data. A national register of teachers will support school principals to enhance their staff and the school teaching plan.</a:t>
            </a:r>
            <a:endParaRPr lang="en-US" sz="1400" b="0" i="0" dirty="0">
              <a:solidFill>
                <a:srgbClr val="000000"/>
              </a:solidFill>
              <a:effectLst/>
              <a:latin typeface="open_sansregular"/>
            </a:endParaRPr>
          </a:p>
        </p:txBody>
      </p:sp>
      <p:sp>
        <p:nvSpPr>
          <p:cNvPr id="7" name="Rettangolo 6"/>
          <p:cNvSpPr/>
          <p:nvPr/>
        </p:nvSpPr>
        <p:spPr>
          <a:xfrm>
            <a:off x="569171" y="2905963"/>
            <a:ext cx="2872100" cy="1600438"/>
          </a:xfrm>
          <a:prstGeom prst="rect">
            <a:avLst/>
          </a:prstGeom>
          <a:ln>
            <a:solidFill>
              <a:srgbClr val="7030A0"/>
            </a:solidFill>
          </a:ln>
          <a:effectLst>
            <a:glow rad="101600">
              <a:srgbClr val="0070C0">
                <a:alpha val="6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DIGITAL SCHOOLS</a:t>
            </a:r>
          </a:p>
          <a:p>
            <a:pPr algn="just"/>
            <a:r>
              <a:rPr lang="en-US" sz="1400" dirty="0">
                <a:solidFill>
                  <a:srgbClr val="000000"/>
                </a:solidFill>
                <a:latin typeface="open_sansregular"/>
              </a:rPr>
              <a:t>Matching fund schemes to reach each school with high-speed internet and Wi-Fi. Co-designing of refreshed digital services for the schools, to enhance transparency and reduce costs.</a:t>
            </a:r>
            <a:endParaRPr lang="en-US" sz="1400" b="0" i="0" dirty="0">
              <a:solidFill>
                <a:srgbClr val="000000"/>
              </a:solidFill>
              <a:effectLst/>
              <a:latin typeface="open_sansregular"/>
            </a:endParaRPr>
          </a:p>
        </p:txBody>
      </p:sp>
      <p:sp>
        <p:nvSpPr>
          <p:cNvPr id="8" name="Rettangolo 7"/>
          <p:cNvSpPr/>
          <p:nvPr/>
        </p:nvSpPr>
        <p:spPr>
          <a:xfrm>
            <a:off x="8078012" y="685368"/>
            <a:ext cx="2470689" cy="1600438"/>
          </a:xfrm>
          <a:prstGeom prst="rect">
            <a:avLst/>
          </a:prstGeom>
          <a:ln>
            <a:solidFill>
              <a:srgbClr val="FF0000"/>
            </a:solidFill>
          </a:ln>
          <a:effectLst>
            <a:glow rad="101600">
              <a:srgbClr val="CC0000">
                <a:alpha val="6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 CULTURA </a:t>
            </a:r>
            <a:endParaRPr lang="en-US" sz="1400" cap="all" dirty="0" smtClean="0">
              <a:solidFill>
                <a:srgbClr val="AA1817"/>
              </a:solidFill>
              <a:latin typeface="canter"/>
            </a:endParaRPr>
          </a:p>
          <a:p>
            <a:pPr algn="ctr"/>
            <a:r>
              <a:rPr lang="en-US" sz="1400" cap="all" dirty="0" smtClean="0">
                <a:solidFill>
                  <a:srgbClr val="AA1817"/>
                </a:solidFill>
                <a:latin typeface="canter"/>
              </a:rPr>
              <a:t>IN </a:t>
            </a:r>
            <a:r>
              <a:rPr lang="en-US" sz="1400" cap="all" dirty="0">
                <a:solidFill>
                  <a:srgbClr val="AA1817"/>
                </a:solidFill>
                <a:latin typeface="canter"/>
              </a:rPr>
              <a:t>CORPORE SANO</a:t>
            </a:r>
          </a:p>
          <a:p>
            <a:pPr algn="just"/>
            <a:r>
              <a:rPr lang="en-US" sz="1400" dirty="0">
                <a:solidFill>
                  <a:srgbClr val="000000"/>
                </a:solidFill>
                <a:latin typeface="open_sansregular"/>
              </a:rPr>
              <a:t>Betting on the very best of being Italian: more music and sports in primary schools and more Art history in secondary schools.</a:t>
            </a:r>
            <a:endParaRPr lang="en-US" sz="1400" b="0" i="0" dirty="0">
              <a:solidFill>
                <a:srgbClr val="000000"/>
              </a:solidFill>
              <a:effectLst/>
              <a:latin typeface="open_sansregular"/>
            </a:endParaRPr>
          </a:p>
        </p:txBody>
      </p:sp>
      <p:sp>
        <p:nvSpPr>
          <p:cNvPr id="9" name="Rettangolo 8"/>
          <p:cNvSpPr/>
          <p:nvPr/>
        </p:nvSpPr>
        <p:spPr>
          <a:xfrm>
            <a:off x="934530" y="4928530"/>
            <a:ext cx="4074198" cy="1384995"/>
          </a:xfrm>
          <a:prstGeom prst="rect">
            <a:avLst/>
          </a:prstGeom>
          <a:effectLst>
            <a:glow rad="228600">
              <a:srgbClr val="92D050">
                <a:alpha val="4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SCHOOL-AT-WORK.</a:t>
            </a:r>
          </a:p>
          <a:p>
            <a:pPr algn="just"/>
            <a:r>
              <a:rPr lang="en-US" sz="1400" dirty="0">
                <a:solidFill>
                  <a:srgbClr val="000000"/>
                </a:solidFill>
                <a:latin typeface="open_sansregular"/>
              </a:rPr>
              <a:t>Mandatory vocational training during the last 3 years of technical and professional curricula, for at least 200 hours per year. Extending pilots of didactic enterprise. </a:t>
            </a:r>
            <a:r>
              <a:rPr lang="en-US" sz="1400" dirty="0" err="1">
                <a:solidFill>
                  <a:srgbClr val="000000"/>
                </a:solidFill>
                <a:latin typeface="open_sansregular"/>
              </a:rPr>
              <a:t>Strenghtening</a:t>
            </a:r>
            <a:r>
              <a:rPr lang="en-US" sz="1400" dirty="0">
                <a:solidFill>
                  <a:srgbClr val="000000"/>
                </a:solidFill>
                <a:latin typeface="open_sansregular"/>
              </a:rPr>
              <a:t> experimental training experiences.</a:t>
            </a:r>
            <a:endParaRPr lang="en-US" sz="1400" b="0" i="0" dirty="0">
              <a:solidFill>
                <a:srgbClr val="000000"/>
              </a:solidFill>
              <a:effectLst/>
              <a:latin typeface="open_sansregular"/>
            </a:endParaRPr>
          </a:p>
        </p:txBody>
      </p:sp>
      <p:sp>
        <p:nvSpPr>
          <p:cNvPr id="10" name="Rettangolo 9"/>
          <p:cNvSpPr/>
          <p:nvPr/>
        </p:nvSpPr>
        <p:spPr>
          <a:xfrm>
            <a:off x="5781090" y="4910045"/>
            <a:ext cx="5040566" cy="1600438"/>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cap="all" dirty="0">
                <a:solidFill>
                  <a:srgbClr val="AA1817"/>
                </a:solidFill>
                <a:latin typeface="canter"/>
              </a:rPr>
              <a:t>SCHOOL FOR ALL, ALL FOR SCHOOL</a:t>
            </a:r>
          </a:p>
          <a:p>
            <a:pPr algn="just"/>
            <a:r>
              <a:rPr lang="en-US" sz="1400" dirty="0">
                <a:solidFill>
                  <a:srgbClr val="000000"/>
                </a:solidFill>
                <a:latin typeface="open_sansregular"/>
              </a:rPr>
              <a:t>We will make the Budget for the Improvement of the didactical offer (MOF) stable and render its use transparent, linking the allocation of funds to the school Improvement Plan. We plan to attract private resources (from citizens, foundations, companies), through tax incentives and fast-track administrative procedures.</a:t>
            </a:r>
            <a:endParaRPr lang="en-US" sz="1400" b="0" i="0" dirty="0">
              <a:solidFill>
                <a:srgbClr val="000000"/>
              </a:solidFill>
              <a:effectLst/>
              <a:latin typeface="open_sansregular"/>
            </a:endParaRPr>
          </a:p>
        </p:txBody>
      </p:sp>
      <p:sp>
        <p:nvSpPr>
          <p:cNvPr id="11" name="Rettangolo 10"/>
          <p:cNvSpPr/>
          <p:nvPr/>
        </p:nvSpPr>
        <p:spPr>
          <a:xfrm>
            <a:off x="4160631" y="2385693"/>
            <a:ext cx="3018091" cy="2369880"/>
          </a:xfrm>
          <a:prstGeom prst="rect">
            <a:avLst/>
          </a:prstGeom>
          <a:ln>
            <a:solidFill>
              <a:srgbClr val="C00000"/>
            </a:solidFill>
          </a:ln>
          <a:effectLst>
            <a:glow rad="228600">
              <a:schemeClr val="accent2">
                <a:lumMod val="50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endParaRPr lang="en-US" sz="1400" dirty="0" smtClean="0">
              <a:latin typeface="open_sansregular"/>
            </a:endParaRPr>
          </a:p>
          <a:p>
            <a:pPr algn="just"/>
            <a:endParaRPr lang="en-US" sz="1400" dirty="0">
              <a:latin typeface="open_sansregular"/>
            </a:endParaRPr>
          </a:p>
          <a:p>
            <a:pPr algn="just"/>
            <a:endParaRPr lang="en-US" sz="1400" dirty="0" smtClean="0">
              <a:latin typeface="open_sansregular"/>
            </a:endParaRPr>
          </a:p>
          <a:p>
            <a:pPr algn="just"/>
            <a:endParaRPr lang="en-US" sz="1400" dirty="0">
              <a:latin typeface="open_sansregular"/>
            </a:endParaRPr>
          </a:p>
          <a:p>
            <a:pPr algn="just"/>
            <a:endParaRPr lang="en-US" sz="1400" dirty="0" smtClean="0">
              <a:latin typeface="open_sansregular"/>
            </a:endParaRPr>
          </a:p>
          <a:p>
            <a:pPr algn="just"/>
            <a:endParaRPr lang="en-US" sz="1400" dirty="0">
              <a:latin typeface="open_sansregular"/>
            </a:endParaRPr>
          </a:p>
          <a:p>
            <a:pPr algn="just"/>
            <a:endParaRPr lang="en-US" sz="800" dirty="0">
              <a:latin typeface="open_sansregular"/>
            </a:endParaRPr>
          </a:p>
          <a:p>
            <a:pPr algn="just"/>
            <a:r>
              <a:rPr lang="en-US" sz="1400" b="1" dirty="0" smtClean="0">
                <a:latin typeface="open_sansregular"/>
              </a:rPr>
              <a:t>It </a:t>
            </a:r>
            <a:r>
              <a:rPr lang="en-US" sz="1400" b="1" dirty="0">
                <a:latin typeface="open_sansregular"/>
              </a:rPr>
              <a:t>is the school </a:t>
            </a:r>
            <a:r>
              <a:rPr lang="en-US" sz="1400" b="1" dirty="0" smtClean="0">
                <a:latin typeface="open_sansregular"/>
              </a:rPr>
              <a:t>reform  </a:t>
            </a:r>
            <a:r>
              <a:rPr lang="en-US" sz="1400" b="1" dirty="0">
                <a:latin typeface="open_sansregular"/>
              </a:rPr>
              <a:t>which </a:t>
            </a:r>
            <a:r>
              <a:rPr lang="en-US" sz="1400" b="1" dirty="0" smtClean="0">
                <a:latin typeface="open_sansregular"/>
              </a:rPr>
              <a:t> is</a:t>
            </a:r>
            <a:endParaRPr lang="en-US" sz="1400" b="1" dirty="0">
              <a:latin typeface="open_sansregular"/>
            </a:endParaRPr>
          </a:p>
          <a:p>
            <a:pPr algn="just"/>
            <a:r>
              <a:rPr lang="en-US" sz="1400" b="1" dirty="0">
                <a:latin typeface="open_sansregular"/>
              </a:rPr>
              <a:t>o</a:t>
            </a:r>
            <a:r>
              <a:rPr lang="en-US" sz="1400" b="1" dirty="0" smtClean="0">
                <a:latin typeface="open_sansregular"/>
              </a:rPr>
              <a:t>fficially in place from </a:t>
            </a:r>
            <a:r>
              <a:rPr lang="en-US" sz="1400" b="1" dirty="0">
                <a:latin typeface="open_sansregular"/>
              </a:rPr>
              <a:t>S</a:t>
            </a:r>
            <a:r>
              <a:rPr lang="en-US" sz="1400" b="1" dirty="0" smtClean="0">
                <a:latin typeface="open_sansregular"/>
              </a:rPr>
              <a:t>ept 2015</a:t>
            </a:r>
            <a:r>
              <a:rPr lang="it-IT" sz="1400" b="1" dirty="0" smtClean="0">
                <a:latin typeface="open_sansregular"/>
              </a:rPr>
              <a:t>, </a:t>
            </a:r>
            <a:r>
              <a:rPr lang="en-US" sz="1400" b="1" dirty="0" smtClean="0">
                <a:latin typeface="open_sansregular"/>
              </a:rPr>
              <a:t>signed </a:t>
            </a:r>
            <a:r>
              <a:rPr lang="en-US" sz="1400" b="1" dirty="0">
                <a:latin typeface="open_sansregular"/>
              </a:rPr>
              <a:t>by the </a:t>
            </a:r>
            <a:r>
              <a:rPr lang="en-US" sz="1400" b="1" dirty="0" smtClean="0">
                <a:latin typeface="open_sansregular"/>
              </a:rPr>
              <a:t>Prime Minister, </a:t>
            </a:r>
          </a:p>
          <a:p>
            <a:pPr algn="just"/>
            <a:r>
              <a:rPr lang="en-US" sz="1400" b="1" dirty="0" err="1" smtClean="0">
                <a:latin typeface="open_sansregular"/>
              </a:rPr>
              <a:t>Mr</a:t>
            </a:r>
            <a:r>
              <a:rPr lang="en-US" sz="1400" b="1" dirty="0" smtClean="0">
                <a:latin typeface="open_sansregular"/>
              </a:rPr>
              <a:t> Matteo Renzi.</a:t>
            </a:r>
          </a:p>
        </p:txBody>
      </p:sp>
      <p:pic>
        <p:nvPicPr>
          <p:cNvPr id="12" name="Picture 2"/>
          <p:cNvPicPr>
            <a:picLocks noChangeAspect="1" noChangeArrowheads="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b="31233"/>
          <a:stretch/>
        </p:blipFill>
        <p:spPr bwMode="auto">
          <a:xfrm>
            <a:off x="4374571" y="2501546"/>
            <a:ext cx="2479064" cy="132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30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43812" y="6397622"/>
            <a:ext cx="6297612" cy="365125"/>
          </a:xfrm>
        </p:spPr>
        <p:txBody>
          <a:bodyPr/>
          <a:lstStyle/>
          <a:p>
            <a:r>
              <a:rPr lang="en-US" dirty="0" smtClean="0"/>
              <a:t>For Learners Around the Globe</a:t>
            </a:r>
            <a:endParaRPr lang="en-US" dirty="0"/>
          </a:p>
        </p:txBody>
      </p:sp>
      <p:sp>
        <p:nvSpPr>
          <p:cNvPr id="3" name="Rettangolo 2"/>
          <p:cNvSpPr/>
          <p:nvPr/>
        </p:nvSpPr>
        <p:spPr>
          <a:xfrm>
            <a:off x="6258294" y="1272742"/>
            <a:ext cx="5474525" cy="3539430"/>
          </a:xfrm>
          <a:prstGeom prst="rect">
            <a:avLst/>
          </a:prstGeom>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400" dirty="0"/>
              <a:t>Each school draws up its own </a:t>
            </a:r>
            <a:r>
              <a:rPr lang="en-US" sz="1400" dirty="0" smtClean="0"/>
              <a:t>Triennial Educational Plan.</a:t>
            </a:r>
          </a:p>
          <a:p>
            <a:pPr algn="just"/>
            <a:r>
              <a:rPr lang="en-US" sz="1400" dirty="0" smtClean="0"/>
              <a:t>The PTOF (Piano </a:t>
            </a:r>
            <a:r>
              <a:rPr lang="en-US" sz="1400" dirty="0" err="1" smtClean="0"/>
              <a:t>triennale</a:t>
            </a:r>
            <a:r>
              <a:rPr lang="en-US" sz="1400" dirty="0" smtClean="0"/>
              <a:t> </a:t>
            </a:r>
            <a:r>
              <a:rPr lang="en-US" sz="1400" dirty="0" err="1" smtClean="0"/>
              <a:t>dell’Offerta</a:t>
            </a:r>
            <a:r>
              <a:rPr lang="en-US" sz="1400" dirty="0" smtClean="0"/>
              <a:t> </a:t>
            </a:r>
            <a:r>
              <a:rPr lang="en-US" sz="1400" dirty="0" err="1"/>
              <a:t>F</a:t>
            </a:r>
            <a:r>
              <a:rPr lang="en-US" sz="1400" dirty="0" err="1" smtClean="0"/>
              <a:t>ormativa</a:t>
            </a:r>
            <a:r>
              <a:rPr lang="en-US" sz="1400" dirty="0" smtClean="0"/>
              <a:t> ) is </a:t>
            </a:r>
            <a:r>
              <a:rPr lang="en-US" sz="1400" dirty="0"/>
              <a:t>the basic document setting out the cultural and planning identity of the school. It must be consistent with the general and educational objectives of the various kinds of study and specialisms set at national level and, at the same time, it must reflect cultural, social and economic requirements at local level. </a:t>
            </a:r>
            <a:endParaRPr lang="en-US" sz="1400" dirty="0" smtClean="0"/>
          </a:p>
          <a:p>
            <a:pPr algn="just"/>
            <a:endParaRPr lang="en-US" sz="1400" dirty="0" smtClean="0"/>
          </a:p>
          <a:p>
            <a:pPr algn="just"/>
            <a:endParaRPr lang="en-US" sz="1400" dirty="0"/>
          </a:p>
          <a:p>
            <a:pPr algn="just"/>
            <a:r>
              <a:rPr lang="en-US" sz="1400" dirty="0" smtClean="0"/>
              <a:t>The PTOF </a:t>
            </a:r>
            <a:r>
              <a:rPr lang="en-US" sz="1400" dirty="0"/>
              <a:t>is drawn up by the Teachers’ Council </a:t>
            </a:r>
            <a:r>
              <a:rPr lang="en-US" sz="1400" dirty="0" smtClean="0"/>
              <a:t>(</a:t>
            </a:r>
            <a:r>
              <a:rPr lang="en-US" sz="1400" dirty="0" err="1"/>
              <a:t>Collegio</a:t>
            </a:r>
            <a:r>
              <a:rPr lang="en-US" sz="1400" dirty="0"/>
              <a:t> </a:t>
            </a:r>
            <a:r>
              <a:rPr lang="en-US" sz="1400" dirty="0" err="1"/>
              <a:t>dei</a:t>
            </a:r>
            <a:r>
              <a:rPr lang="en-US" sz="1400" dirty="0"/>
              <a:t> </a:t>
            </a:r>
            <a:r>
              <a:rPr lang="en-US" sz="1400" dirty="0" err="1"/>
              <a:t>docenti</a:t>
            </a:r>
            <a:r>
              <a:rPr lang="en-US" sz="1400" dirty="0"/>
              <a:t>) on the basis of general objectives defined by the District/School Council and taking into account the proposals and advice of parents </a:t>
            </a:r>
            <a:r>
              <a:rPr lang="en-US" sz="1400" dirty="0" err="1"/>
              <a:t>organisations</a:t>
            </a:r>
            <a:r>
              <a:rPr lang="en-US" sz="1400" dirty="0"/>
              <a:t> and associations and, at upper secondary level only, students associations. The </a:t>
            </a:r>
            <a:r>
              <a:rPr lang="en-US" sz="1400" dirty="0" smtClean="0"/>
              <a:t>PTOF </a:t>
            </a:r>
            <a:r>
              <a:rPr lang="en-US" sz="1400" dirty="0"/>
              <a:t>must be approved by the District/School Council and given to students and their parents on enrolment. </a:t>
            </a:r>
            <a:endParaRPr lang="en-US" sz="1400" dirty="0" smtClean="0"/>
          </a:p>
        </p:txBody>
      </p:sp>
      <p:sp>
        <p:nvSpPr>
          <p:cNvPr id="4" name="Rettangolo 3"/>
          <p:cNvSpPr/>
          <p:nvPr/>
        </p:nvSpPr>
        <p:spPr>
          <a:xfrm>
            <a:off x="221673" y="1272742"/>
            <a:ext cx="5929745" cy="3539430"/>
          </a:xfrm>
          <a:prstGeom prst="rect">
            <a:avLst/>
          </a:prstGeom>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sz="1400" dirty="0" smtClean="0"/>
              <a:t>In </a:t>
            </a:r>
            <a:r>
              <a:rPr lang="it-IT" sz="1400" dirty="0" err="1" smtClean="0"/>
              <a:t>Italy</a:t>
            </a:r>
            <a:r>
              <a:rPr lang="it-IT" sz="1400" dirty="0" smtClean="0"/>
              <a:t> </a:t>
            </a:r>
            <a:r>
              <a:rPr lang="it-IT" sz="1400" dirty="0" err="1" smtClean="0"/>
              <a:t>teachers</a:t>
            </a:r>
            <a:r>
              <a:rPr lang="it-IT" sz="1400" dirty="0" smtClean="0"/>
              <a:t>, or </a:t>
            </a:r>
            <a:r>
              <a:rPr lang="it-IT" sz="1400" dirty="0" err="1" smtClean="0"/>
              <a:t>professors</a:t>
            </a:r>
            <a:r>
              <a:rPr lang="it-IT" sz="1400" dirty="0" smtClean="0"/>
              <a:t>, are </a:t>
            </a:r>
            <a:r>
              <a:rPr lang="it-IT" sz="1400" dirty="0" err="1" smtClean="0"/>
              <a:t>recruited</a:t>
            </a:r>
            <a:r>
              <a:rPr lang="it-IT" sz="1400" dirty="0" smtClean="0"/>
              <a:t> by competitive </a:t>
            </a:r>
            <a:r>
              <a:rPr lang="it-IT" sz="1400" dirty="0" err="1" smtClean="0"/>
              <a:t>examination</a:t>
            </a:r>
            <a:r>
              <a:rPr lang="it-IT" sz="1400" dirty="0" smtClean="0"/>
              <a:t>.</a:t>
            </a:r>
          </a:p>
          <a:p>
            <a:endParaRPr lang="it-IT" sz="1400" dirty="0"/>
          </a:p>
          <a:p>
            <a:pPr algn="just"/>
            <a:r>
              <a:rPr lang="en-US" sz="1400" dirty="0" smtClean="0"/>
              <a:t>- The </a:t>
            </a:r>
            <a:r>
              <a:rPr lang="en-US" sz="1400" dirty="0"/>
              <a:t>Ministry of Education, University and Research (MIUR) </a:t>
            </a:r>
            <a:r>
              <a:rPr lang="en-US" sz="1400" dirty="0" smtClean="0"/>
              <a:t>is headquartered </a:t>
            </a:r>
            <a:r>
              <a:rPr lang="en-US" sz="1400" dirty="0"/>
              <a:t>in Rome. </a:t>
            </a:r>
            <a:endParaRPr lang="en-US" sz="1400" dirty="0" smtClean="0"/>
          </a:p>
          <a:p>
            <a:pPr algn="just"/>
            <a:r>
              <a:rPr lang="en-US" sz="1400" dirty="0" smtClean="0"/>
              <a:t>- The </a:t>
            </a:r>
            <a:r>
              <a:rPr lang="en-US" sz="1400" dirty="0"/>
              <a:t>Regional School Office (</a:t>
            </a:r>
            <a:r>
              <a:rPr lang="en-US" sz="1400" dirty="0" err="1"/>
              <a:t>Ufficio</a:t>
            </a:r>
            <a:r>
              <a:rPr lang="en-US" sz="1400" dirty="0"/>
              <a:t> </a:t>
            </a:r>
            <a:r>
              <a:rPr lang="en-US" sz="1400" dirty="0" err="1"/>
              <a:t>Scolastico</a:t>
            </a:r>
            <a:r>
              <a:rPr lang="en-US" sz="1400" dirty="0"/>
              <a:t> </a:t>
            </a:r>
            <a:r>
              <a:rPr lang="en-US" sz="1400" dirty="0" err="1"/>
              <a:t>Regionale</a:t>
            </a:r>
            <a:r>
              <a:rPr lang="en-US" sz="1400" dirty="0"/>
              <a:t>, USR) is a branch of the Ministry of Education, University and Research (MIUR). Usually, it is divided into Local Offices that support and advise schools on administrative and accounting procedures and the planning and innovation of the educational offer. They monitor implementation of provisions on school buildings and safety and deal with the integration of immigrant and special needs pupils, the promotion of student participation in schools and, in collaboration with municipalities, they monitor compliance with compulsory schooling. They also carry out any activities that are delegated to them by the head of the Regional School Office.</a:t>
            </a:r>
            <a:endParaRPr lang="it-IT" sz="1400" dirty="0"/>
          </a:p>
        </p:txBody>
      </p:sp>
      <p:sp>
        <p:nvSpPr>
          <p:cNvPr id="5" name="Rettangolo 4"/>
          <p:cNvSpPr/>
          <p:nvPr/>
        </p:nvSpPr>
        <p:spPr>
          <a:xfrm>
            <a:off x="1995053" y="4919050"/>
            <a:ext cx="8526484" cy="1600438"/>
          </a:xfrm>
          <a:prstGeom prst="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400" b="1" dirty="0">
                <a:solidFill>
                  <a:srgbClr val="0070C0"/>
                </a:solidFill>
              </a:rPr>
              <a:t>Other Bodies and </a:t>
            </a:r>
            <a:r>
              <a:rPr lang="en-US" sz="1400" b="1" dirty="0" smtClean="0">
                <a:solidFill>
                  <a:srgbClr val="0070C0"/>
                </a:solidFill>
              </a:rPr>
              <a:t>Agencies:</a:t>
            </a:r>
          </a:p>
          <a:p>
            <a:pPr algn="just"/>
            <a:r>
              <a:rPr lang="en-US" sz="1400" dirty="0" smtClean="0"/>
              <a:t>The </a:t>
            </a:r>
            <a:r>
              <a:rPr lang="en-US" sz="1400" dirty="0"/>
              <a:t>Ministry of Education, University and Research (MIUR) has several bodies and agencies operating at national level: The National Education Council (</a:t>
            </a:r>
            <a:r>
              <a:rPr lang="en-US" sz="1400" dirty="0" err="1"/>
              <a:t>Consiglio</a:t>
            </a:r>
            <a:r>
              <a:rPr lang="en-US" sz="1400" dirty="0"/>
              <a:t> </a:t>
            </a:r>
            <a:r>
              <a:rPr lang="en-US" sz="1400" dirty="0" err="1"/>
              <a:t>Nazionale</a:t>
            </a:r>
            <a:r>
              <a:rPr lang="en-US" sz="1400" dirty="0"/>
              <a:t> </a:t>
            </a:r>
            <a:r>
              <a:rPr lang="en-US" sz="1400" dirty="0" err="1"/>
              <a:t>della</a:t>
            </a:r>
            <a:r>
              <a:rPr lang="en-US" sz="1400" dirty="0"/>
              <a:t> </a:t>
            </a:r>
            <a:r>
              <a:rPr lang="en-US" sz="1400" dirty="0" err="1"/>
              <a:t>Pubblica</a:t>
            </a:r>
            <a:r>
              <a:rPr lang="en-US" sz="1400" dirty="0"/>
              <a:t> </a:t>
            </a:r>
            <a:r>
              <a:rPr lang="en-US" sz="1400" dirty="0" err="1"/>
              <a:t>Istruzione</a:t>
            </a:r>
            <a:r>
              <a:rPr lang="en-US" sz="1400" dirty="0"/>
              <a:t>), an advisory body which assists the Minister with the planning and supervision of education policy, the National Institute for the Evaluation of the Education System (</a:t>
            </a:r>
            <a:r>
              <a:rPr lang="en-US" sz="1400" dirty="0" err="1"/>
              <a:t>Istituto</a:t>
            </a:r>
            <a:r>
              <a:rPr lang="en-US" sz="1400" dirty="0"/>
              <a:t> </a:t>
            </a:r>
            <a:r>
              <a:rPr lang="en-US" sz="1400" dirty="0" err="1"/>
              <a:t>nazionale</a:t>
            </a:r>
            <a:r>
              <a:rPr lang="en-US" sz="1400" dirty="0"/>
              <a:t> per la </a:t>
            </a:r>
            <a:r>
              <a:rPr lang="en-US" sz="1400" dirty="0" err="1"/>
              <a:t>valutazione</a:t>
            </a:r>
            <a:r>
              <a:rPr lang="en-US" sz="1400" dirty="0"/>
              <a:t> del </a:t>
            </a:r>
            <a:r>
              <a:rPr lang="en-US" sz="1400" dirty="0" err="1"/>
              <a:t>sistema</a:t>
            </a:r>
            <a:r>
              <a:rPr lang="en-US" sz="1400" dirty="0"/>
              <a:t> di </a:t>
            </a:r>
            <a:r>
              <a:rPr lang="en-US" sz="1400" dirty="0" err="1"/>
              <a:t>istruzione</a:t>
            </a:r>
            <a:r>
              <a:rPr lang="en-US" sz="1400" dirty="0"/>
              <a:t>, INVALSI) and the National Institute of Documentation, Innovation and Educational Research (</a:t>
            </a:r>
            <a:r>
              <a:rPr lang="en-US" sz="1400" dirty="0" err="1"/>
              <a:t>Istituto</a:t>
            </a:r>
            <a:r>
              <a:rPr lang="en-US" sz="1400" dirty="0"/>
              <a:t> </a:t>
            </a:r>
            <a:r>
              <a:rPr lang="en-US" sz="1400" dirty="0" err="1"/>
              <a:t>Nazionale</a:t>
            </a:r>
            <a:r>
              <a:rPr lang="en-US" sz="1400" dirty="0"/>
              <a:t> di </a:t>
            </a:r>
            <a:r>
              <a:rPr lang="en-US" sz="1400" dirty="0" err="1"/>
              <a:t>Documentazione</a:t>
            </a:r>
            <a:r>
              <a:rPr lang="en-US" sz="1400" dirty="0"/>
              <a:t>, </a:t>
            </a:r>
            <a:r>
              <a:rPr lang="en-US" sz="1400" dirty="0" err="1"/>
              <a:t>Innovazione</a:t>
            </a:r>
            <a:r>
              <a:rPr lang="en-US" sz="1400" dirty="0"/>
              <a:t> e </a:t>
            </a:r>
            <a:r>
              <a:rPr lang="en-US" sz="1400" dirty="0" err="1"/>
              <a:t>Ricerca</a:t>
            </a:r>
            <a:r>
              <a:rPr lang="en-US" sz="1400" dirty="0"/>
              <a:t> </a:t>
            </a:r>
            <a:r>
              <a:rPr lang="en-US" sz="1400" dirty="0" err="1"/>
              <a:t>Educativa</a:t>
            </a:r>
            <a:r>
              <a:rPr lang="en-US" sz="1400" dirty="0"/>
              <a:t> - INDIRE). </a:t>
            </a:r>
            <a:endParaRPr lang="it-IT" sz="1400" dirty="0"/>
          </a:p>
        </p:txBody>
      </p:sp>
      <p:sp>
        <p:nvSpPr>
          <p:cNvPr id="6" name="Rettangolo 5"/>
          <p:cNvSpPr/>
          <p:nvPr/>
        </p:nvSpPr>
        <p:spPr>
          <a:xfrm>
            <a:off x="3901041" y="249758"/>
            <a:ext cx="5237021" cy="830997"/>
          </a:xfrm>
          <a:prstGeom prst="rect">
            <a:avLst/>
          </a:prstGeom>
        </p:spPr>
        <p:txBody>
          <a:bodyPr wrap="square">
            <a:spAutoFit/>
          </a:bodyPr>
          <a:lstStyle/>
          <a:p>
            <a:r>
              <a:rPr lang="en-US" sz="2400" b="1" dirty="0">
                <a:solidFill>
                  <a:srgbClr val="0070C0"/>
                </a:solidFill>
              </a:rPr>
              <a:t>Administration and Governance at Central </a:t>
            </a:r>
            <a:r>
              <a:rPr lang="en-US" sz="2400" b="1" dirty="0" smtClean="0">
                <a:solidFill>
                  <a:srgbClr val="0070C0"/>
                </a:solidFill>
              </a:rPr>
              <a:t>and/or </a:t>
            </a:r>
            <a:r>
              <a:rPr lang="en-US" sz="2400" b="1" dirty="0">
                <a:solidFill>
                  <a:srgbClr val="0070C0"/>
                </a:solidFill>
              </a:rPr>
              <a:t>Regional Level</a:t>
            </a:r>
            <a:endParaRPr lang="it-IT" sz="2400" b="1" dirty="0">
              <a:solidFill>
                <a:srgbClr val="0070C0"/>
              </a:solidFill>
            </a:endParaRPr>
          </a:p>
        </p:txBody>
      </p:sp>
      <p:pic>
        <p:nvPicPr>
          <p:cNvPr id="7170" name="Picture 2" descr="http://www.scuoladeledda.it/wordpress2/wp-content/uploads/2015/02/mi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70" y="249758"/>
            <a:ext cx="3202379" cy="914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14425" y="2987892"/>
            <a:ext cx="4185623" cy="576262"/>
          </a:xfrm>
        </p:spPr>
        <p:txBody>
          <a:bodyPr/>
          <a:lstStyle/>
          <a:p>
            <a:r>
              <a:rPr lang="it-IT" b="1" dirty="0" err="1" smtClean="0">
                <a:solidFill>
                  <a:srgbClr val="C00000"/>
                </a:solidFill>
              </a:rPr>
              <a:t>Pre-school</a:t>
            </a:r>
            <a:r>
              <a:rPr lang="it-IT" b="1" dirty="0" smtClean="0">
                <a:solidFill>
                  <a:srgbClr val="C00000"/>
                </a:solidFill>
              </a:rPr>
              <a:t> </a:t>
            </a:r>
            <a:r>
              <a:rPr lang="it-IT" b="1" dirty="0" err="1" smtClean="0">
                <a:solidFill>
                  <a:srgbClr val="C00000"/>
                </a:solidFill>
              </a:rPr>
              <a:t>education</a:t>
            </a:r>
            <a:r>
              <a:rPr lang="it-IT" b="1" dirty="0" smtClean="0">
                <a:solidFill>
                  <a:srgbClr val="C00000"/>
                </a:solidFill>
              </a:rPr>
              <a:t>:</a:t>
            </a:r>
          </a:p>
        </p:txBody>
      </p:sp>
      <p:sp>
        <p:nvSpPr>
          <p:cNvPr id="6" name="Content Placeholder 5"/>
          <p:cNvSpPr>
            <a:spLocks noGrp="1"/>
          </p:cNvSpPr>
          <p:nvPr>
            <p:ph sz="half" idx="2"/>
          </p:nvPr>
        </p:nvSpPr>
        <p:spPr>
          <a:xfrm>
            <a:off x="476418" y="3723785"/>
            <a:ext cx="4185623" cy="1113716"/>
          </a:xfrm>
        </p:spPr>
        <p:txBody>
          <a:bodyPr/>
          <a:lstStyle/>
          <a:p>
            <a:r>
              <a:rPr lang="it-IT" b="1" u="sng" dirty="0" err="1" smtClean="0"/>
              <a:t>Pre-primary</a:t>
            </a:r>
            <a:r>
              <a:rPr lang="it-IT" b="1" u="sng" dirty="0" smtClean="0"/>
              <a:t> </a:t>
            </a:r>
            <a:r>
              <a:rPr lang="it-IT" b="1" u="sng" dirty="0" err="1" smtClean="0"/>
              <a:t>school</a:t>
            </a:r>
            <a:r>
              <a:rPr lang="it-IT" b="1" u="sng" dirty="0" smtClean="0"/>
              <a:t> (from 3 to 5</a:t>
            </a:r>
            <a:r>
              <a:rPr lang="it-IT" b="1" dirty="0" smtClean="0"/>
              <a:t>)</a:t>
            </a:r>
            <a:r>
              <a:rPr lang="it-IT" dirty="0" smtClean="0"/>
              <a:t> </a:t>
            </a:r>
            <a:r>
              <a:rPr lang="it-IT" dirty="0" err="1" smtClean="0"/>
              <a:t>is</a:t>
            </a:r>
            <a:r>
              <a:rPr lang="it-IT" dirty="0" smtClean="0"/>
              <a:t> </a:t>
            </a:r>
            <a:r>
              <a:rPr lang="en-US" dirty="0" smtClean="0"/>
              <a:t>not compulsory, which provides for a term of 3 years.</a:t>
            </a:r>
            <a:endParaRPr lang="bg-BG" dirty="0"/>
          </a:p>
        </p:txBody>
      </p:sp>
      <p:sp>
        <p:nvSpPr>
          <p:cNvPr id="7" name="Text Placeholder 6"/>
          <p:cNvSpPr>
            <a:spLocks noGrp="1"/>
          </p:cNvSpPr>
          <p:nvPr>
            <p:ph type="body" sz="quarter" idx="3"/>
          </p:nvPr>
        </p:nvSpPr>
        <p:spPr>
          <a:xfrm>
            <a:off x="5495830" y="3227918"/>
            <a:ext cx="4185618" cy="576262"/>
          </a:xfrm>
        </p:spPr>
        <p:txBody>
          <a:bodyPr/>
          <a:lstStyle/>
          <a:p>
            <a:r>
              <a:rPr lang="en-US" b="1" dirty="0" smtClean="0">
                <a:solidFill>
                  <a:srgbClr val="C00000"/>
                </a:solidFill>
              </a:rPr>
              <a:t>First cycle of</a:t>
            </a:r>
            <a:r>
              <a:rPr lang="en-US" dirty="0" smtClean="0">
                <a:solidFill>
                  <a:srgbClr val="C00000"/>
                </a:solidFill>
              </a:rPr>
              <a:t> </a:t>
            </a:r>
            <a:r>
              <a:rPr lang="en-US" b="1" dirty="0" smtClean="0">
                <a:solidFill>
                  <a:srgbClr val="C00000"/>
                </a:solidFill>
              </a:rPr>
              <a:t>education:</a:t>
            </a:r>
            <a:r>
              <a:rPr lang="en-US" dirty="0" smtClean="0">
                <a:solidFill>
                  <a:srgbClr val="C00000"/>
                </a:solidFill>
              </a:rPr>
              <a:t>      </a:t>
            </a:r>
            <a:r>
              <a:rPr lang="en-US" sz="1800" dirty="0" smtClean="0"/>
              <a:t>of 8 years, divided in two stages:</a:t>
            </a:r>
            <a:endParaRPr lang="bg-BG" sz="1800" dirty="0"/>
          </a:p>
        </p:txBody>
      </p:sp>
      <p:sp>
        <p:nvSpPr>
          <p:cNvPr id="8" name="Content Placeholder 7"/>
          <p:cNvSpPr>
            <a:spLocks noGrp="1"/>
          </p:cNvSpPr>
          <p:nvPr>
            <p:ph sz="quarter" idx="4"/>
          </p:nvPr>
        </p:nvSpPr>
        <p:spPr>
          <a:xfrm>
            <a:off x="5048049" y="3711634"/>
            <a:ext cx="5571816" cy="3094545"/>
          </a:xfrm>
        </p:spPr>
        <p:txBody>
          <a:bodyPr/>
          <a:lstStyle/>
          <a:p>
            <a:r>
              <a:rPr lang="it-IT" dirty="0" smtClean="0"/>
              <a:t> </a:t>
            </a:r>
            <a:r>
              <a:rPr lang="en-US" b="1" u="sng" dirty="0" smtClean="0"/>
              <a:t>Primary school ( from 6– to 10)</a:t>
            </a:r>
            <a:r>
              <a:rPr lang="en-US" dirty="0" smtClean="0"/>
              <a:t>  that provides for a term of 5 years;</a:t>
            </a:r>
          </a:p>
          <a:p>
            <a:endParaRPr lang="en-US" dirty="0" smtClean="0"/>
          </a:p>
          <a:p>
            <a:endParaRPr lang="en-US" dirty="0" smtClean="0"/>
          </a:p>
          <a:p>
            <a:pPr>
              <a:buNone/>
            </a:pPr>
            <a:endParaRPr lang="en-US" dirty="0" smtClean="0"/>
          </a:p>
          <a:p>
            <a:pPr>
              <a:buNone/>
            </a:pPr>
            <a:endParaRPr lang="en-US" dirty="0" smtClean="0"/>
          </a:p>
          <a:p>
            <a:r>
              <a:rPr lang="en-US" b="1" u="sng" dirty="0" smtClean="0"/>
              <a:t>lower secondary school </a:t>
            </a:r>
            <a:r>
              <a:rPr lang="en-US" dirty="0" smtClean="0"/>
              <a:t>(age 11 to 14 years), which lasts three years</a:t>
            </a:r>
            <a:r>
              <a:rPr lang="it-IT" dirty="0" smtClean="0"/>
              <a:t>.</a:t>
            </a:r>
            <a:endParaRPr lang="bg-BG" dirty="0"/>
          </a:p>
        </p:txBody>
      </p:sp>
      <p:pic>
        <p:nvPicPr>
          <p:cNvPr id="9" name="Picture 8"/>
          <p:cNvPicPr>
            <a:picLocks noChangeAspect="1"/>
          </p:cNvPicPr>
          <p:nvPr/>
        </p:nvPicPr>
        <p:blipFill>
          <a:blip r:embed="rId4"/>
          <a:stretch>
            <a:fillRect/>
          </a:stretch>
        </p:blipFill>
        <p:spPr>
          <a:xfrm>
            <a:off x="9681448" y="90892"/>
            <a:ext cx="1118901" cy="792000"/>
          </a:xfrm>
          <a:prstGeom prst="rect">
            <a:avLst/>
          </a:prstGeom>
        </p:spPr>
      </p:pic>
      <p:sp>
        <p:nvSpPr>
          <p:cNvPr id="10"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12" name="Immagine 11" descr="20151016_103540 (1).jpg"/>
          <p:cNvPicPr>
            <a:picLocks noChangeAspect="1"/>
          </p:cNvPicPr>
          <p:nvPr/>
        </p:nvPicPr>
        <p:blipFill>
          <a:blip r:embed="rId5"/>
          <a:srcRect t="14008" r="545"/>
          <a:stretch>
            <a:fillRect/>
          </a:stretch>
        </p:blipFill>
        <p:spPr>
          <a:xfrm>
            <a:off x="5916014" y="4398979"/>
            <a:ext cx="2727831" cy="1415142"/>
          </a:xfrm>
          <a:prstGeom prst="rect">
            <a:avLst/>
          </a:prstGeom>
          <a:ln>
            <a:noFill/>
          </a:ln>
          <a:effectLst>
            <a:outerShdw blurRad="292100" dist="139700" dir="2700000" algn="tl" rotWithShape="0">
              <a:srgbClr val="333333">
                <a:alpha val="65000"/>
              </a:srgbClr>
            </a:outerShdw>
          </a:effectLst>
        </p:spPr>
      </p:pic>
      <p:pic>
        <p:nvPicPr>
          <p:cNvPr id="13" name="Immagine 12" descr="sc media.jpg"/>
          <p:cNvPicPr>
            <a:picLocks noChangeAspect="1"/>
          </p:cNvPicPr>
          <p:nvPr/>
        </p:nvPicPr>
        <p:blipFill>
          <a:blip r:embed="rId6"/>
          <a:stretch>
            <a:fillRect/>
          </a:stretch>
        </p:blipFill>
        <p:spPr>
          <a:xfrm>
            <a:off x="2991227" y="5509282"/>
            <a:ext cx="1773173" cy="1015141"/>
          </a:xfrm>
          <a:prstGeom prst="rect">
            <a:avLst/>
          </a:prstGeom>
          <a:ln>
            <a:noFill/>
          </a:ln>
          <a:effectLst>
            <a:outerShdw blurRad="292100" dist="139700" dir="2700000" algn="tl" rotWithShape="0">
              <a:srgbClr val="333333">
                <a:alpha val="65000"/>
              </a:srgbClr>
            </a:outerShdw>
          </a:effectLst>
        </p:spPr>
      </p:pic>
      <p:sp>
        <p:nvSpPr>
          <p:cNvPr id="14" name="Rettangolo 13"/>
          <p:cNvSpPr/>
          <p:nvPr/>
        </p:nvSpPr>
        <p:spPr>
          <a:xfrm>
            <a:off x="232473" y="258718"/>
            <a:ext cx="9324085" cy="2708434"/>
          </a:xfrm>
          <a:prstGeom prst="rect">
            <a:avLst/>
          </a:prstGeom>
        </p:spPr>
        <p:txBody>
          <a:bodyPr wrap="square">
            <a:spAutoFit/>
          </a:bodyPr>
          <a:lstStyle/>
          <a:p>
            <a:r>
              <a:rPr lang="en-US" b="1" dirty="0" smtClean="0"/>
              <a:t>Education in Italy</a:t>
            </a:r>
            <a:r>
              <a:rPr lang="en-US" dirty="0" smtClean="0"/>
              <a:t> is compulsory from 6 to 16 years of age.</a:t>
            </a:r>
          </a:p>
          <a:p>
            <a:endParaRPr lang="it-IT" sz="800" dirty="0" smtClean="0"/>
          </a:p>
          <a:p>
            <a:pPr algn="just"/>
            <a:r>
              <a:rPr lang="en-US" dirty="0"/>
              <a:t>The education system in Italy is </a:t>
            </a:r>
            <a:r>
              <a:rPr lang="en-US" dirty="0" err="1"/>
              <a:t>organised</a:t>
            </a:r>
            <a:r>
              <a:rPr lang="en-US" dirty="0"/>
              <a:t> according to the subsidiary principle and autonomy of schools. The State has exclusive competence on general issues on education, on minimum standards to be guaranteed throughout the country and on the fundamental principles that Regions should comply with within their competences. Regions share their competences with the State on education issues while they have exclusive competence on vocational education and training. Schools are autonomous as for didactic, </a:t>
            </a:r>
            <a:r>
              <a:rPr lang="en-US" dirty="0" err="1"/>
              <a:t>organisation</a:t>
            </a:r>
            <a:r>
              <a:rPr lang="en-US" dirty="0"/>
              <a:t> and research and development activities. The education system is </a:t>
            </a:r>
            <a:r>
              <a:rPr lang="en-US" dirty="0" err="1"/>
              <a:t>organised</a:t>
            </a:r>
            <a:r>
              <a:rPr lang="en-US" dirty="0"/>
              <a:t> as follows:</a:t>
            </a:r>
            <a:endParaRPr lang="it-IT" dirty="0"/>
          </a:p>
        </p:txBody>
      </p:sp>
    </p:spTree>
    <p:extLst>
      <p:ext uri="{BB962C8B-B14F-4D97-AF65-F5344CB8AC3E}">
        <p14:creationId xmlns:p14="http://schemas.microsoft.com/office/powerpoint/2010/main" val="3170281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8244" y="594761"/>
            <a:ext cx="4185623" cy="576262"/>
          </a:xfrm>
        </p:spPr>
        <p:txBody>
          <a:bodyPr/>
          <a:lstStyle/>
          <a:p>
            <a:endParaRPr lang="en-US" dirty="0" smtClean="0"/>
          </a:p>
          <a:p>
            <a:r>
              <a:rPr lang="en-US" b="1" dirty="0" smtClean="0">
                <a:solidFill>
                  <a:srgbClr val="CC0000"/>
                </a:solidFill>
              </a:rPr>
              <a:t>Second cycle of education:</a:t>
            </a:r>
            <a:r>
              <a:rPr lang="en-US" dirty="0" smtClean="0">
                <a:solidFill>
                  <a:srgbClr val="CC0000"/>
                </a:solidFill>
              </a:rPr>
              <a:t> </a:t>
            </a:r>
            <a:r>
              <a:rPr lang="en-US" sz="2000" dirty="0" smtClean="0">
                <a:solidFill>
                  <a:schemeClr val="tx1"/>
                </a:solidFill>
              </a:rPr>
              <a:t>consisting of two paths:</a:t>
            </a:r>
            <a:endParaRPr lang="bg-BG" sz="2000" dirty="0">
              <a:solidFill>
                <a:schemeClr val="tx1"/>
              </a:solidFill>
            </a:endParaRPr>
          </a:p>
        </p:txBody>
      </p:sp>
      <p:sp>
        <p:nvSpPr>
          <p:cNvPr id="6" name="Content Placeholder 5"/>
          <p:cNvSpPr>
            <a:spLocks noGrp="1"/>
          </p:cNvSpPr>
          <p:nvPr>
            <p:ph sz="half" idx="2"/>
          </p:nvPr>
        </p:nvSpPr>
        <p:spPr>
          <a:xfrm>
            <a:off x="381278" y="1402373"/>
            <a:ext cx="4185623" cy="3304117"/>
          </a:xfrm>
        </p:spPr>
        <p:txBody>
          <a:bodyPr>
            <a:normAutofit/>
          </a:bodyPr>
          <a:lstStyle/>
          <a:p>
            <a:pPr>
              <a:buNone/>
            </a:pPr>
            <a:r>
              <a:rPr lang="it-IT" b="1" dirty="0" smtClean="0"/>
              <a:t>     </a:t>
            </a:r>
            <a:r>
              <a:rPr lang="it-IT" b="1" u="sng" dirty="0" err="1" smtClean="0"/>
              <a:t>Upper</a:t>
            </a:r>
            <a:r>
              <a:rPr lang="it-IT" b="1" u="sng" dirty="0" smtClean="0"/>
              <a:t> </a:t>
            </a:r>
            <a:r>
              <a:rPr lang="it-IT" b="1" u="sng" dirty="0" err="1" smtClean="0"/>
              <a:t>secondary</a:t>
            </a:r>
            <a:r>
              <a:rPr lang="it-IT" b="1" u="sng" dirty="0" smtClean="0"/>
              <a:t> </a:t>
            </a:r>
            <a:r>
              <a:rPr lang="it-IT" b="1" u="sng" dirty="0" err="1" smtClean="0"/>
              <a:t>school</a:t>
            </a:r>
            <a:endParaRPr lang="it-IT" dirty="0" smtClean="0"/>
          </a:p>
          <a:p>
            <a:pPr>
              <a:buNone/>
            </a:pPr>
            <a:r>
              <a:rPr lang="it-IT" dirty="0"/>
              <a:t> </a:t>
            </a:r>
            <a:r>
              <a:rPr lang="it-IT" dirty="0" smtClean="0"/>
              <a:t>    </a:t>
            </a:r>
            <a:r>
              <a:rPr lang="en-US" dirty="0" smtClean="0"/>
              <a:t>which corresponds to the high-school level, of competence of the State (five years), addressed to pupils aged 14 to 19 years. </a:t>
            </a:r>
          </a:p>
          <a:p>
            <a:r>
              <a:rPr lang="en-US" dirty="0" smtClean="0"/>
              <a:t>Belong to this path high schools, technical schools, </a:t>
            </a:r>
            <a:r>
              <a:rPr lang="it-IT" dirty="0" err="1" smtClean="0"/>
              <a:t>professional</a:t>
            </a:r>
            <a:r>
              <a:rPr lang="it-IT" dirty="0" smtClean="0"/>
              <a:t> </a:t>
            </a:r>
            <a:r>
              <a:rPr lang="it-IT" dirty="0" err="1" smtClean="0"/>
              <a:t>instituties</a:t>
            </a:r>
            <a:endParaRPr lang="bg-BG" dirty="0"/>
          </a:p>
        </p:txBody>
      </p:sp>
      <p:sp>
        <p:nvSpPr>
          <p:cNvPr id="8" name="Content Placeholder 7"/>
          <p:cNvSpPr>
            <a:spLocks noGrp="1"/>
          </p:cNvSpPr>
          <p:nvPr>
            <p:ph sz="quarter" idx="4"/>
          </p:nvPr>
        </p:nvSpPr>
        <p:spPr>
          <a:xfrm>
            <a:off x="4891447" y="1402373"/>
            <a:ext cx="5145438" cy="2143786"/>
          </a:xfrm>
        </p:spPr>
        <p:txBody>
          <a:bodyPr/>
          <a:lstStyle/>
          <a:p>
            <a:pPr marL="0" indent="0" algn="just">
              <a:buNone/>
            </a:pPr>
            <a:r>
              <a:rPr lang="it-IT" b="1" u="sng" dirty="0" err="1" smtClean="0"/>
              <a:t>Education</a:t>
            </a:r>
            <a:r>
              <a:rPr lang="it-IT" b="1" u="sng" dirty="0" smtClean="0"/>
              <a:t> and </a:t>
            </a:r>
            <a:r>
              <a:rPr lang="it-IT" b="1" u="sng" dirty="0" err="1" smtClean="0"/>
              <a:t>post-secondary</a:t>
            </a:r>
            <a:r>
              <a:rPr lang="it-IT" b="1" u="sng" dirty="0" smtClean="0"/>
              <a:t> </a:t>
            </a:r>
            <a:r>
              <a:rPr lang="it-IT" b="1" u="sng" dirty="0" err="1" smtClean="0"/>
              <a:t>non-tertiary</a:t>
            </a:r>
            <a:r>
              <a:rPr lang="it-IT" b="1" u="sng" dirty="0" smtClean="0"/>
              <a:t> </a:t>
            </a:r>
            <a:r>
              <a:rPr lang="it-IT" b="1" u="sng" dirty="0" err="1" smtClean="0"/>
              <a:t>education</a:t>
            </a:r>
            <a:r>
              <a:rPr lang="it-IT" dirty="0" smtClean="0"/>
              <a:t>, </a:t>
            </a:r>
            <a:r>
              <a:rPr lang="it-IT" dirty="0" err="1" smtClean="0"/>
              <a:t>which</a:t>
            </a:r>
            <a:r>
              <a:rPr lang="it-IT" dirty="0" smtClean="0"/>
              <a:t> </a:t>
            </a:r>
            <a:r>
              <a:rPr lang="it-IT" dirty="0" err="1" smtClean="0"/>
              <a:t>takes</a:t>
            </a:r>
            <a:r>
              <a:rPr lang="it-IT" dirty="0" smtClean="0"/>
              <a:t> </a:t>
            </a:r>
            <a:r>
              <a:rPr lang="it-IT" dirty="0" err="1" smtClean="0"/>
              <a:t>place</a:t>
            </a:r>
            <a:r>
              <a:rPr lang="it-IT" dirty="0" smtClean="0"/>
              <a:t> </a:t>
            </a:r>
            <a:r>
              <a:rPr lang="it-IT" dirty="0" err="1" smtClean="0"/>
              <a:t>within</a:t>
            </a:r>
            <a:r>
              <a:rPr lang="it-IT" dirty="0" smtClean="0"/>
              <a:t> the system </a:t>
            </a:r>
            <a:r>
              <a:rPr lang="it-IT" dirty="0" err="1" smtClean="0"/>
              <a:t>of</a:t>
            </a:r>
            <a:r>
              <a:rPr lang="it-IT" dirty="0" smtClean="0"/>
              <a:t> </a:t>
            </a:r>
            <a:r>
              <a:rPr lang="it-IT" dirty="0" err="1" smtClean="0"/>
              <a:t>Technical</a:t>
            </a:r>
            <a:r>
              <a:rPr lang="it-IT" dirty="0" smtClean="0"/>
              <a:t> </a:t>
            </a:r>
            <a:r>
              <a:rPr lang="it-IT" dirty="0" err="1" smtClean="0"/>
              <a:t>Education</a:t>
            </a:r>
            <a:r>
              <a:rPr lang="it-IT" dirty="0" smtClean="0"/>
              <a:t> and Training (IFTS) and </a:t>
            </a:r>
            <a:r>
              <a:rPr lang="it-IT" dirty="0" err="1" smtClean="0"/>
              <a:t>offering</a:t>
            </a:r>
            <a:r>
              <a:rPr lang="it-IT" dirty="0" smtClean="0"/>
              <a:t> IFTS </a:t>
            </a:r>
            <a:r>
              <a:rPr lang="it-IT" dirty="0" err="1" smtClean="0"/>
              <a:t>courses</a:t>
            </a:r>
            <a:r>
              <a:rPr lang="it-IT" dirty="0" smtClean="0"/>
              <a:t> and </a:t>
            </a:r>
            <a:r>
              <a:rPr lang="it-IT" dirty="0" err="1" smtClean="0"/>
              <a:t>Higher</a:t>
            </a:r>
            <a:r>
              <a:rPr lang="it-IT" dirty="0" smtClean="0"/>
              <a:t> </a:t>
            </a:r>
            <a:r>
              <a:rPr lang="it-IT" dirty="0" err="1" smtClean="0"/>
              <a:t>Technical</a:t>
            </a:r>
            <a:r>
              <a:rPr lang="it-IT" dirty="0" smtClean="0"/>
              <a:t> </a:t>
            </a:r>
            <a:r>
              <a:rPr lang="it-IT" dirty="0" err="1" smtClean="0"/>
              <a:t>Institutes</a:t>
            </a:r>
            <a:r>
              <a:rPr lang="it-IT" dirty="0" smtClean="0"/>
              <a:t> (ITS).</a:t>
            </a:r>
            <a:endParaRPr lang="bg-BG" dirty="0"/>
          </a:p>
        </p:txBody>
      </p:sp>
      <p:pic>
        <p:nvPicPr>
          <p:cNvPr id="9" name="Picture 8"/>
          <p:cNvPicPr>
            <a:picLocks noChangeAspect="1"/>
          </p:cNvPicPr>
          <p:nvPr/>
        </p:nvPicPr>
        <p:blipFill>
          <a:blip r:embed="rId4"/>
          <a:stretch>
            <a:fillRect/>
          </a:stretch>
        </p:blipFill>
        <p:spPr>
          <a:xfrm>
            <a:off x="10239448" y="90892"/>
            <a:ext cx="1118901" cy="792000"/>
          </a:xfrm>
          <a:prstGeom prst="rect">
            <a:avLst/>
          </a:prstGeom>
        </p:spPr>
      </p:pic>
      <p:sp>
        <p:nvSpPr>
          <p:cNvPr id="10" name="Rettangolo 5"/>
          <p:cNvSpPr/>
          <p:nvPr/>
        </p:nvSpPr>
        <p:spPr>
          <a:xfrm>
            <a:off x="10242349"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12" name="Immagine 11" descr="sc.jpg"/>
          <p:cNvPicPr>
            <a:picLocks noChangeAspect="1"/>
          </p:cNvPicPr>
          <p:nvPr/>
        </p:nvPicPr>
        <p:blipFill>
          <a:blip r:embed="rId5"/>
          <a:stretch>
            <a:fillRect/>
          </a:stretch>
        </p:blipFill>
        <p:spPr>
          <a:xfrm>
            <a:off x="847423" y="4085112"/>
            <a:ext cx="3368116" cy="1995598"/>
          </a:xfrm>
          <a:prstGeom prst="ellipse">
            <a:avLst/>
          </a:prstGeom>
          <a:ln>
            <a:noFill/>
          </a:ln>
          <a:effectLst>
            <a:softEdge rad="112500"/>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1548" y="2775741"/>
            <a:ext cx="42799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egnaposto contenuto 3"/>
          <p:cNvSpPr txBox="1">
            <a:spLocks/>
          </p:cNvSpPr>
          <p:nvPr/>
        </p:nvSpPr>
        <p:spPr>
          <a:xfrm>
            <a:off x="4965535" y="3398013"/>
            <a:ext cx="4185623" cy="10306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dirty="0" err="1" smtClean="0"/>
              <a:t>Higher</a:t>
            </a:r>
            <a:r>
              <a:rPr lang="it-IT" dirty="0" smtClean="0"/>
              <a:t> </a:t>
            </a:r>
            <a:r>
              <a:rPr lang="it-IT" dirty="0" err="1" smtClean="0"/>
              <a:t>education</a:t>
            </a:r>
            <a:r>
              <a:rPr lang="it-IT" dirty="0" smtClean="0"/>
              <a:t> </a:t>
            </a:r>
            <a:r>
              <a:rPr lang="it-IT" dirty="0" err="1" smtClean="0"/>
              <a:t>consists</a:t>
            </a:r>
            <a:r>
              <a:rPr lang="it-IT" dirty="0" smtClean="0"/>
              <a:t> of </a:t>
            </a:r>
            <a:r>
              <a:rPr lang="it-IT" dirty="0" err="1" smtClean="0"/>
              <a:t>university</a:t>
            </a:r>
            <a:r>
              <a:rPr lang="it-IT" dirty="0" smtClean="0"/>
              <a:t> and non-</a:t>
            </a:r>
            <a:r>
              <a:rPr lang="it-IT" dirty="0" err="1" smtClean="0"/>
              <a:t>university</a:t>
            </a:r>
            <a:r>
              <a:rPr lang="it-IT" dirty="0" smtClean="0"/>
              <a:t> </a:t>
            </a:r>
            <a:r>
              <a:rPr lang="it-IT" dirty="0" err="1" smtClean="0"/>
              <a:t>education</a:t>
            </a:r>
            <a:r>
              <a:rPr lang="it-IT" dirty="0" smtClean="0"/>
              <a:t>.</a:t>
            </a:r>
            <a:endParaRPr lang="it-IT" dirty="0"/>
          </a:p>
        </p:txBody>
      </p:sp>
      <p:sp>
        <p:nvSpPr>
          <p:cNvPr id="15" name="Segnaposto contenuto 5"/>
          <p:cNvSpPr txBox="1">
            <a:spLocks/>
          </p:cNvSpPr>
          <p:nvPr/>
        </p:nvSpPr>
        <p:spPr>
          <a:xfrm>
            <a:off x="5005135" y="4335936"/>
            <a:ext cx="5589750" cy="2161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cycle of studies at the university is divided into three levels:</a:t>
            </a:r>
          </a:p>
          <a:p>
            <a:r>
              <a:rPr lang="en-US" dirty="0" smtClean="0"/>
              <a:t>1. </a:t>
            </a:r>
            <a:r>
              <a:rPr lang="it-IT" u="sng" dirty="0" err="1" smtClean="0"/>
              <a:t>Bachelor's</a:t>
            </a:r>
            <a:r>
              <a:rPr lang="it-IT" u="sng" dirty="0" smtClean="0"/>
              <a:t> </a:t>
            </a:r>
            <a:r>
              <a:rPr lang="it-IT" u="sng" dirty="0" err="1" smtClean="0"/>
              <a:t>degree</a:t>
            </a:r>
            <a:r>
              <a:rPr lang="it-IT" u="sng" dirty="0" smtClean="0"/>
              <a:t> </a:t>
            </a:r>
            <a:r>
              <a:rPr lang="it-IT" dirty="0" smtClean="0"/>
              <a:t>– </a:t>
            </a:r>
            <a:r>
              <a:rPr lang="en-US" dirty="0" smtClean="0"/>
              <a:t>3 years</a:t>
            </a:r>
            <a:br>
              <a:rPr lang="en-US" dirty="0" smtClean="0"/>
            </a:br>
            <a:r>
              <a:rPr lang="en-US" dirty="0" smtClean="0"/>
              <a:t>2. </a:t>
            </a:r>
            <a:r>
              <a:rPr lang="it-IT" u="sng" dirty="0" smtClean="0"/>
              <a:t>Post graduate Master's </a:t>
            </a:r>
            <a:r>
              <a:rPr lang="it-IT" u="sng" dirty="0" err="1" smtClean="0"/>
              <a:t>Degree</a:t>
            </a:r>
            <a:r>
              <a:rPr lang="it-IT" u="sng" dirty="0" smtClean="0"/>
              <a:t> </a:t>
            </a:r>
            <a:r>
              <a:rPr lang="it-IT" dirty="0" smtClean="0"/>
              <a:t>– 3+</a:t>
            </a:r>
            <a:r>
              <a:rPr lang="en-US" dirty="0" smtClean="0"/>
              <a:t>2 years</a:t>
            </a:r>
            <a:br>
              <a:rPr lang="en-US" dirty="0" smtClean="0"/>
            </a:br>
            <a:r>
              <a:rPr lang="en-US" dirty="0" smtClean="0"/>
              <a:t>3. </a:t>
            </a:r>
            <a:r>
              <a:rPr lang="it-IT" u="sng" dirty="0" smtClean="0"/>
              <a:t>Master's </a:t>
            </a:r>
            <a:r>
              <a:rPr lang="it-IT" u="sng" dirty="0" err="1" smtClean="0"/>
              <a:t>degree</a:t>
            </a:r>
            <a:r>
              <a:rPr lang="it-IT" u="sng" dirty="0" smtClean="0"/>
              <a:t> </a:t>
            </a:r>
            <a:r>
              <a:rPr lang="it-IT" dirty="0" smtClean="0"/>
              <a:t>-  </a:t>
            </a:r>
            <a:r>
              <a:rPr lang="en-US" dirty="0" smtClean="0"/>
              <a:t>5 or 6 years</a:t>
            </a:r>
            <a:br>
              <a:rPr lang="en-US" dirty="0" smtClean="0"/>
            </a:br>
            <a:endParaRPr lang="en-US" dirty="0" smtClean="0"/>
          </a:p>
        </p:txBody>
      </p:sp>
      <p:pic>
        <p:nvPicPr>
          <p:cNvPr id="16" name="Immagine 15" descr="alloro.png"/>
          <p:cNvPicPr>
            <a:picLocks noChangeAspect="1"/>
          </p:cNvPicPr>
          <p:nvPr/>
        </p:nvPicPr>
        <p:blipFill>
          <a:blip r:embed="rId7"/>
          <a:stretch>
            <a:fillRect/>
          </a:stretch>
        </p:blipFill>
        <p:spPr>
          <a:xfrm>
            <a:off x="8542704" y="2936701"/>
            <a:ext cx="1556855" cy="1358112"/>
          </a:xfrm>
          <a:prstGeom prst="rect">
            <a:avLst/>
          </a:prstGeom>
        </p:spPr>
      </p:pic>
    </p:spTree>
    <p:extLst>
      <p:ext uri="{BB962C8B-B14F-4D97-AF65-F5344CB8AC3E}">
        <p14:creationId xmlns:p14="http://schemas.microsoft.com/office/powerpoint/2010/main" val="2068973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381256" y="572199"/>
            <a:ext cx="9579429" cy="1066800"/>
          </a:xfrm>
        </p:spPr>
        <p:txBody>
          <a:bodyPr/>
          <a:lstStyle/>
          <a:p>
            <a:r>
              <a:rPr lang="it-IT" b="1" dirty="0" smtClean="0">
                <a:solidFill>
                  <a:schemeClr val="accent1">
                    <a:lumMod val="50000"/>
                  </a:schemeClr>
                </a:solidFill>
                <a:latin typeface="Colonna MT" pitchFamily="82" charset="0"/>
              </a:rPr>
              <a:t>Educational System Italy</a:t>
            </a:r>
          </a:p>
        </p:txBody>
      </p:sp>
      <p:sp>
        <p:nvSpPr>
          <p:cNvPr id="6" name="Rettangolo 5"/>
          <p:cNvSpPr/>
          <p:nvPr/>
        </p:nvSpPr>
        <p:spPr>
          <a:xfrm>
            <a:off x="2427514" y="1428742"/>
            <a:ext cx="5192487"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REQUIRED TRAINING</a:t>
            </a:r>
            <a:br>
              <a:rPr lang="en-US" dirty="0"/>
            </a:br>
            <a:r>
              <a:rPr lang="en-US" dirty="0"/>
              <a:t>(up to 18 years or qualification)</a:t>
            </a:r>
            <a:endParaRPr lang="it-IT" dirty="0"/>
          </a:p>
        </p:txBody>
      </p:sp>
      <p:sp>
        <p:nvSpPr>
          <p:cNvPr id="7" name="Rettangolo 6"/>
          <p:cNvSpPr/>
          <p:nvPr/>
        </p:nvSpPr>
        <p:spPr>
          <a:xfrm>
            <a:off x="2514600" y="2285993"/>
            <a:ext cx="4533901" cy="7858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COMPULSORY  EDUCATION</a:t>
            </a:r>
          </a:p>
          <a:p>
            <a:pPr algn="ctr" fontAlgn="auto">
              <a:spcBef>
                <a:spcPts val="0"/>
              </a:spcBef>
              <a:spcAft>
                <a:spcPts val="0"/>
              </a:spcAft>
              <a:defRPr/>
            </a:pPr>
            <a:r>
              <a:rPr lang="it-IT" dirty="0"/>
              <a:t>(up </a:t>
            </a:r>
            <a:r>
              <a:rPr lang="it-IT" dirty="0" err="1"/>
              <a:t>to</a:t>
            </a:r>
            <a:r>
              <a:rPr lang="it-IT" dirty="0"/>
              <a:t> 16 </a:t>
            </a:r>
            <a:r>
              <a:rPr lang="it-IT" dirty="0" err="1"/>
              <a:t>years</a:t>
            </a:r>
            <a:r>
              <a:rPr lang="it-IT" dirty="0"/>
              <a:t>) </a:t>
            </a:r>
          </a:p>
        </p:txBody>
      </p:sp>
      <p:sp>
        <p:nvSpPr>
          <p:cNvPr id="8" name="Rettangolo 7"/>
          <p:cNvSpPr/>
          <p:nvPr/>
        </p:nvSpPr>
        <p:spPr>
          <a:xfrm>
            <a:off x="383722" y="3571867"/>
            <a:ext cx="1047749"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3</a:t>
            </a:r>
          </a:p>
        </p:txBody>
      </p:sp>
      <p:sp>
        <p:nvSpPr>
          <p:cNvPr id="9" name="Rettangolo 8"/>
          <p:cNvSpPr/>
          <p:nvPr/>
        </p:nvSpPr>
        <p:spPr>
          <a:xfrm>
            <a:off x="1847852" y="3560981"/>
            <a:ext cx="1619249"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5</a:t>
            </a:r>
          </a:p>
        </p:txBody>
      </p:sp>
      <p:sp>
        <p:nvSpPr>
          <p:cNvPr id="10" name="Rettangolo 9"/>
          <p:cNvSpPr/>
          <p:nvPr/>
        </p:nvSpPr>
        <p:spPr>
          <a:xfrm>
            <a:off x="4340680" y="3560981"/>
            <a:ext cx="1047749"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3</a:t>
            </a:r>
          </a:p>
        </p:txBody>
      </p:sp>
      <p:sp>
        <p:nvSpPr>
          <p:cNvPr id="11" name="Rettangolo 10"/>
          <p:cNvSpPr/>
          <p:nvPr/>
        </p:nvSpPr>
        <p:spPr>
          <a:xfrm>
            <a:off x="6564086" y="3571867"/>
            <a:ext cx="865414"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3</a:t>
            </a:r>
          </a:p>
        </p:txBody>
      </p:sp>
      <p:sp>
        <p:nvSpPr>
          <p:cNvPr id="12" name="Rettangolo 11"/>
          <p:cNvSpPr/>
          <p:nvPr/>
        </p:nvSpPr>
        <p:spPr>
          <a:xfrm>
            <a:off x="7429500" y="3571867"/>
            <a:ext cx="762000"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4</a:t>
            </a:r>
          </a:p>
        </p:txBody>
      </p:sp>
      <p:sp>
        <p:nvSpPr>
          <p:cNvPr id="13" name="Rettangolo 12"/>
          <p:cNvSpPr/>
          <p:nvPr/>
        </p:nvSpPr>
        <p:spPr>
          <a:xfrm>
            <a:off x="8191500" y="3571867"/>
            <a:ext cx="762000"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5</a:t>
            </a:r>
          </a:p>
        </p:txBody>
      </p:sp>
      <p:sp>
        <p:nvSpPr>
          <p:cNvPr id="16" name="Rettangolo 15"/>
          <p:cNvSpPr/>
          <p:nvPr/>
        </p:nvSpPr>
        <p:spPr>
          <a:xfrm>
            <a:off x="10953751" y="3594426"/>
            <a:ext cx="762000"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t>5/6</a:t>
            </a:r>
            <a:endParaRPr lang="it-IT" dirty="0"/>
          </a:p>
        </p:txBody>
      </p:sp>
      <p:sp>
        <p:nvSpPr>
          <p:cNvPr id="34" name="Rettangolo 33"/>
          <p:cNvSpPr/>
          <p:nvPr/>
        </p:nvSpPr>
        <p:spPr>
          <a:xfrm>
            <a:off x="10231904" y="3594426"/>
            <a:ext cx="721847"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t>3+2</a:t>
            </a:r>
            <a:endParaRPr lang="it-IT" dirty="0"/>
          </a:p>
        </p:txBody>
      </p:sp>
      <p:cxnSp>
        <p:nvCxnSpPr>
          <p:cNvPr id="37" name="Forma 36"/>
          <p:cNvCxnSpPr>
            <a:stCxn id="6" idx="1"/>
          </p:cNvCxnSpPr>
          <p:nvPr/>
        </p:nvCxnSpPr>
        <p:spPr>
          <a:xfrm rot="10800000" flipV="1">
            <a:off x="1869634" y="1750211"/>
            <a:ext cx="557881" cy="1795122"/>
          </a:xfrm>
          <a:prstGeom prst="bentConnector2">
            <a:avLst/>
          </a:prstGeom>
          <a:ln w="28575">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Forma 38"/>
          <p:cNvCxnSpPr>
            <a:stCxn id="7" idx="1"/>
          </p:cNvCxnSpPr>
          <p:nvPr/>
        </p:nvCxnSpPr>
        <p:spPr>
          <a:xfrm rot="10800000" flipV="1">
            <a:off x="2209806" y="2678899"/>
            <a:ext cx="304794" cy="845341"/>
          </a:xfrm>
          <a:prstGeom prst="bentConnector2">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41" name="Forma 40"/>
          <p:cNvCxnSpPr>
            <a:stCxn id="6" idx="3"/>
          </p:cNvCxnSpPr>
          <p:nvPr/>
        </p:nvCxnSpPr>
        <p:spPr>
          <a:xfrm>
            <a:off x="7620001" y="1750211"/>
            <a:ext cx="1238250" cy="1821656"/>
          </a:xfrm>
          <a:prstGeom prst="bentConnector2">
            <a:avLst/>
          </a:prstGeom>
          <a:ln w="28575">
            <a:solidFill>
              <a:srgbClr val="286D9F"/>
            </a:solidFill>
            <a:prstDash val="dashDot"/>
          </a:ln>
        </p:spPr>
        <p:style>
          <a:lnRef idx="1">
            <a:schemeClr val="accent1"/>
          </a:lnRef>
          <a:fillRef idx="0">
            <a:schemeClr val="accent1"/>
          </a:fillRef>
          <a:effectRef idx="0">
            <a:schemeClr val="accent1"/>
          </a:effectRef>
          <a:fontRef idx="minor">
            <a:schemeClr val="tx1"/>
          </a:fontRef>
        </p:style>
      </p:cxnSp>
      <p:cxnSp>
        <p:nvCxnSpPr>
          <p:cNvPr id="43" name="Forma 42"/>
          <p:cNvCxnSpPr>
            <a:stCxn id="7" idx="3"/>
          </p:cNvCxnSpPr>
          <p:nvPr/>
        </p:nvCxnSpPr>
        <p:spPr>
          <a:xfrm>
            <a:off x="7048501" y="2678900"/>
            <a:ext cx="179613" cy="867113"/>
          </a:xfrm>
          <a:prstGeom prst="bentConnector2">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47" name="Connettore 1 46"/>
          <p:cNvCxnSpPr>
            <a:endCxn id="12" idx="0"/>
          </p:cNvCxnSpPr>
          <p:nvPr/>
        </p:nvCxnSpPr>
        <p:spPr>
          <a:xfrm rot="5400000">
            <a:off x="6917535" y="2678889"/>
            <a:ext cx="1785945" cy="12"/>
          </a:xfrm>
          <a:prstGeom prst="line">
            <a:avLst/>
          </a:prstGeom>
          <a:ln w="28575">
            <a:solidFill>
              <a:srgbClr val="286D9F"/>
            </a:solidFill>
            <a:prstDash val="dashDot"/>
          </a:ln>
        </p:spPr>
        <p:style>
          <a:lnRef idx="1">
            <a:schemeClr val="accent1"/>
          </a:lnRef>
          <a:fillRef idx="0">
            <a:schemeClr val="accent1"/>
          </a:fillRef>
          <a:effectRef idx="0">
            <a:schemeClr val="accent1"/>
          </a:effectRef>
          <a:fontRef idx="minor">
            <a:schemeClr val="tx1"/>
          </a:fontRef>
        </p:style>
      </p:cxnSp>
      <p:sp>
        <p:nvSpPr>
          <p:cNvPr id="49" name="Rettangolo arrotondato 48"/>
          <p:cNvSpPr/>
          <p:nvPr/>
        </p:nvSpPr>
        <p:spPr>
          <a:xfrm>
            <a:off x="154619" y="4419150"/>
            <a:ext cx="1505953" cy="785813"/>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err="1" smtClean="0">
                <a:solidFill>
                  <a:srgbClr val="7030A0"/>
                </a:solidFill>
              </a:rPr>
              <a:t>Pre-primary</a:t>
            </a:r>
            <a:r>
              <a:rPr lang="it-IT" sz="1600" dirty="0" smtClean="0">
                <a:solidFill>
                  <a:srgbClr val="7030A0"/>
                </a:solidFill>
              </a:rPr>
              <a:t> </a:t>
            </a:r>
            <a:r>
              <a:rPr lang="it-IT" sz="1600" dirty="0" err="1" smtClean="0">
                <a:solidFill>
                  <a:srgbClr val="7030A0"/>
                </a:solidFill>
              </a:rPr>
              <a:t>school</a:t>
            </a:r>
            <a:endParaRPr lang="it-IT" sz="1600" dirty="0">
              <a:solidFill>
                <a:srgbClr val="7030A0"/>
              </a:solidFill>
            </a:endParaRPr>
          </a:p>
        </p:txBody>
      </p:sp>
      <p:sp>
        <p:nvSpPr>
          <p:cNvPr id="50" name="Rettangolo arrotondato 49"/>
          <p:cNvSpPr/>
          <p:nvPr/>
        </p:nvSpPr>
        <p:spPr>
          <a:xfrm>
            <a:off x="1800235" y="4429118"/>
            <a:ext cx="1714481" cy="116416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err="1">
                <a:solidFill>
                  <a:srgbClr val="FF0066"/>
                </a:solidFill>
              </a:rPr>
              <a:t>Primary</a:t>
            </a:r>
            <a:r>
              <a:rPr lang="it-IT" sz="1600" dirty="0">
                <a:solidFill>
                  <a:srgbClr val="FF0066"/>
                </a:solidFill>
              </a:rPr>
              <a:t> </a:t>
            </a:r>
            <a:r>
              <a:rPr lang="it-IT" sz="1600" dirty="0" err="1" smtClean="0">
                <a:solidFill>
                  <a:srgbClr val="FF0066"/>
                </a:solidFill>
              </a:rPr>
              <a:t>school</a:t>
            </a:r>
            <a:endParaRPr lang="it-IT" sz="1600" dirty="0" smtClean="0">
              <a:solidFill>
                <a:srgbClr val="FF0066"/>
              </a:solidFill>
            </a:endParaRPr>
          </a:p>
          <a:p>
            <a:pPr algn="ctr" fontAlgn="auto">
              <a:spcBef>
                <a:spcPts val="0"/>
              </a:spcBef>
              <a:spcAft>
                <a:spcPts val="0"/>
              </a:spcAft>
              <a:defRPr/>
            </a:pPr>
            <a:endParaRPr lang="it-IT" sz="400" dirty="0" smtClean="0">
              <a:solidFill>
                <a:schemeClr val="accent2">
                  <a:lumMod val="75000"/>
                </a:schemeClr>
              </a:solidFill>
            </a:endParaRPr>
          </a:p>
          <a:p>
            <a:pPr algn="just" fontAlgn="auto">
              <a:spcBef>
                <a:spcPts val="0"/>
              </a:spcBef>
              <a:spcAft>
                <a:spcPts val="0"/>
              </a:spcAft>
              <a:defRPr/>
            </a:pPr>
            <a:r>
              <a:rPr lang="en-US" sz="1100" dirty="0">
                <a:solidFill>
                  <a:schemeClr val="tx1"/>
                </a:solidFill>
              </a:rPr>
              <a:t>There is no specific certificate for the completion of primary education</a:t>
            </a:r>
            <a:endParaRPr lang="it-IT" sz="1100" dirty="0">
              <a:solidFill>
                <a:schemeClr val="tx1"/>
              </a:solidFill>
            </a:endParaRPr>
          </a:p>
        </p:txBody>
      </p:sp>
      <p:sp>
        <p:nvSpPr>
          <p:cNvPr id="51" name="Rettangolo arrotondato 50"/>
          <p:cNvSpPr/>
          <p:nvPr/>
        </p:nvSpPr>
        <p:spPr>
          <a:xfrm>
            <a:off x="3785191" y="4419150"/>
            <a:ext cx="2349795" cy="2020185"/>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FFFF00"/>
                </a:solidFill>
              </a:rPr>
              <a:t>Lower secondary school</a:t>
            </a:r>
          </a:p>
          <a:p>
            <a:pPr algn="just" fontAlgn="auto">
              <a:spcBef>
                <a:spcPts val="0"/>
              </a:spcBef>
              <a:spcAft>
                <a:spcPts val="0"/>
              </a:spcAft>
              <a:defRPr/>
            </a:pPr>
            <a:r>
              <a:rPr lang="en-US" sz="1100" dirty="0">
                <a:solidFill>
                  <a:schemeClr val="tx1"/>
                </a:solidFill>
              </a:rPr>
              <a:t>Pupils who have passed the final examination receive the first-cycle leaving certificate (Diploma di </a:t>
            </a:r>
            <a:r>
              <a:rPr lang="en-US" sz="1100" dirty="0" err="1">
                <a:solidFill>
                  <a:schemeClr val="tx1"/>
                </a:solidFill>
              </a:rPr>
              <a:t>licenza</a:t>
            </a:r>
            <a:r>
              <a:rPr lang="en-US" sz="1100" dirty="0">
                <a:solidFill>
                  <a:schemeClr val="tx1"/>
                </a:solidFill>
              </a:rPr>
              <a:t> </a:t>
            </a:r>
            <a:r>
              <a:rPr lang="en-US" sz="1100" dirty="0" err="1">
                <a:solidFill>
                  <a:schemeClr val="tx1"/>
                </a:solidFill>
              </a:rPr>
              <a:t>conclusiva</a:t>
            </a:r>
            <a:r>
              <a:rPr lang="en-US" sz="1100" dirty="0">
                <a:solidFill>
                  <a:schemeClr val="tx1"/>
                </a:solidFill>
              </a:rPr>
              <a:t> del primo </a:t>
            </a:r>
            <a:r>
              <a:rPr lang="en-US" sz="1100" dirty="0" err="1">
                <a:solidFill>
                  <a:schemeClr val="tx1"/>
                </a:solidFill>
              </a:rPr>
              <a:t>ciclo</a:t>
            </a:r>
            <a:r>
              <a:rPr lang="en-US" sz="1100" dirty="0">
                <a:solidFill>
                  <a:schemeClr val="tx1"/>
                </a:solidFill>
              </a:rPr>
              <a:t> di </a:t>
            </a:r>
            <a:r>
              <a:rPr lang="en-US" sz="1100" dirty="0" err="1">
                <a:solidFill>
                  <a:schemeClr val="tx1"/>
                </a:solidFill>
              </a:rPr>
              <a:t>istruzione</a:t>
            </a:r>
            <a:r>
              <a:rPr lang="en-US" sz="1100" dirty="0">
                <a:solidFill>
                  <a:schemeClr val="tx1"/>
                </a:solidFill>
              </a:rPr>
              <a:t>), which must be signed by the chairman of the examination committee.</a:t>
            </a:r>
            <a:endParaRPr lang="it-IT" sz="1100" dirty="0">
              <a:solidFill>
                <a:schemeClr val="tx1"/>
              </a:solidFill>
            </a:endParaRPr>
          </a:p>
        </p:txBody>
      </p:sp>
      <p:sp>
        <p:nvSpPr>
          <p:cNvPr id="52" name="Rettangolo arrotondato 51"/>
          <p:cNvSpPr/>
          <p:nvPr/>
        </p:nvSpPr>
        <p:spPr>
          <a:xfrm>
            <a:off x="6381751" y="4429118"/>
            <a:ext cx="2667000" cy="1532295"/>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solidFill>
                  <a:srgbClr val="002060"/>
                </a:solidFill>
              </a:rPr>
              <a:t>Upper </a:t>
            </a:r>
            <a:r>
              <a:rPr lang="it-IT" dirty="0" err="1" smtClean="0">
                <a:solidFill>
                  <a:srgbClr val="002060"/>
                </a:solidFill>
              </a:rPr>
              <a:t>secondary</a:t>
            </a:r>
            <a:r>
              <a:rPr lang="it-IT" dirty="0" smtClean="0">
                <a:solidFill>
                  <a:srgbClr val="002060"/>
                </a:solidFill>
              </a:rPr>
              <a:t> </a:t>
            </a:r>
            <a:r>
              <a:rPr lang="it-IT" dirty="0" err="1" smtClean="0">
                <a:solidFill>
                  <a:srgbClr val="002060"/>
                </a:solidFill>
              </a:rPr>
              <a:t>school</a:t>
            </a:r>
            <a:endParaRPr lang="it-IT" dirty="0" smtClean="0">
              <a:solidFill>
                <a:srgbClr val="002060"/>
              </a:solidFill>
            </a:endParaRPr>
          </a:p>
          <a:p>
            <a:pPr algn="ctr" fontAlgn="auto">
              <a:spcBef>
                <a:spcPts val="0"/>
              </a:spcBef>
              <a:spcAft>
                <a:spcPts val="0"/>
              </a:spcAft>
              <a:defRPr/>
            </a:pPr>
            <a:endParaRPr lang="it-IT" sz="400" dirty="0" smtClean="0">
              <a:solidFill>
                <a:srgbClr val="002060"/>
              </a:solidFill>
            </a:endParaRPr>
          </a:p>
          <a:p>
            <a:pPr algn="just" fontAlgn="auto">
              <a:spcBef>
                <a:spcPts val="0"/>
              </a:spcBef>
              <a:spcAft>
                <a:spcPts val="0"/>
              </a:spcAft>
              <a:defRPr/>
            </a:pPr>
            <a:r>
              <a:rPr lang="en-US" sz="1100" dirty="0">
                <a:solidFill>
                  <a:schemeClr val="tx1"/>
                </a:solidFill>
              </a:rPr>
              <a:t>Students who pass the final State examination receive a Diploma </a:t>
            </a:r>
            <a:r>
              <a:rPr lang="en-US" sz="1100" dirty="0" err="1">
                <a:solidFill>
                  <a:schemeClr val="tx1"/>
                </a:solidFill>
              </a:rPr>
              <a:t>Liceale</a:t>
            </a:r>
            <a:r>
              <a:rPr lang="en-US" sz="1100" dirty="0">
                <a:solidFill>
                  <a:schemeClr val="tx1"/>
                </a:solidFill>
              </a:rPr>
              <a:t> and a certificate.</a:t>
            </a:r>
            <a:endParaRPr lang="it-IT" sz="1100" dirty="0">
              <a:solidFill>
                <a:schemeClr val="tx1"/>
              </a:solidFill>
            </a:endParaRPr>
          </a:p>
        </p:txBody>
      </p:sp>
      <p:sp>
        <p:nvSpPr>
          <p:cNvPr id="53" name="Rettangolo arrotondato 52"/>
          <p:cNvSpPr/>
          <p:nvPr/>
        </p:nvSpPr>
        <p:spPr>
          <a:xfrm>
            <a:off x="9274629" y="4429117"/>
            <a:ext cx="2682515" cy="1864805"/>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err="1" smtClean="0">
                <a:solidFill>
                  <a:srgbClr val="CC0000"/>
                </a:solidFill>
              </a:rPr>
              <a:t>University</a:t>
            </a:r>
            <a:endParaRPr lang="it-IT" dirty="0" smtClean="0">
              <a:solidFill>
                <a:srgbClr val="CC0000"/>
              </a:solidFill>
            </a:endParaRPr>
          </a:p>
          <a:p>
            <a:pPr algn="ctr" fontAlgn="auto">
              <a:spcBef>
                <a:spcPts val="0"/>
              </a:spcBef>
              <a:spcAft>
                <a:spcPts val="0"/>
              </a:spcAft>
              <a:defRPr/>
            </a:pPr>
            <a:endParaRPr lang="it-IT" sz="500" dirty="0" smtClean="0">
              <a:solidFill>
                <a:srgbClr val="CC0000"/>
              </a:solidFill>
            </a:endParaRPr>
          </a:p>
          <a:p>
            <a:pPr algn="just" fontAlgn="auto">
              <a:spcBef>
                <a:spcPts val="0"/>
              </a:spcBef>
              <a:spcAft>
                <a:spcPts val="0"/>
              </a:spcAft>
              <a:defRPr/>
            </a:pPr>
            <a:r>
              <a:rPr lang="en-US" sz="1100" dirty="0" smtClean="0">
                <a:solidFill>
                  <a:schemeClr val="tx1"/>
                </a:solidFill>
              </a:rPr>
              <a:t>Students</a:t>
            </a:r>
            <a:r>
              <a:rPr lang="en-US" sz="1100" dirty="0">
                <a:solidFill>
                  <a:schemeClr val="tx1"/>
                </a:solidFill>
              </a:rPr>
              <a:t>, who have completed a three-year </a:t>
            </a:r>
            <a:r>
              <a:rPr lang="en-US" sz="1100" dirty="0" err="1" smtClean="0">
                <a:solidFill>
                  <a:schemeClr val="tx1"/>
                </a:solidFill>
              </a:rPr>
              <a:t>programme</a:t>
            </a:r>
            <a:r>
              <a:rPr lang="en-US" sz="1100" dirty="0" smtClean="0">
                <a:solidFill>
                  <a:schemeClr val="tx1"/>
                </a:solidFill>
              </a:rPr>
              <a:t> are awarded a </a:t>
            </a:r>
            <a:r>
              <a:rPr lang="it-IT" sz="1100" dirty="0" smtClean="0">
                <a:solidFill>
                  <a:schemeClr val="tx1"/>
                </a:solidFill>
              </a:rPr>
              <a:t>Laurea or a </a:t>
            </a:r>
            <a:r>
              <a:rPr lang="it-IT" sz="1100" dirty="0" err="1" smtClean="0">
                <a:solidFill>
                  <a:schemeClr val="tx1"/>
                </a:solidFill>
              </a:rPr>
              <a:t>Accademic</a:t>
            </a:r>
            <a:r>
              <a:rPr lang="it-IT" sz="1100" dirty="0" smtClean="0">
                <a:solidFill>
                  <a:schemeClr val="tx1"/>
                </a:solidFill>
              </a:rPr>
              <a:t> diploma.</a:t>
            </a:r>
          </a:p>
          <a:p>
            <a:pPr algn="just" fontAlgn="auto">
              <a:spcBef>
                <a:spcPts val="0"/>
              </a:spcBef>
              <a:spcAft>
                <a:spcPts val="0"/>
              </a:spcAft>
              <a:defRPr/>
            </a:pPr>
            <a:r>
              <a:rPr lang="it-IT" sz="1100" dirty="0" smtClean="0">
                <a:solidFill>
                  <a:schemeClr val="tx1"/>
                </a:solidFill>
              </a:rPr>
              <a:t>Students, </a:t>
            </a:r>
            <a:r>
              <a:rPr lang="it-IT" sz="1100" dirty="0" err="1" smtClean="0">
                <a:solidFill>
                  <a:schemeClr val="tx1"/>
                </a:solidFill>
              </a:rPr>
              <a:t>who</a:t>
            </a:r>
            <a:r>
              <a:rPr lang="it-IT" sz="1100" dirty="0" smtClean="0">
                <a:solidFill>
                  <a:schemeClr val="tx1"/>
                </a:solidFill>
              </a:rPr>
              <a:t> </a:t>
            </a:r>
            <a:r>
              <a:rPr lang="it-IT" sz="1100" dirty="0" err="1" smtClean="0">
                <a:solidFill>
                  <a:schemeClr val="tx1"/>
                </a:solidFill>
              </a:rPr>
              <a:t>have</a:t>
            </a:r>
            <a:r>
              <a:rPr lang="it-IT" sz="1100" dirty="0" smtClean="0">
                <a:solidFill>
                  <a:schemeClr val="tx1"/>
                </a:solidFill>
              </a:rPr>
              <a:t> </a:t>
            </a:r>
            <a:r>
              <a:rPr lang="it-IT" sz="1100" dirty="0" err="1" smtClean="0">
                <a:solidFill>
                  <a:schemeClr val="tx1"/>
                </a:solidFill>
              </a:rPr>
              <a:t>completed</a:t>
            </a:r>
            <a:r>
              <a:rPr lang="it-IT" sz="1100" dirty="0" smtClean="0">
                <a:solidFill>
                  <a:schemeClr val="tx1"/>
                </a:solidFill>
              </a:rPr>
              <a:t>  </a:t>
            </a:r>
            <a:r>
              <a:rPr lang="it-IT" sz="1100" dirty="0">
                <a:solidFill>
                  <a:schemeClr val="tx1"/>
                </a:solidFill>
              </a:rPr>
              <a:t>a </a:t>
            </a:r>
            <a:r>
              <a:rPr lang="it-IT" sz="1100" dirty="0" err="1">
                <a:solidFill>
                  <a:schemeClr val="tx1"/>
                </a:solidFill>
              </a:rPr>
              <a:t>second-cycle</a:t>
            </a:r>
            <a:r>
              <a:rPr lang="it-IT" sz="1100" dirty="0">
                <a:solidFill>
                  <a:schemeClr val="tx1"/>
                </a:solidFill>
              </a:rPr>
              <a:t> </a:t>
            </a:r>
            <a:r>
              <a:rPr lang="it-IT" sz="1100" dirty="0" err="1" smtClean="0">
                <a:solidFill>
                  <a:schemeClr val="tx1"/>
                </a:solidFill>
              </a:rPr>
              <a:t>programme</a:t>
            </a:r>
            <a:r>
              <a:rPr lang="it-IT" sz="1100" dirty="0" smtClean="0">
                <a:solidFill>
                  <a:schemeClr val="tx1"/>
                </a:solidFill>
              </a:rPr>
              <a:t>, </a:t>
            </a:r>
            <a:r>
              <a:rPr lang="en-US" sz="1100" dirty="0">
                <a:solidFill>
                  <a:schemeClr val="tx1"/>
                </a:solidFill>
              </a:rPr>
              <a:t>are awarded a </a:t>
            </a:r>
            <a:r>
              <a:rPr lang="en-US" sz="1100" dirty="0" err="1">
                <a:solidFill>
                  <a:schemeClr val="tx1"/>
                </a:solidFill>
              </a:rPr>
              <a:t>laurea</a:t>
            </a:r>
            <a:r>
              <a:rPr lang="en-US" sz="1100" dirty="0">
                <a:solidFill>
                  <a:schemeClr val="tx1"/>
                </a:solidFill>
              </a:rPr>
              <a:t> </a:t>
            </a:r>
            <a:r>
              <a:rPr lang="en-US" sz="1100" dirty="0" err="1" smtClean="0">
                <a:solidFill>
                  <a:schemeClr val="tx1"/>
                </a:solidFill>
              </a:rPr>
              <a:t>magistrale</a:t>
            </a:r>
            <a:r>
              <a:rPr lang="en-US" sz="1100" dirty="0" smtClean="0">
                <a:solidFill>
                  <a:schemeClr val="tx1"/>
                </a:solidFill>
              </a:rPr>
              <a:t> or a </a:t>
            </a:r>
            <a:r>
              <a:rPr lang="it-IT" sz="1100" dirty="0">
                <a:solidFill>
                  <a:schemeClr val="tx1"/>
                </a:solidFill>
              </a:rPr>
              <a:t>Second </a:t>
            </a:r>
            <a:r>
              <a:rPr lang="it-IT" sz="1100" dirty="0" err="1">
                <a:solidFill>
                  <a:schemeClr val="tx1"/>
                </a:solidFill>
              </a:rPr>
              <a:t>level</a:t>
            </a:r>
            <a:r>
              <a:rPr lang="it-IT" sz="1100" dirty="0">
                <a:solidFill>
                  <a:schemeClr val="tx1"/>
                </a:solidFill>
              </a:rPr>
              <a:t> </a:t>
            </a:r>
            <a:r>
              <a:rPr lang="it-IT" sz="1100" dirty="0" err="1">
                <a:solidFill>
                  <a:schemeClr val="tx1"/>
                </a:solidFill>
              </a:rPr>
              <a:t>academic</a:t>
            </a:r>
            <a:r>
              <a:rPr lang="it-IT" sz="1100" dirty="0">
                <a:solidFill>
                  <a:schemeClr val="tx1"/>
                </a:solidFill>
              </a:rPr>
              <a:t> </a:t>
            </a:r>
            <a:r>
              <a:rPr lang="it-IT" sz="1100" dirty="0" smtClean="0">
                <a:solidFill>
                  <a:schemeClr val="tx1"/>
                </a:solidFill>
              </a:rPr>
              <a:t>diploma.</a:t>
            </a:r>
            <a:endParaRPr lang="it-IT" sz="1100" dirty="0">
              <a:solidFill>
                <a:schemeClr val="tx1"/>
              </a:solidFill>
            </a:endParaRPr>
          </a:p>
        </p:txBody>
      </p:sp>
      <p:cxnSp>
        <p:nvCxnSpPr>
          <p:cNvPr id="38" name="Forma 37"/>
          <p:cNvCxnSpPr/>
          <p:nvPr/>
        </p:nvCxnSpPr>
        <p:spPr>
          <a:xfrm rot="16200000" flipH="1">
            <a:off x="4669976" y="3328295"/>
            <a:ext cx="413655" cy="6"/>
          </a:xfrm>
          <a:prstGeom prst="bentConnector3">
            <a:avLst>
              <a:gd name="adj1" fmla="val 50000"/>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42" name="Picture 8"/>
          <p:cNvPicPr>
            <a:picLocks noChangeAspect="1"/>
          </p:cNvPicPr>
          <p:nvPr/>
        </p:nvPicPr>
        <p:blipFill>
          <a:blip r:embed="rId2"/>
          <a:stretch>
            <a:fillRect/>
          </a:stretch>
        </p:blipFill>
        <p:spPr>
          <a:xfrm>
            <a:off x="9681448" y="90892"/>
            <a:ext cx="1272303" cy="1108516"/>
          </a:xfrm>
          <a:prstGeom prst="rect">
            <a:avLst/>
          </a:prstGeom>
        </p:spPr>
      </p:pic>
      <p:sp>
        <p:nvSpPr>
          <p:cNvPr id="45" name="Footer Placeholder 1"/>
          <p:cNvSpPr>
            <a:spLocks noGrp="1"/>
          </p:cNvSpPr>
          <p:nvPr>
            <p:ph type="ftr" sz="quarter" idx="11"/>
          </p:nvPr>
        </p:nvSpPr>
        <p:spPr>
          <a:xfrm>
            <a:off x="636385" y="6256772"/>
            <a:ext cx="6297612" cy="365125"/>
          </a:xfrm>
        </p:spPr>
        <p:txBody>
          <a:bodyPr/>
          <a:lstStyle/>
          <a:p>
            <a:r>
              <a:rPr lang="en-US" dirty="0" smtClean="0"/>
              <a:t>For Learners Around the Globe</a:t>
            </a:r>
            <a:endParaRPr lang="en-US" dirty="0"/>
          </a:p>
        </p:txBody>
      </p:sp>
      <p:sp>
        <p:nvSpPr>
          <p:cNvPr id="27" name="Rettangolo 26"/>
          <p:cNvSpPr/>
          <p:nvPr/>
        </p:nvSpPr>
        <p:spPr>
          <a:xfrm>
            <a:off x="9526891" y="3594426"/>
            <a:ext cx="705013"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t>3</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541" y="1444667"/>
            <a:ext cx="1271210" cy="11957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For Learners Around the Globe</a:t>
            </a:r>
            <a:endParaRPr lang="en-US" dirty="0"/>
          </a:p>
        </p:txBody>
      </p:sp>
      <p:sp>
        <p:nvSpPr>
          <p:cNvPr id="3" name="Rettangolo 2"/>
          <p:cNvSpPr/>
          <p:nvPr/>
        </p:nvSpPr>
        <p:spPr>
          <a:xfrm>
            <a:off x="1126747" y="3621702"/>
            <a:ext cx="9133534" cy="2246769"/>
          </a:xfrm>
          <a:prstGeom prst="rect">
            <a:avLst/>
          </a:prstGeom>
          <a:ln w="38100">
            <a:solidFill>
              <a:srgbClr val="286D9F"/>
            </a:solidFill>
          </a:ln>
          <a:effectLst>
            <a:outerShdw blurRad="63500" sx="102000" sy="102000" algn="ctr" rotWithShape="0">
              <a:prstClr val="black">
                <a:alpha val="40000"/>
              </a:prstClr>
            </a:outerShdw>
          </a:effectLst>
        </p:spPr>
        <p:txBody>
          <a:bodyPr wrap="square">
            <a:spAutoFit/>
          </a:bodyPr>
          <a:lstStyle/>
          <a:p>
            <a:pPr algn="ctr"/>
            <a:r>
              <a:rPr lang="en-US" sz="1400" dirty="0" smtClean="0"/>
              <a:t>Assessment </a:t>
            </a:r>
            <a:r>
              <a:rPr lang="en-US" sz="1400" dirty="0"/>
              <a:t>of the levels attained includes the following</a:t>
            </a:r>
            <a:r>
              <a:rPr lang="en-US" sz="1400" dirty="0" smtClean="0"/>
              <a:t>:</a:t>
            </a:r>
          </a:p>
          <a:p>
            <a:pPr algn="just"/>
            <a:endParaRPr lang="en-US" sz="1400" dirty="0" smtClean="0"/>
          </a:p>
          <a:p>
            <a:pPr algn="just"/>
            <a:r>
              <a:rPr lang="en-US" sz="1400" dirty="0" smtClean="0"/>
              <a:t>• an </a:t>
            </a:r>
            <a:r>
              <a:rPr lang="en-US" sz="1400" dirty="0"/>
              <a:t>initial period aimed at outlining the abilities possessed when entering pre-primary education; </a:t>
            </a:r>
            <a:endParaRPr lang="en-US" sz="1400" dirty="0" smtClean="0"/>
          </a:p>
          <a:p>
            <a:pPr algn="just"/>
            <a:r>
              <a:rPr lang="en-US" sz="1400" dirty="0" smtClean="0"/>
              <a:t>• time </a:t>
            </a:r>
            <a:r>
              <a:rPr lang="en-US" sz="1400" dirty="0"/>
              <a:t>within teaching activities aimed at adjusting and </a:t>
            </a:r>
            <a:r>
              <a:rPr lang="en-US" sz="1400" dirty="0" smtClean="0"/>
              <a:t>individualizing </a:t>
            </a:r>
            <a:r>
              <a:rPr lang="en-US" sz="1400" dirty="0"/>
              <a:t>the educational and learning process</a:t>
            </a:r>
            <a:r>
              <a:rPr lang="en-US" sz="1400" dirty="0" smtClean="0"/>
              <a:t>;</a:t>
            </a:r>
          </a:p>
          <a:p>
            <a:pPr algn="just"/>
            <a:r>
              <a:rPr lang="en-US" sz="1400" dirty="0" smtClean="0"/>
              <a:t>• final </a:t>
            </a:r>
            <a:r>
              <a:rPr lang="en-US" sz="1400" dirty="0"/>
              <a:t>period aimed at verifying learning outcomes, the quality of the educational and teaching activity and the entire educational experience. Record-taking enables both adults and children to keep a trace of performance, thus making the development process visible and progress in individual and group learning more valuable</a:t>
            </a:r>
            <a:r>
              <a:rPr lang="en-US" sz="1400" dirty="0" smtClean="0"/>
              <a:t>.</a:t>
            </a:r>
          </a:p>
          <a:p>
            <a:endParaRPr lang="en-US" dirty="0" smtClean="0"/>
          </a:p>
          <a:p>
            <a:r>
              <a:rPr lang="en-US" sz="1000" dirty="0" smtClean="0"/>
              <a:t>                                        Text </a:t>
            </a:r>
            <a:r>
              <a:rPr lang="en-US" sz="1000" dirty="0"/>
              <a:t>edited by the Italian Eurydice Unit – Content taken from </a:t>
            </a:r>
            <a:r>
              <a:rPr lang="en-US" sz="1000" dirty="0" err="1"/>
              <a:t>Eurypedia</a:t>
            </a:r>
            <a:r>
              <a:rPr lang="en-US" sz="1000" dirty="0"/>
              <a:t> (http://www.indire.it/eurydice/eurypedia/)</a:t>
            </a:r>
            <a:endParaRPr lang="it-IT" sz="1000" dirty="0"/>
          </a:p>
        </p:txBody>
      </p:sp>
      <p:sp>
        <p:nvSpPr>
          <p:cNvPr id="4" name="Rettangolo 3"/>
          <p:cNvSpPr/>
          <p:nvPr/>
        </p:nvSpPr>
        <p:spPr>
          <a:xfrm>
            <a:off x="382558" y="1169865"/>
            <a:ext cx="5226553" cy="2246769"/>
          </a:xfrm>
          <a:prstGeom prst="rect">
            <a:avLst/>
          </a:prstGeom>
          <a:ln w="38100">
            <a:solidFill>
              <a:srgbClr val="00B0F0"/>
            </a:solidFill>
          </a:ln>
          <a:effectLst>
            <a:outerShdw blurRad="63500" sx="102000" sy="102000" algn="ctr" rotWithShape="0">
              <a:prstClr val="black">
                <a:alpha val="40000"/>
              </a:prstClr>
            </a:outerShdw>
          </a:effectLst>
        </p:spPr>
        <p:txBody>
          <a:bodyPr wrap="square">
            <a:spAutoFit/>
          </a:bodyPr>
          <a:lstStyle/>
          <a:p>
            <a:pPr algn="just"/>
            <a:endParaRPr lang="en-US" sz="1400" dirty="0" smtClean="0"/>
          </a:p>
          <a:p>
            <a:pPr algn="just"/>
            <a:r>
              <a:rPr lang="en-US" sz="1400" dirty="0" smtClean="0"/>
              <a:t>At </a:t>
            </a:r>
            <a:r>
              <a:rPr lang="en-US" sz="1400" dirty="0"/>
              <a:t>pre-primary level, teachers do not assess children’s educational performance, rather they observe and interpret them. Teachers observe children occasionally and systematically in order to better understand their needs and to make balanced educational suggestions to be shared with the children’s parents. Indeed, the task of pre-primary schools is to promote, support and strengthen processes which allow children to develop their abilities in the best way possible</a:t>
            </a:r>
            <a:r>
              <a:rPr lang="en-US" sz="1400" dirty="0" smtClean="0"/>
              <a:t>.</a:t>
            </a:r>
          </a:p>
          <a:p>
            <a:pPr algn="just"/>
            <a:r>
              <a:rPr lang="en-US" sz="1400" dirty="0" smtClean="0"/>
              <a:t> </a:t>
            </a:r>
            <a:endParaRPr lang="it-IT" sz="1400" dirty="0"/>
          </a:p>
        </p:txBody>
      </p:sp>
      <p:sp>
        <p:nvSpPr>
          <p:cNvPr id="5" name="Rettangolo 4"/>
          <p:cNvSpPr/>
          <p:nvPr/>
        </p:nvSpPr>
        <p:spPr>
          <a:xfrm>
            <a:off x="2341229" y="475080"/>
            <a:ext cx="6535764" cy="523220"/>
          </a:xfrm>
          <a:prstGeom prst="rect">
            <a:avLst/>
          </a:prstGeom>
        </p:spPr>
        <p:txBody>
          <a:bodyPr wrap="none">
            <a:spAutoFit/>
          </a:bodyPr>
          <a:lstStyle/>
          <a:p>
            <a:r>
              <a:rPr lang="en-US" sz="2800" b="1" dirty="0">
                <a:solidFill>
                  <a:srgbClr val="286D9F"/>
                </a:solidFill>
              </a:rPr>
              <a:t>Assessment in Pre-primary Education </a:t>
            </a:r>
          </a:p>
        </p:txBody>
      </p:sp>
      <p:pic>
        <p:nvPicPr>
          <p:cNvPr id="6146" name="Picture 2" descr="http://www.cie.org.uk/Images/56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450" y="1307938"/>
            <a:ext cx="3949250" cy="1970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568846" y="6366827"/>
            <a:ext cx="6297612" cy="365125"/>
          </a:xfrm>
        </p:spPr>
        <p:txBody>
          <a:bodyPr/>
          <a:lstStyle/>
          <a:p>
            <a:r>
              <a:rPr lang="en-US" dirty="0" smtClean="0"/>
              <a:t>For Learners Around the Globe</a:t>
            </a:r>
            <a:endParaRPr lang="en-US" dirty="0"/>
          </a:p>
        </p:txBody>
      </p:sp>
      <p:sp>
        <p:nvSpPr>
          <p:cNvPr id="3" name="Rettangolo 2"/>
          <p:cNvSpPr/>
          <p:nvPr/>
        </p:nvSpPr>
        <p:spPr>
          <a:xfrm>
            <a:off x="5947934" y="4888656"/>
            <a:ext cx="5503458" cy="1723549"/>
          </a:xfrm>
          <a:prstGeom prst="rect">
            <a:avLst/>
          </a:prstGeom>
          <a:ln>
            <a:solidFill>
              <a:srgbClr val="7030A0"/>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b="1" dirty="0" smtClean="0"/>
              <a:t>The </a:t>
            </a:r>
            <a:r>
              <a:rPr lang="en-US" sz="1400" b="1" dirty="0"/>
              <a:t>external assessment of pupils’ learning outcomes is conducted by the INVALSI agency. For primary education, data is normally collected in the second and fifth years. The outcomes are returned to schools to provide school heads and teachers with useful tools for self-evaluation and to improve </a:t>
            </a:r>
            <a:r>
              <a:rPr lang="en-US" sz="1400" b="1" dirty="0" smtClean="0"/>
              <a:t>teaching.</a:t>
            </a:r>
          </a:p>
          <a:p>
            <a:pPr algn="just"/>
            <a:endParaRPr lang="en-US" sz="400" b="1" dirty="0"/>
          </a:p>
          <a:p>
            <a:pPr algn="just"/>
            <a:r>
              <a:rPr lang="en-US" sz="900" dirty="0" smtClean="0"/>
              <a:t>Text edited by the Italian Eurydice Unit – Content taken from </a:t>
            </a:r>
            <a:r>
              <a:rPr lang="en-US" sz="900" dirty="0" err="1" smtClean="0"/>
              <a:t>Eurypedia</a:t>
            </a:r>
            <a:r>
              <a:rPr lang="en-US" sz="900" dirty="0" smtClean="0"/>
              <a:t> (http://www.indire.it/eurydice/eurypedia/)</a:t>
            </a:r>
            <a:endParaRPr lang="it-IT" sz="900" b="1" dirty="0"/>
          </a:p>
        </p:txBody>
      </p:sp>
      <p:sp>
        <p:nvSpPr>
          <p:cNvPr id="4" name="Rettangolo 3"/>
          <p:cNvSpPr/>
          <p:nvPr/>
        </p:nvSpPr>
        <p:spPr>
          <a:xfrm>
            <a:off x="411676" y="828460"/>
            <a:ext cx="5335979" cy="1384995"/>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Pupil Assessment Periodic assessment takes place at the end of each term. For assessment purposes</a:t>
            </a:r>
            <a:r>
              <a:rPr lang="en-US" sz="1400" b="1" dirty="0"/>
              <a:t>, the school year is divided into three-month or four-month terms</a:t>
            </a:r>
            <a:r>
              <a:rPr lang="en-US" sz="1400" dirty="0"/>
              <a:t>, as established by each school. Final assessment takes place at the end of each school year. </a:t>
            </a:r>
            <a:r>
              <a:rPr lang="en-US" sz="1400" b="1" dirty="0"/>
              <a:t>Pupils do not take final examinations at the end of primary school.</a:t>
            </a:r>
          </a:p>
        </p:txBody>
      </p:sp>
      <p:sp>
        <p:nvSpPr>
          <p:cNvPr id="5" name="Rettangolo 4"/>
          <p:cNvSpPr/>
          <p:nvPr/>
        </p:nvSpPr>
        <p:spPr>
          <a:xfrm>
            <a:off x="411676" y="89797"/>
            <a:ext cx="5835252" cy="523220"/>
          </a:xfrm>
          <a:prstGeom prst="rect">
            <a:avLst/>
          </a:prstGeom>
        </p:spPr>
        <p:txBody>
          <a:bodyPr wrap="none">
            <a:spAutoFit/>
          </a:bodyPr>
          <a:lstStyle/>
          <a:p>
            <a:r>
              <a:rPr lang="en-US" sz="2800" b="1" dirty="0">
                <a:solidFill>
                  <a:srgbClr val="286D9F"/>
                </a:solidFill>
              </a:rPr>
              <a:t>Assessment in Primary Education </a:t>
            </a:r>
          </a:p>
        </p:txBody>
      </p:sp>
      <p:sp>
        <p:nvSpPr>
          <p:cNvPr id="6" name="Rettangolo 5"/>
          <p:cNvSpPr/>
          <p:nvPr/>
        </p:nvSpPr>
        <p:spPr>
          <a:xfrm>
            <a:off x="5947934" y="613017"/>
            <a:ext cx="5503458" cy="1815882"/>
          </a:xfrm>
          <a:prstGeom prst="rect">
            <a:avLst/>
          </a:prstGeom>
          <a:ln>
            <a:solidFill>
              <a:srgbClr val="FFC000"/>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dirty="0"/>
              <a:t>The periodic and final evaluation of the pupils in a class is the responsibility of the teachers of that class. Evaluation focuses on the learning process of pupils, their behavior and their overall learning outcomes. These assessments should be consistent with the learning objectives set out in the three-year plan of training offer </a:t>
            </a:r>
            <a:r>
              <a:rPr lang="en-US" sz="1400" dirty="0" smtClean="0"/>
              <a:t>(PTOF</a:t>
            </a:r>
            <a:r>
              <a:rPr lang="en-US" sz="1400" dirty="0"/>
              <a:t>) of each school. In the </a:t>
            </a:r>
            <a:r>
              <a:rPr lang="en-US" sz="1400" dirty="0" smtClean="0"/>
              <a:t>PTOF</a:t>
            </a:r>
            <a:r>
              <a:rPr lang="en-US" sz="1400" dirty="0"/>
              <a:t>, the Teachers’ Council of each school also defines the methods and criteria for assuring that pupil assessment is uniform, transparent and fair. </a:t>
            </a:r>
          </a:p>
        </p:txBody>
      </p:sp>
      <p:sp>
        <p:nvSpPr>
          <p:cNvPr id="7" name="Rettangolo 6"/>
          <p:cNvSpPr/>
          <p:nvPr/>
        </p:nvSpPr>
        <p:spPr>
          <a:xfrm>
            <a:off x="411678" y="3987007"/>
            <a:ext cx="5335979" cy="2462213"/>
          </a:xfrm>
          <a:prstGeom prst="rect">
            <a:avLst/>
          </a:prstGeom>
          <a:ln>
            <a:solidFill>
              <a:srgbClr val="FF0000"/>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1400" b="1" dirty="0"/>
              <a:t>Teachers also certify the competences attained by pupils by the end of primary school.</a:t>
            </a:r>
          </a:p>
          <a:p>
            <a:pPr algn="just"/>
            <a:r>
              <a:rPr lang="en-US" sz="1400" b="1" dirty="0"/>
              <a:t>Periodic and final evaluation of pupils’ learning outcomes in each subject is expressed in numerical </a:t>
            </a:r>
            <a:r>
              <a:rPr lang="en-US" sz="1400" b="1" i="1" dirty="0"/>
              <a:t>marks out of ten </a:t>
            </a:r>
          </a:p>
          <a:p>
            <a:pPr algn="just"/>
            <a:r>
              <a:rPr lang="en-US" sz="1400" b="1" i="1" dirty="0"/>
              <a:t>(from 0 to 10)</a:t>
            </a:r>
            <a:r>
              <a:rPr lang="en-US" sz="1400" b="1" dirty="0"/>
              <a:t>. Conduct is evaluated through a report assessment, which may be analytical or a summary, subject to the Teachers’ Council decision</a:t>
            </a:r>
            <a:r>
              <a:rPr lang="en-US" sz="1400" dirty="0"/>
              <a:t>. </a:t>
            </a:r>
            <a:r>
              <a:rPr lang="en-US" sz="1400" b="1" dirty="0"/>
              <a:t>At the end of each term and at the end of the school year, pupils receive a personal assessment document which includes their marks in numbers and letters for each subject, as well as a report of their behavior. </a:t>
            </a:r>
          </a:p>
        </p:txBody>
      </p:sp>
      <p:sp>
        <p:nvSpPr>
          <p:cNvPr id="8" name="Rettangolo 7"/>
          <p:cNvSpPr/>
          <p:nvPr/>
        </p:nvSpPr>
        <p:spPr>
          <a:xfrm>
            <a:off x="5947934" y="2535885"/>
            <a:ext cx="5503460" cy="2246769"/>
          </a:xfrm>
          <a:prstGeom prst="rect">
            <a:avLst/>
          </a:prstGeom>
          <a:ln>
            <a:solidFill>
              <a:schemeClr val="accent4"/>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b="1" dirty="0"/>
              <a:t>The assessment of pupils with a certified disability follows the criteria described above (marks out of ten) and refers to their behavior, subjects and the activities included in each pupil’s individual educational plan. For pupils with certified specific learning difficulties (</a:t>
            </a:r>
            <a:r>
              <a:rPr lang="en-US" sz="1400" b="1" dirty="0" err="1"/>
              <a:t>SpLD</a:t>
            </a:r>
            <a:r>
              <a:rPr lang="en-US" sz="1400" b="1" dirty="0"/>
              <a:t>), assessment procedures must be adapted to the specific situation.</a:t>
            </a:r>
          </a:p>
          <a:p>
            <a:pPr algn="just"/>
            <a:r>
              <a:rPr lang="en-US" sz="1400" dirty="0"/>
              <a:t>For pupils who are temporarily hospitalized and attend school while in hospital, assessment is guaranteed through the continuous exchange of information on the pupil’s work between hospital teachers and school teachers. </a:t>
            </a:r>
          </a:p>
        </p:txBody>
      </p:sp>
      <p:pic>
        <p:nvPicPr>
          <p:cNvPr id="5122" name="Picture 2" descr="http://englishagenda.britishcouncil.org/sites/ec/files/imagecache/600x400/imagefield_default_images/iStock_000015780724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730" y="2296583"/>
            <a:ext cx="2373869" cy="1575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635597" y="6344956"/>
            <a:ext cx="6297612" cy="365125"/>
          </a:xfrm>
        </p:spPr>
        <p:txBody>
          <a:bodyPr/>
          <a:lstStyle/>
          <a:p>
            <a:r>
              <a:rPr lang="en-US" dirty="0" smtClean="0"/>
              <a:t>For Learners Around the Globe</a:t>
            </a:r>
            <a:endParaRPr lang="en-US" dirty="0"/>
          </a:p>
        </p:txBody>
      </p:sp>
      <p:sp>
        <p:nvSpPr>
          <p:cNvPr id="4" name="Rettangolo 3"/>
          <p:cNvSpPr/>
          <p:nvPr/>
        </p:nvSpPr>
        <p:spPr>
          <a:xfrm>
            <a:off x="1482627" y="219724"/>
            <a:ext cx="6210354" cy="523220"/>
          </a:xfrm>
          <a:prstGeom prst="rect">
            <a:avLst/>
          </a:prstGeom>
        </p:spPr>
        <p:txBody>
          <a:bodyPr wrap="none">
            <a:spAutoFit/>
          </a:bodyPr>
          <a:lstStyle/>
          <a:p>
            <a:pPr fontAlgn="base"/>
            <a:r>
              <a:rPr lang="it-IT" sz="2800" b="1" dirty="0">
                <a:solidFill>
                  <a:schemeClr val="accent2">
                    <a:lumMod val="75000"/>
                  </a:schemeClr>
                </a:solidFill>
              </a:rPr>
              <a:t>Development of inclusive </a:t>
            </a:r>
            <a:r>
              <a:rPr lang="it-IT" sz="2800" b="1" dirty="0" err="1">
                <a:solidFill>
                  <a:schemeClr val="accent2">
                    <a:lumMod val="75000"/>
                  </a:schemeClr>
                </a:solidFill>
              </a:rPr>
              <a:t>education</a:t>
            </a:r>
            <a:endParaRPr lang="it-IT" sz="2800" b="1" dirty="0">
              <a:solidFill>
                <a:schemeClr val="accent2">
                  <a:lumMod val="75000"/>
                </a:schemeClr>
              </a:solidFill>
            </a:endParaRPr>
          </a:p>
        </p:txBody>
      </p:sp>
      <p:sp>
        <p:nvSpPr>
          <p:cNvPr id="5" name="Rettangolo 4"/>
          <p:cNvSpPr/>
          <p:nvPr/>
        </p:nvSpPr>
        <p:spPr>
          <a:xfrm>
            <a:off x="352300" y="1084759"/>
            <a:ext cx="5743698" cy="3108543"/>
          </a:xfrm>
          <a:prstGeom prst="rect">
            <a:avLst/>
          </a:prstGeom>
          <a:ln w="38100">
            <a:solidFill>
              <a:srgbClr val="7030A0"/>
            </a:solidFill>
          </a:ln>
          <a:effectLst>
            <a:outerShdw blurRad="63500" sx="102000" sy="102000" algn="ctr" rotWithShape="0">
              <a:prstClr val="black">
                <a:alpha val="40000"/>
              </a:prstClr>
            </a:outerShdw>
          </a:effectLst>
        </p:spPr>
        <p:txBody>
          <a:bodyPr wrap="square">
            <a:spAutoFit/>
          </a:bodyPr>
          <a:lstStyle/>
          <a:p>
            <a:pPr lvl="0" algn="just" fontAlgn="base"/>
            <a:r>
              <a:rPr lang="en-US" sz="1400" dirty="0" smtClean="0">
                <a:solidFill>
                  <a:prstClr val="black"/>
                </a:solidFill>
              </a:rPr>
              <a:t>Pupils </a:t>
            </a:r>
            <a:r>
              <a:rPr lang="en-US" sz="1400" dirty="0">
                <a:solidFill>
                  <a:prstClr val="black"/>
                </a:solidFill>
              </a:rPr>
              <a:t>with disabilities generally attend mainstream schools, in the ordinary sections and classes at all educational levels.</a:t>
            </a:r>
          </a:p>
          <a:p>
            <a:pPr lvl="0" algn="just" fontAlgn="base"/>
            <a:r>
              <a:rPr lang="en-US" sz="1400" dirty="0">
                <a:solidFill>
                  <a:prstClr val="black"/>
                </a:solidFill>
              </a:rPr>
              <a:t>There are a few special institutes for pupils who are blind and deaf, which existed prior to Law 104/1992, as well as schools with specific tasks in the field of education for pupils with particularly severe disabilities.</a:t>
            </a:r>
          </a:p>
          <a:p>
            <a:pPr lvl="0" algn="just" fontAlgn="base"/>
            <a:r>
              <a:rPr lang="en-US" sz="1400" dirty="0">
                <a:solidFill>
                  <a:prstClr val="black"/>
                </a:solidFill>
              </a:rPr>
              <a:t>Pupils and students with disabilities can </a:t>
            </a:r>
            <a:r>
              <a:rPr lang="en-US" sz="1400" dirty="0" err="1">
                <a:solidFill>
                  <a:prstClr val="black"/>
                </a:solidFill>
              </a:rPr>
              <a:t>enrol</a:t>
            </a:r>
            <a:r>
              <a:rPr lang="en-US" sz="1400" dirty="0">
                <a:solidFill>
                  <a:prstClr val="black"/>
                </a:solidFill>
              </a:rPr>
              <a:t> in upper-secondary education until the age of 18. They can complete compulsory education up until 18 years of age instead of 16.</a:t>
            </a:r>
          </a:p>
          <a:p>
            <a:pPr lvl="0" algn="just" fontAlgn="base"/>
            <a:r>
              <a:rPr lang="en-US" sz="1400" dirty="0">
                <a:solidFill>
                  <a:prstClr val="black"/>
                </a:solidFill>
              </a:rPr>
              <a:t>During enrolment, parents must submit the specific certification issued by the relevant office after the mandatory disability identification procedures have been completed. Such documentation certifies the type of disability and the right to receive specific support.</a:t>
            </a:r>
          </a:p>
        </p:txBody>
      </p:sp>
      <p:sp>
        <p:nvSpPr>
          <p:cNvPr id="6" name="Rettangolo 5"/>
          <p:cNvSpPr/>
          <p:nvPr/>
        </p:nvSpPr>
        <p:spPr>
          <a:xfrm>
            <a:off x="6323844" y="1897940"/>
            <a:ext cx="5106392" cy="4185761"/>
          </a:xfrm>
          <a:prstGeom prst="rect">
            <a:avLst/>
          </a:prstGeom>
          <a:ln w="38100">
            <a:solidFill>
              <a:srgbClr val="FF0000"/>
            </a:solidFill>
          </a:ln>
          <a:effectLst>
            <a:outerShdw blurRad="63500" sx="102000" sy="102000" algn="ctr" rotWithShape="0">
              <a:prstClr val="black">
                <a:alpha val="40000"/>
              </a:prstClr>
            </a:outerShdw>
          </a:effectLst>
        </p:spPr>
        <p:txBody>
          <a:bodyPr wrap="square">
            <a:spAutoFit/>
          </a:bodyPr>
          <a:lstStyle/>
          <a:p>
            <a:pPr lvl="0" algn="just"/>
            <a:r>
              <a:rPr lang="en-US" sz="1400" dirty="0"/>
              <a:t>Law 170/2010 </a:t>
            </a:r>
            <a:r>
              <a:rPr lang="en-US" sz="1400" dirty="0" err="1"/>
              <a:t>recognises</a:t>
            </a:r>
            <a:r>
              <a:rPr lang="en-US" sz="1400" dirty="0"/>
              <a:t> dyslexia, dysgraphia, </a:t>
            </a:r>
            <a:r>
              <a:rPr lang="en-US" sz="1400" dirty="0" err="1"/>
              <a:t>dysorthographia</a:t>
            </a:r>
            <a:r>
              <a:rPr lang="en-US" sz="1400" dirty="0"/>
              <a:t> and dyscalculia as specific learning disorders. </a:t>
            </a:r>
          </a:p>
          <a:p>
            <a:pPr lvl="0" algn="just"/>
            <a:r>
              <a:rPr lang="en-US" sz="1400" dirty="0"/>
              <a:t>This Law – which states that pupils with learning disorders do not need special teachers, but rather a new way of teaching, according to their way of learning – promotes a change in perspective. The aim is to shift the focus from a clinical to a pedagogical view, by empowering all subjects involved in the educational process.</a:t>
            </a:r>
            <a:endParaRPr lang="en-US" sz="1400" dirty="0">
              <a:solidFill>
                <a:prstClr val="black"/>
              </a:solidFill>
            </a:endParaRPr>
          </a:p>
          <a:p>
            <a:pPr lvl="0" algn="just"/>
            <a:r>
              <a:rPr lang="en-US" sz="1400" dirty="0">
                <a:solidFill>
                  <a:prstClr val="black"/>
                </a:solidFill>
              </a:rPr>
              <a:t>The Ministerial Directive of 27 December 2012, on ‘Measures for pupils with special educational needs and local </a:t>
            </a:r>
            <a:r>
              <a:rPr lang="en-US" sz="1400" dirty="0" err="1">
                <a:solidFill>
                  <a:prstClr val="black"/>
                </a:solidFill>
              </a:rPr>
              <a:t>organisations</a:t>
            </a:r>
            <a:r>
              <a:rPr lang="en-US" sz="1400" dirty="0">
                <a:solidFill>
                  <a:prstClr val="black"/>
                </a:solidFill>
              </a:rPr>
              <a:t> for school inclusion’, created a macro-category, an ‘umbrella’, to cover all kinds of difficulties – whether permanent or temporary – at school: disabilities, specific learning disorders, specific developmental disorders, socio-economic, cultural or linguistic disadvantages, as well as pupils that may be in need of special care. This ensures more inclusive practices in classrooms through </a:t>
            </a:r>
            <a:r>
              <a:rPr lang="en-US" sz="1400" dirty="0" err="1">
                <a:solidFill>
                  <a:prstClr val="black"/>
                </a:solidFill>
              </a:rPr>
              <a:t>individualised</a:t>
            </a:r>
            <a:r>
              <a:rPr lang="en-US" sz="1400" dirty="0">
                <a:solidFill>
                  <a:prstClr val="black"/>
                </a:solidFill>
              </a:rPr>
              <a:t> and </a:t>
            </a:r>
            <a:r>
              <a:rPr lang="en-US" sz="1400" dirty="0" err="1">
                <a:solidFill>
                  <a:prstClr val="black"/>
                </a:solidFill>
              </a:rPr>
              <a:t>personalised</a:t>
            </a:r>
            <a:r>
              <a:rPr lang="en-US" sz="1400" dirty="0">
                <a:solidFill>
                  <a:prstClr val="black"/>
                </a:solidFill>
              </a:rPr>
              <a:t> education plans.</a:t>
            </a:r>
          </a:p>
        </p:txBody>
      </p:sp>
      <p:sp>
        <p:nvSpPr>
          <p:cNvPr id="7" name="Rettangolo 6"/>
          <p:cNvSpPr/>
          <p:nvPr/>
        </p:nvSpPr>
        <p:spPr>
          <a:xfrm>
            <a:off x="352300" y="4280750"/>
            <a:ext cx="5743698" cy="1815882"/>
          </a:xfrm>
          <a:prstGeom prst="rect">
            <a:avLst/>
          </a:prstGeom>
          <a:ln w="38100">
            <a:solidFill>
              <a:srgbClr val="FFC000"/>
            </a:solidFill>
          </a:ln>
          <a:effectLst>
            <a:outerShdw blurRad="63500" sx="102000" sy="102000" algn="ctr" rotWithShape="0">
              <a:prstClr val="black">
                <a:alpha val="40000"/>
              </a:prstClr>
            </a:outerShdw>
          </a:effectLst>
        </p:spPr>
        <p:txBody>
          <a:bodyPr wrap="square">
            <a:spAutoFit/>
          </a:bodyPr>
          <a:lstStyle/>
          <a:p>
            <a:pPr lvl="0" algn="just" fontAlgn="base"/>
            <a:r>
              <a:rPr lang="en-US" sz="1400" dirty="0">
                <a:solidFill>
                  <a:prstClr val="black"/>
                </a:solidFill>
              </a:rPr>
              <a:t>Other special educational </a:t>
            </a:r>
            <a:r>
              <a:rPr lang="en-US" sz="1400" dirty="0" smtClean="0">
                <a:solidFill>
                  <a:prstClr val="black"/>
                </a:solidFill>
              </a:rPr>
              <a:t>needs:</a:t>
            </a:r>
            <a:endParaRPr lang="en-US" sz="1400" dirty="0">
              <a:solidFill>
                <a:prstClr val="black"/>
              </a:solidFill>
            </a:endParaRPr>
          </a:p>
          <a:p>
            <a:pPr lvl="0" algn="just" fontAlgn="base"/>
            <a:r>
              <a:rPr lang="en-US" sz="1400" dirty="0">
                <a:solidFill>
                  <a:prstClr val="black"/>
                </a:solidFill>
              </a:rPr>
              <a:t>Socio-economic, cultural or linguistic disadvantages are identified at local and school level. In these cases, if needed, teachers can draw up </a:t>
            </a:r>
            <a:r>
              <a:rPr lang="en-US" sz="1400" dirty="0" err="1">
                <a:solidFill>
                  <a:prstClr val="black"/>
                </a:solidFill>
              </a:rPr>
              <a:t>personalised</a:t>
            </a:r>
            <a:r>
              <a:rPr lang="en-US" sz="1400" dirty="0">
                <a:solidFill>
                  <a:prstClr val="black"/>
                </a:solidFill>
              </a:rPr>
              <a:t> education plans.</a:t>
            </a:r>
          </a:p>
          <a:p>
            <a:pPr lvl="0" algn="just" fontAlgn="base"/>
            <a:r>
              <a:rPr lang="en-US" sz="1400" dirty="0"/>
              <a:t>Additional measures may include forms of support (e.g. exemption from some fees). In the case of foreign pupils, schools can set up language laboratories, either individually or in groups, to facilitate language learning.</a:t>
            </a:r>
            <a:endParaRPr lang="en-US" sz="1400" dirty="0">
              <a:solidFill>
                <a:prstClr val="black"/>
              </a:solidFill>
            </a:endParaRPr>
          </a:p>
        </p:txBody>
      </p:sp>
      <p:pic>
        <p:nvPicPr>
          <p:cNvPr id="4100" name="Picture 4" descr="alunni-disab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458" y="219724"/>
            <a:ext cx="2095164" cy="1469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1511</TotalTime>
  <Words>3008</Words>
  <Application>Microsoft Office PowerPoint</Application>
  <PresentationFormat>Personalizzato</PresentationFormat>
  <Paragraphs>330</Paragraphs>
  <Slides>12</Slides>
  <Notes>5</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Facet</vt:lpstr>
      <vt:lpstr>EDUCATIONAL  SYSTEM IN ITALY</vt:lpstr>
      <vt:lpstr>Presentazione standard di PowerPoint</vt:lpstr>
      <vt:lpstr>Presentazione standard di PowerPoint</vt:lpstr>
      <vt:lpstr>Presentazione standard di PowerPoint</vt:lpstr>
      <vt:lpstr>Presentazione standard di PowerPoint</vt:lpstr>
      <vt:lpstr>Educational System Italy</vt:lpstr>
      <vt:lpstr>Presentazione standard di PowerPoint</vt:lpstr>
      <vt:lpstr>Presentazione standard di PowerPoint</vt:lpstr>
      <vt:lpstr>Presentazione standard di PowerPoint</vt:lpstr>
      <vt:lpstr>Presentazione standard di PowerPoint</vt:lpstr>
      <vt:lpstr>Presentazione standard di PowerPoint</vt:lpstr>
      <vt:lpstr>48 C.D “Madre Claudia Russo”, NAPLES - Mainstream compulsory timetable (29 hours per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SYSTEM  IN BULGARIA</dc:title>
  <dc:creator>Milena Fticheva</dc:creator>
  <cp:lastModifiedBy>Tiziana Riccio</cp:lastModifiedBy>
  <cp:revision>126</cp:revision>
  <dcterms:created xsi:type="dcterms:W3CDTF">2015-10-19T17:37:05Z</dcterms:created>
  <dcterms:modified xsi:type="dcterms:W3CDTF">2016-02-13T08:03:27Z</dcterms:modified>
</cp:coreProperties>
</file>