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tags/tag5.xml" ContentType="application/vnd.openxmlformats-officedocument.presentationml.tags+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Override PartName="/ppt/tags/tag2.xml" ContentType="application/vnd.openxmlformats-officedocument.presentationml.tags+xml"/>
  <Override PartName="/ppt/tags/tag3.xml" ContentType="application/vnd.openxmlformats-officedocument.presentationml.tags+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5" r:id="rId4"/>
    <p:sldId id="260" r:id="rId5"/>
    <p:sldId id="266" r:id="rId6"/>
    <p:sldId id="261" r:id="rId7"/>
    <p:sldId id="263" r:id="rId8"/>
    <p:sldId id="262" r:id="rId9"/>
    <p:sldId id="264" r:id="rId10"/>
    <p:sldId id="257" r:id="rId11"/>
    <p:sldId id="258" r:id="rId12"/>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250" autoAdjust="0"/>
  </p:normalViewPr>
  <p:slideViewPr>
    <p:cSldViewPr>
      <p:cViewPr>
        <p:scale>
          <a:sx n="70" d="100"/>
          <a:sy n="70" d="100"/>
        </p:scale>
        <p:origin x="-1386" y="-72"/>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2C84FB5-8391-4CEA-A421-78F28E4A9441}" type="datetimeFigureOut">
              <a:rPr lang="en-GB" smtClean="0"/>
              <a:pPr/>
              <a:t>17/12/2016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317F5B-01BD-4421-A769-7A6F0614BC0F}" type="slidenum">
              <a:rPr lang="en-GB" smtClean="0"/>
              <a:pPr/>
              <a:t>‹N›</a:t>
            </a:fld>
            <a:endParaRPr lang="en-GB"/>
          </a:p>
        </p:txBody>
      </p:sp>
    </p:spTree>
    <p:extLst>
      <p:ext uri="{BB962C8B-B14F-4D97-AF65-F5344CB8AC3E}">
        <p14:creationId xmlns:p14="http://schemas.microsoft.com/office/powerpoint/2010/main" xmlns="" val="1099367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2C84FB5-8391-4CEA-A421-78F28E4A9441}" type="datetimeFigureOut">
              <a:rPr lang="en-GB" smtClean="0"/>
              <a:pPr/>
              <a:t>17/12/2016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317F5B-01BD-4421-A769-7A6F0614BC0F}" type="slidenum">
              <a:rPr lang="en-GB" smtClean="0"/>
              <a:pPr/>
              <a:t>‹N›</a:t>
            </a:fld>
            <a:endParaRPr lang="en-GB"/>
          </a:p>
        </p:txBody>
      </p:sp>
    </p:spTree>
    <p:extLst>
      <p:ext uri="{BB962C8B-B14F-4D97-AF65-F5344CB8AC3E}">
        <p14:creationId xmlns:p14="http://schemas.microsoft.com/office/powerpoint/2010/main" xmlns="" val="2947102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2C84FB5-8391-4CEA-A421-78F28E4A9441}" type="datetimeFigureOut">
              <a:rPr lang="en-GB" smtClean="0"/>
              <a:pPr/>
              <a:t>17/12/2016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317F5B-01BD-4421-A769-7A6F0614BC0F}" type="slidenum">
              <a:rPr lang="en-GB" smtClean="0"/>
              <a:pPr/>
              <a:t>‹N›</a:t>
            </a:fld>
            <a:endParaRPr lang="en-GB"/>
          </a:p>
        </p:txBody>
      </p:sp>
    </p:spTree>
    <p:extLst>
      <p:ext uri="{BB962C8B-B14F-4D97-AF65-F5344CB8AC3E}">
        <p14:creationId xmlns:p14="http://schemas.microsoft.com/office/powerpoint/2010/main" xmlns="" val="5752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2C84FB5-8391-4CEA-A421-78F28E4A9441}" type="datetimeFigureOut">
              <a:rPr lang="en-GB" smtClean="0"/>
              <a:pPr/>
              <a:t>17/12/2016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317F5B-01BD-4421-A769-7A6F0614BC0F}" type="slidenum">
              <a:rPr lang="en-GB" smtClean="0"/>
              <a:pPr/>
              <a:t>‹N›</a:t>
            </a:fld>
            <a:endParaRPr lang="en-GB"/>
          </a:p>
        </p:txBody>
      </p:sp>
    </p:spTree>
    <p:extLst>
      <p:ext uri="{BB962C8B-B14F-4D97-AF65-F5344CB8AC3E}">
        <p14:creationId xmlns:p14="http://schemas.microsoft.com/office/powerpoint/2010/main" xmlns="" val="2502287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C84FB5-8391-4CEA-A421-78F28E4A9441}" type="datetimeFigureOut">
              <a:rPr lang="en-GB" smtClean="0"/>
              <a:pPr/>
              <a:t>17/12/2016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317F5B-01BD-4421-A769-7A6F0614BC0F}" type="slidenum">
              <a:rPr lang="en-GB" smtClean="0"/>
              <a:pPr/>
              <a:t>‹N›</a:t>
            </a:fld>
            <a:endParaRPr lang="en-GB"/>
          </a:p>
        </p:txBody>
      </p:sp>
    </p:spTree>
    <p:extLst>
      <p:ext uri="{BB962C8B-B14F-4D97-AF65-F5344CB8AC3E}">
        <p14:creationId xmlns:p14="http://schemas.microsoft.com/office/powerpoint/2010/main" xmlns="" val="2896045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2C84FB5-8391-4CEA-A421-78F28E4A9441}" type="datetimeFigureOut">
              <a:rPr lang="en-GB" smtClean="0"/>
              <a:pPr/>
              <a:t>17/12/2016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5317F5B-01BD-4421-A769-7A6F0614BC0F}" type="slidenum">
              <a:rPr lang="en-GB" smtClean="0"/>
              <a:pPr/>
              <a:t>‹N›</a:t>
            </a:fld>
            <a:endParaRPr lang="en-GB"/>
          </a:p>
        </p:txBody>
      </p:sp>
    </p:spTree>
    <p:extLst>
      <p:ext uri="{BB962C8B-B14F-4D97-AF65-F5344CB8AC3E}">
        <p14:creationId xmlns:p14="http://schemas.microsoft.com/office/powerpoint/2010/main" xmlns="" val="136408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2C84FB5-8391-4CEA-A421-78F28E4A9441}" type="datetimeFigureOut">
              <a:rPr lang="en-GB" smtClean="0"/>
              <a:pPr/>
              <a:t>17/12/2016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5317F5B-01BD-4421-A769-7A6F0614BC0F}" type="slidenum">
              <a:rPr lang="en-GB" smtClean="0"/>
              <a:pPr/>
              <a:t>‹N›</a:t>
            </a:fld>
            <a:endParaRPr lang="en-GB"/>
          </a:p>
        </p:txBody>
      </p:sp>
    </p:spTree>
    <p:extLst>
      <p:ext uri="{BB962C8B-B14F-4D97-AF65-F5344CB8AC3E}">
        <p14:creationId xmlns:p14="http://schemas.microsoft.com/office/powerpoint/2010/main" xmlns="" val="3438705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2C84FB5-8391-4CEA-A421-78F28E4A9441}" type="datetimeFigureOut">
              <a:rPr lang="en-GB" smtClean="0"/>
              <a:pPr/>
              <a:t>17/12/2016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5317F5B-01BD-4421-A769-7A6F0614BC0F}" type="slidenum">
              <a:rPr lang="en-GB" smtClean="0"/>
              <a:pPr/>
              <a:t>‹N›</a:t>
            </a:fld>
            <a:endParaRPr lang="en-GB"/>
          </a:p>
        </p:txBody>
      </p:sp>
    </p:spTree>
    <p:extLst>
      <p:ext uri="{BB962C8B-B14F-4D97-AF65-F5344CB8AC3E}">
        <p14:creationId xmlns:p14="http://schemas.microsoft.com/office/powerpoint/2010/main" xmlns="" val="467902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C84FB5-8391-4CEA-A421-78F28E4A9441}" type="datetimeFigureOut">
              <a:rPr lang="en-GB" smtClean="0"/>
              <a:pPr/>
              <a:t>17/12/2016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5317F5B-01BD-4421-A769-7A6F0614BC0F}" type="slidenum">
              <a:rPr lang="en-GB" smtClean="0"/>
              <a:pPr/>
              <a:t>‹N›</a:t>
            </a:fld>
            <a:endParaRPr lang="en-GB"/>
          </a:p>
        </p:txBody>
      </p:sp>
    </p:spTree>
    <p:extLst>
      <p:ext uri="{BB962C8B-B14F-4D97-AF65-F5344CB8AC3E}">
        <p14:creationId xmlns:p14="http://schemas.microsoft.com/office/powerpoint/2010/main" xmlns="" val="480951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C84FB5-8391-4CEA-A421-78F28E4A9441}" type="datetimeFigureOut">
              <a:rPr lang="en-GB" smtClean="0"/>
              <a:pPr/>
              <a:t>17/12/2016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5317F5B-01BD-4421-A769-7A6F0614BC0F}" type="slidenum">
              <a:rPr lang="en-GB" smtClean="0"/>
              <a:pPr/>
              <a:t>‹N›</a:t>
            </a:fld>
            <a:endParaRPr lang="en-GB"/>
          </a:p>
        </p:txBody>
      </p:sp>
    </p:spTree>
    <p:extLst>
      <p:ext uri="{BB962C8B-B14F-4D97-AF65-F5344CB8AC3E}">
        <p14:creationId xmlns:p14="http://schemas.microsoft.com/office/powerpoint/2010/main" xmlns="" val="2054480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C84FB5-8391-4CEA-A421-78F28E4A9441}" type="datetimeFigureOut">
              <a:rPr lang="en-GB" smtClean="0"/>
              <a:pPr/>
              <a:t>17/12/2016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5317F5B-01BD-4421-A769-7A6F0614BC0F}" type="slidenum">
              <a:rPr lang="en-GB" smtClean="0"/>
              <a:pPr/>
              <a:t>‹N›</a:t>
            </a:fld>
            <a:endParaRPr lang="en-GB"/>
          </a:p>
        </p:txBody>
      </p:sp>
    </p:spTree>
    <p:extLst>
      <p:ext uri="{BB962C8B-B14F-4D97-AF65-F5344CB8AC3E}">
        <p14:creationId xmlns:p14="http://schemas.microsoft.com/office/powerpoint/2010/main" xmlns="" val="1176303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C84FB5-8391-4CEA-A421-78F28E4A9441}" type="datetimeFigureOut">
              <a:rPr lang="en-GB" smtClean="0"/>
              <a:pPr/>
              <a:t>17/12/2016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17F5B-01BD-4421-A769-7A6F0614BC0F}" type="slidenum">
              <a:rPr lang="en-GB" smtClean="0"/>
              <a:pPr/>
              <a:t>‹N›</a:t>
            </a:fld>
            <a:endParaRPr lang="en-GB"/>
          </a:p>
        </p:txBody>
      </p:sp>
    </p:spTree>
    <p:extLst>
      <p:ext uri="{BB962C8B-B14F-4D97-AF65-F5344CB8AC3E}">
        <p14:creationId xmlns:p14="http://schemas.microsoft.com/office/powerpoint/2010/main" xmlns="" val="1836474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6200000">
            <a:off x="1374659" y="-1027566"/>
            <a:ext cx="6409119" cy="9129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ctrTitle"/>
          </p:nvPr>
        </p:nvSpPr>
        <p:spPr>
          <a:xfrm>
            <a:off x="107504" y="314399"/>
            <a:ext cx="7772400" cy="1470025"/>
          </a:xfrm>
        </p:spPr>
        <p:txBody>
          <a:bodyPr/>
          <a:lstStyle/>
          <a:p>
            <a:r>
              <a:rPr lang="en-GB" dirty="0" smtClean="0"/>
              <a:t>Morag and the Water Horse</a:t>
            </a:r>
            <a:endParaRPr lang="en-GB" dirty="0"/>
          </a:p>
        </p:txBody>
      </p:sp>
      <p:pic>
        <p:nvPicPr>
          <p:cNvPr id="6147" name="Picture 3" descr="D:\DCIM\101LS743\101_4444.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236296" y="116632"/>
            <a:ext cx="1778450" cy="237099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xmlns="" val="8476557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2200" y="274638"/>
            <a:ext cx="2314600" cy="6178698"/>
          </a:xfrm>
        </p:spPr>
        <p:txBody>
          <a:bodyPr>
            <a:noAutofit/>
          </a:bodyPr>
          <a:lstStyle/>
          <a:p>
            <a:r>
              <a:rPr lang="en-GB" sz="1400" dirty="0" smtClean="0"/>
              <a:t>Morag then noticed that the young man was the water horse himself. Morag saw the scariness in the eyes and ran and screamed in horror. His shadow was darker than the darkest black. Morag was very scared.   </a:t>
            </a:r>
            <a:br>
              <a:rPr lang="en-GB" sz="1400" dirty="0" smtClean="0"/>
            </a:br>
            <a:r>
              <a:rPr lang="en-GB" sz="1000" dirty="0" smtClean="0"/>
              <a:t>(By Julia)</a:t>
            </a:r>
            <a:br>
              <a:rPr lang="en-GB" sz="1000" dirty="0" smtClean="0"/>
            </a:br>
            <a:r>
              <a:rPr lang="en-GB" sz="1400" dirty="0" smtClean="0"/>
              <a:t/>
            </a:r>
            <a:br>
              <a:rPr lang="en-GB" sz="1400" dirty="0" smtClean="0"/>
            </a:br>
            <a:r>
              <a:rPr lang="en-GB" sz="1400" dirty="0"/>
              <a:t>Morag ran towards the burn and jumped over smoothly she told her father all about it and he built another </a:t>
            </a:r>
            <a:r>
              <a:rPr lang="en-GB" sz="1400" dirty="0" smtClean="0"/>
              <a:t>shieling </a:t>
            </a:r>
            <a:r>
              <a:rPr lang="en-GB" sz="1400" dirty="0"/>
              <a:t>at the other side of the burn. </a:t>
            </a:r>
            <a:r>
              <a:rPr lang="en-GB" sz="1400" dirty="0" smtClean="0"/>
              <a:t/>
            </a:r>
            <a:br>
              <a:rPr lang="en-GB" sz="1400" dirty="0" smtClean="0"/>
            </a:br>
            <a:r>
              <a:rPr lang="en-GB" sz="1000" dirty="0" smtClean="0"/>
              <a:t>(By Iona)</a:t>
            </a:r>
            <a:r>
              <a:rPr lang="en-GB" sz="1000" dirty="0"/>
              <a:t/>
            </a:r>
            <a:br>
              <a:rPr lang="en-GB" sz="1000" dirty="0"/>
            </a:br>
            <a:endParaRPr lang="en-GB" sz="1000" dirty="0"/>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rot="16200000">
            <a:off x="1074085" y="230172"/>
            <a:ext cx="4362269" cy="61514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xmlns="" val="20886445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5400000">
            <a:off x="6446426" y="-54677"/>
            <a:ext cx="2302532" cy="3224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61352" y="3212976"/>
            <a:ext cx="2272679" cy="312545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Grp="1" noChangeAspect="1" noChangeArrowheads="1"/>
          </p:cNvPicPr>
          <p:nvPr>
            <p:ph idx="1"/>
          </p:nvPr>
        </p:nvPicPr>
        <p:blipFill>
          <a:blip r:embed="rId5" cstate="print">
            <a:extLst>
              <a:ext uri="{28A0092B-C50C-407E-A947-70E740481C1C}">
                <a14:useLocalDpi xmlns:a14="http://schemas.microsoft.com/office/drawing/2010/main" xmlns="" val="0"/>
              </a:ext>
            </a:extLst>
          </a:blip>
          <a:srcRect/>
          <a:stretch>
            <a:fillRect/>
          </a:stretch>
        </p:blipFill>
        <p:spPr bwMode="auto">
          <a:xfrm>
            <a:off x="251521" y="136389"/>
            <a:ext cx="2688348" cy="37426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114717" y="1"/>
            <a:ext cx="2753427" cy="387898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95536" y="4036051"/>
            <a:ext cx="2160240" cy="28922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114716" y="4043281"/>
            <a:ext cx="2105355" cy="30125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xmlns="" val="36435728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0232" y="274638"/>
            <a:ext cx="2026568" cy="6250706"/>
          </a:xfrm>
        </p:spPr>
        <p:txBody>
          <a:bodyPr>
            <a:noAutofit/>
          </a:bodyPr>
          <a:lstStyle/>
          <a:p>
            <a:r>
              <a:rPr lang="en-GB" sz="1400" dirty="0"/>
              <a:t>Once upon </a:t>
            </a:r>
            <a:r>
              <a:rPr lang="en-GB" sz="1400" dirty="0" smtClean="0"/>
              <a:t>a time </a:t>
            </a:r>
            <a:r>
              <a:rPr lang="en-GB" sz="1400" dirty="0"/>
              <a:t>there was a village. In the village there was a girl called Morag and her beautiful dad that she loved so </a:t>
            </a:r>
            <a:r>
              <a:rPr lang="en-GB" sz="1400" dirty="0" smtClean="0"/>
              <a:t>much, </a:t>
            </a:r>
            <a:r>
              <a:rPr lang="en-GB" sz="1400" dirty="0"/>
              <a:t> every thing was good. The birds are tweeting, the trees were shivering, everything was fine. They lived nearby the loch. The loch was known to be a very bad place where a water horse lived. He could turn into any form and came to take people down under the water </a:t>
            </a:r>
            <a:r>
              <a:rPr lang="en-GB" sz="1400" dirty="0" smtClean="0"/>
              <a:t>where </a:t>
            </a:r>
            <a:r>
              <a:rPr lang="en-GB" sz="1400" dirty="0"/>
              <a:t>we are not </a:t>
            </a:r>
            <a:r>
              <a:rPr lang="en-GB" sz="1400" dirty="0" smtClean="0"/>
              <a:t>supposed </a:t>
            </a:r>
            <a:r>
              <a:rPr lang="en-GB" sz="1400" dirty="0"/>
              <a:t>to be because we cant breathe. The water horse is a thing that can change into any thing to trick you</a:t>
            </a:r>
            <a:r>
              <a:rPr lang="en-GB" sz="1400" dirty="0" smtClean="0"/>
              <a:t>.</a:t>
            </a:r>
            <a:br>
              <a:rPr lang="en-GB" sz="1400" dirty="0" smtClean="0"/>
            </a:br>
            <a:r>
              <a:rPr lang="en-GB" sz="1400" dirty="0"/>
              <a:t/>
            </a:r>
            <a:br>
              <a:rPr lang="en-GB" sz="1400" dirty="0"/>
            </a:br>
            <a:r>
              <a:rPr lang="en-GB" sz="1000" dirty="0" smtClean="0"/>
              <a:t>(By </a:t>
            </a:r>
            <a:r>
              <a:rPr lang="en-GB" sz="1000" dirty="0" err="1" smtClean="0"/>
              <a:t>Sara’a</a:t>
            </a:r>
            <a:r>
              <a:rPr lang="en-GB" sz="1000" dirty="0" smtClean="0"/>
              <a:t>)</a:t>
            </a:r>
            <a:r>
              <a:rPr lang="en-GB" sz="1400" dirty="0"/>
              <a:t/>
            </a:r>
            <a:br>
              <a:rPr lang="en-GB" sz="1400" dirty="0"/>
            </a:br>
            <a:endParaRPr lang="en-GB" sz="1400" dirty="0"/>
          </a:p>
        </p:txBody>
      </p:sp>
      <p:pic>
        <p:nvPicPr>
          <p:cNvPr id="5122"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rot="16200000">
            <a:off x="1133151" y="27089"/>
            <a:ext cx="4464496" cy="637177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xmlns="" val="1163251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494" y="53752"/>
            <a:ext cx="8229600" cy="1143000"/>
          </a:xfrm>
        </p:spPr>
        <p:txBody>
          <a:bodyPr/>
          <a:lstStyle/>
          <a:p>
            <a:r>
              <a:rPr lang="en-GB" dirty="0" smtClean="0"/>
              <a:t>Photos of us at work!</a:t>
            </a:r>
            <a:endParaRPr lang="en-GB" dirty="0"/>
          </a:p>
        </p:txBody>
      </p:sp>
      <p:pic>
        <p:nvPicPr>
          <p:cNvPr id="1026" name="Picture 2" descr="\\car-fs1\Staff\Staff Shared\TEACHER RESOURCES\CURRICULUM\WHOLE SCHOOL RESOURCES\Primary 4\water horse examples\Pictures of the process\101_4380.JPG"/>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99792" y="952128"/>
            <a:ext cx="2918453" cy="2188840"/>
          </a:xfrm>
          <a:prstGeom prst="rect">
            <a:avLst/>
          </a:prstGeom>
          <a:noFill/>
          <a:effectLst>
            <a:softEdge rad="63500"/>
          </a:effectLst>
          <a:extLst>
            <a:ext uri="{909E8E84-426E-40DD-AFC4-6F175D3DCCD1}">
              <a14:hiddenFill xmlns:a14="http://schemas.microsoft.com/office/drawing/2010/main" xmlns="">
                <a:solidFill>
                  <a:srgbClr val="FFFFFF"/>
                </a:solidFill>
              </a14:hiddenFill>
            </a:ext>
          </a:extLst>
        </p:spPr>
      </p:pic>
      <p:pic>
        <p:nvPicPr>
          <p:cNvPr id="1027" name="Picture 3" descr="\\car-fs1\Staff\Staff Shared\TEACHER RESOURCES\CURRICULUM\WHOLE SCHOOL RESOURCES\Primary 4\water horse examples\Pictures of the process\101_4405.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98494" y="908720"/>
            <a:ext cx="2106477" cy="2808312"/>
          </a:xfrm>
          <a:prstGeom prst="rect">
            <a:avLst/>
          </a:prstGeom>
          <a:noFill/>
          <a:effectLst>
            <a:softEdge rad="63500"/>
          </a:effectLst>
          <a:extLst>
            <a:ext uri="{909E8E84-426E-40DD-AFC4-6F175D3DCCD1}">
              <a14:hiddenFill xmlns:a14="http://schemas.microsoft.com/office/drawing/2010/main" xmlns="">
                <a:solidFill>
                  <a:srgbClr val="FFFFFF"/>
                </a:solidFill>
              </a14:hiddenFill>
            </a:ext>
          </a:extLst>
        </p:spPr>
      </p:pic>
      <p:pic>
        <p:nvPicPr>
          <p:cNvPr id="1029" name="Picture 5" descr="\\car-fs1\Staff\Staff Shared\TEACHER RESOURCES\CURRICULUM\WHOLE SCHOOL RESOURCES\Primary 4\water horse examples\Pictures of the process\102_9212.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849028" y="908720"/>
            <a:ext cx="3132077" cy="2213071"/>
          </a:xfrm>
          <a:prstGeom prst="rect">
            <a:avLst/>
          </a:prstGeom>
          <a:noFill/>
          <a:effectLst>
            <a:softEdge rad="63500"/>
          </a:effectLst>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2952079" y="3400473"/>
            <a:ext cx="5400600" cy="923330"/>
          </a:xfrm>
          <a:prstGeom prst="rect">
            <a:avLst/>
          </a:prstGeom>
          <a:noFill/>
        </p:spPr>
        <p:txBody>
          <a:bodyPr wrap="square" rtlCol="0">
            <a:spAutoFit/>
          </a:bodyPr>
          <a:lstStyle/>
          <a:p>
            <a:r>
              <a:rPr lang="en-GB" dirty="0" smtClean="0">
                <a:latin typeface="Comic Sans MS" panose="030F0702030302020204" pitchFamily="66" charset="0"/>
              </a:rPr>
              <a:t>We have been writing our own stories about Morag and the Water Horse. We have also drawn and painted the setting of the story. </a:t>
            </a:r>
            <a:endParaRPr lang="en-GB" dirty="0">
              <a:latin typeface="Comic Sans MS" panose="030F0702030302020204" pitchFamily="66" charset="0"/>
            </a:endParaRPr>
          </a:p>
        </p:txBody>
      </p:sp>
      <p:pic>
        <p:nvPicPr>
          <p:cNvPr id="4" name="Picture 2" descr="C:\Users\zoe.donaldson\Desktop\water horse examples\Pictures of the process\102_9207.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699792" y="4653136"/>
            <a:ext cx="3013139" cy="2008934"/>
          </a:xfrm>
          <a:prstGeom prst="rect">
            <a:avLst/>
          </a:prstGeom>
          <a:noFill/>
          <a:effectLst>
            <a:softEdge rad="63500"/>
          </a:effectLst>
          <a:extLst>
            <a:ext uri="{909E8E84-426E-40DD-AFC4-6F175D3DCCD1}">
              <a14:hiddenFill xmlns:a14="http://schemas.microsoft.com/office/drawing/2010/main" xmlns="">
                <a:solidFill>
                  <a:srgbClr val="FFFFFF"/>
                </a:solidFill>
              </a14:hiddenFill>
            </a:ext>
          </a:extLst>
        </p:spPr>
      </p:pic>
      <p:pic>
        <p:nvPicPr>
          <p:cNvPr id="5" name="Picture 3" descr="C:\Users\zoe.donaldson\Desktop\water horse examples\Pictures of the process\101_4442.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017502" y="4676146"/>
            <a:ext cx="2874978" cy="1923182"/>
          </a:xfrm>
          <a:prstGeom prst="rect">
            <a:avLst/>
          </a:prstGeom>
          <a:noFill/>
          <a:effectLst>
            <a:softEdge rad="63500"/>
          </a:effectLst>
          <a:extLst>
            <a:ext uri="{909E8E84-426E-40DD-AFC4-6F175D3DCCD1}">
              <a14:hiddenFill xmlns:a14="http://schemas.microsoft.com/office/drawing/2010/main" xmlns="">
                <a:solidFill>
                  <a:srgbClr val="FFFFFF"/>
                </a:solidFill>
              </a14:hiddenFill>
            </a:ext>
          </a:extLst>
        </p:spPr>
      </p:pic>
      <p:pic>
        <p:nvPicPr>
          <p:cNvPr id="10" name="Picture 6" descr="C:\Users\zoe.donaldson\Desktop\water horse examples\Pictures of the process\102_9210.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48657" y="3991239"/>
            <a:ext cx="2156313" cy="2678121"/>
          </a:xfrm>
          <a:prstGeom prst="rect">
            <a:avLst/>
          </a:prstGeom>
          <a:noFill/>
          <a:effectLst>
            <a:softEdge rad="63500"/>
          </a:effectLst>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xmlns="" val="35883280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2240" y="274638"/>
            <a:ext cx="1954560" cy="6106690"/>
          </a:xfrm>
        </p:spPr>
        <p:txBody>
          <a:bodyPr>
            <a:normAutofit/>
          </a:bodyPr>
          <a:lstStyle/>
          <a:p>
            <a:r>
              <a:rPr lang="en-GB" sz="1400" dirty="0"/>
              <a:t>This shieling </a:t>
            </a:r>
            <a:r>
              <a:rPr lang="en-GB" sz="1400" dirty="0" smtClean="0"/>
              <a:t>belonged </a:t>
            </a:r>
            <a:r>
              <a:rPr lang="en-GB" sz="1400" dirty="0"/>
              <a:t>to a man called Donald MacGregor </a:t>
            </a:r>
            <a:r>
              <a:rPr lang="en-GB" sz="1400" dirty="0" smtClean="0"/>
              <a:t> and he </a:t>
            </a:r>
            <a:r>
              <a:rPr lang="en-GB" sz="1400" dirty="0"/>
              <a:t>had a daughter called Morag. She loved her father dearly. </a:t>
            </a:r>
            <a:r>
              <a:rPr lang="en-GB" sz="1400" dirty="0" smtClean="0"/>
              <a:t>Morag </a:t>
            </a:r>
            <a:r>
              <a:rPr lang="en-GB" sz="1400" dirty="0"/>
              <a:t>was going to call the cattle in for the night</a:t>
            </a:r>
            <a:r>
              <a:rPr lang="en-GB" sz="1400" dirty="0" smtClean="0"/>
              <a:t>. Her </a:t>
            </a:r>
            <a:r>
              <a:rPr lang="en-GB" sz="1400" dirty="0"/>
              <a:t>father had told her not to be afraid of the water horse that lived in the loch nearby </a:t>
            </a:r>
            <a:r>
              <a:rPr lang="en-GB" sz="1400" dirty="0" smtClean="0"/>
              <a:t>although </a:t>
            </a:r>
            <a:r>
              <a:rPr lang="en-GB" sz="1400" dirty="0"/>
              <a:t>she had a trickle of fear crawling down her back. </a:t>
            </a:r>
            <a:r>
              <a:rPr lang="en-GB" sz="1400" dirty="0" smtClean="0"/>
              <a:t/>
            </a:r>
            <a:br>
              <a:rPr lang="en-GB" sz="1400" dirty="0" smtClean="0"/>
            </a:br>
            <a:r>
              <a:rPr lang="en-GB" sz="1400" dirty="0"/>
              <a:t/>
            </a:r>
            <a:br>
              <a:rPr lang="en-GB" sz="1400" dirty="0"/>
            </a:br>
            <a:r>
              <a:rPr lang="en-GB" sz="1400" dirty="0"/>
              <a:t>Mr MacGregor’s neighbours warned them of the water </a:t>
            </a:r>
            <a:r>
              <a:rPr lang="en-GB" sz="1400" dirty="0" smtClean="0"/>
              <a:t>horse and told them to move their home, </a:t>
            </a:r>
            <a:r>
              <a:rPr lang="en-GB" sz="1400" dirty="0"/>
              <a:t>but they didn’t believe it existed until one day…..and this is why</a:t>
            </a:r>
            <a:r>
              <a:rPr lang="en-GB" sz="1400" dirty="0" smtClean="0"/>
              <a:t>.</a:t>
            </a:r>
            <a:br>
              <a:rPr lang="en-GB" sz="1400" dirty="0" smtClean="0"/>
            </a:br>
            <a:r>
              <a:rPr lang="en-GB" sz="1400" dirty="0"/>
              <a:t/>
            </a:r>
            <a:br>
              <a:rPr lang="en-GB" sz="1400" dirty="0"/>
            </a:br>
            <a:r>
              <a:rPr lang="en-GB" sz="1400" dirty="0" smtClean="0"/>
              <a:t>(</a:t>
            </a:r>
            <a:r>
              <a:rPr lang="en-GB" sz="1000" dirty="0" smtClean="0"/>
              <a:t>By Iona)</a:t>
            </a:r>
            <a:r>
              <a:rPr lang="en-GB" sz="1400" dirty="0"/>
              <a:t/>
            </a:r>
            <a:br>
              <a:rPr lang="en-GB" sz="1400" dirty="0"/>
            </a:br>
            <a:endParaRPr lang="en-GB" sz="1400" dirty="0"/>
          </a:p>
        </p:txBody>
      </p:sp>
      <p:pic>
        <p:nvPicPr>
          <p:cNvPr id="4098"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rot="16200000">
            <a:off x="964853" y="375916"/>
            <a:ext cx="4653757" cy="65834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xmlns="" val="38677733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zoe.donaldson\Desktop\water horse examples\Pictures of the process\101_4429.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30196" y="404664"/>
            <a:ext cx="3139944" cy="2355230"/>
          </a:xfrm>
          <a:prstGeom prst="rect">
            <a:avLst/>
          </a:prstGeom>
          <a:noFill/>
          <a:effectLst>
            <a:softEdge rad="63500"/>
          </a:effectLst>
          <a:extLst>
            <a:ext uri="{909E8E84-426E-40DD-AFC4-6F175D3DCCD1}">
              <a14:hiddenFill xmlns:a14="http://schemas.microsoft.com/office/drawing/2010/main" xmlns="">
                <a:solidFill>
                  <a:srgbClr val="FFFFFF"/>
                </a:solidFill>
              </a14:hiddenFill>
            </a:ext>
          </a:extLst>
        </p:spPr>
      </p:pic>
      <p:pic>
        <p:nvPicPr>
          <p:cNvPr id="2051" name="Picture 3" descr="C:\Users\zoe.donaldson\Desktop\water horse examples\Pictures of the process\102_9216.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7395" y="3579804"/>
            <a:ext cx="2391090" cy="2945540"/>
          </a:xfrm>
          <a:prstGeom prst="rect">
            <a:avLst/>
          </a:prstGeom>
          <a:noFill/>
          <a:effectLst>
            <a:softEdge rad="63500"/>
          </a:effectLst>
          <a:extLst>
            <a:ext uri="{909E8E84-426E-40DD-AFC4-6F175D3DCCD1}">
              <a14:hiddenFill xmlns:a14="http://schemas.microsoft.com/office/drawing/2010/main" xmlns="">
                <a:solidFill>
                  <a:srgbClr val="FFFFFF"/>
                </a:solidFill>
              </a14:hiddenFill>
            </a:ext>
          </a:extLst>
        </p:spPr>
      </p:pic>
      <p:pic>
        <p:nvPicPr>
          <p:cNvPr id="2052" name="Picture 4" descr="C:\Users\zoe.donaldson\Desktop\water horse examples\Pictures of the process\101_4396.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2718" y="404664"/>
            <a:ext cx="2391090" cy="2808312"/>
          </a:xfrm>
          <a:prstGeom prst="rect">
            <a:avLst/>
          </a:prstGeom>
          <a:noFill/>
          <a:effectLst>
            <a:softEdge rad="127000"/>
          </a:effectLst>
          <a:scene3d>
            <a:camera prst="perspectiveFront"/>
            <a:lightRig rig="threePt" dir="t"/>
          </a:scene3d>
          <a:extLst>
            <a:ext uri="{909E8E84-426E-40DD-AFC4-6F175D3DCCD1}">
              <a14:hiddenFill xmlns:a14="http://schemas.microsoft.com/office/drawing/2010/main" xmlns="">
                <a:solidFill>
                  <a:srgbClr val="FFFFFF"/>
                </a:solidFill>
              </a14:hiddenFill>
            </a:ext>
          </a:extLst>
        </p:spPr>
      </p:pic>
      <p:pic>
        <p:nvPicPr>
          <p:cNvPr id="2053" name="Picture 5" descr="C:\Users\zoe.donaldson\Desktop\water horse examples\Pictures of the process\101_4403.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371154" y="404664"/>
            <a:ext cx="2376264" cy="2808312"/>
          </a:xfrm>
          <a:prstGeom prst="rect">
            <a:avLst/>
          </a:prstGeom>
          <a:noFill/>
          <a:effectLst>
            <a:softEdge rad="63500"/>
          </a:effectLst>
          <a:extLst>
            <a:ext uri="{909E8E84-426E-40DD-AFC4-6F175D3DCCD1}">
              <a14:hiddenFill xmlns:a14="http://schemas.microsoft.com/office/drawing/2010/main" xmlns="">
                <a:solidFill>
                  <a:srgbClr val="FFFFFF"/>
                </a:solidFill>
              </a14:hiddenFill>
            </a:ext>
          </a:extLst>
        </p:spPr>
      </p:pic>
      <p:pic>
        <p:nvPicPr>
          <p:cNvPr id="2055" name="Picture 7" descr="C:\Users\zoe.donaldson\Desktop\water horse examples\Pictures of the process\101_4413.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063208" y="4170115"/>
            <a:ext cx="3139944" cy="2355229"/>
          </a:xfrm>
          <a:prstGeom prst="rect">
            <a:avLst/>
          </a:prstGeom>
          <a:noFill/>
          <a:effectLst>
            <a:softEdge rad="63500"/>
          </a:effectLst>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3063208" y="2996952"/>
            <a:ext cx="3307946" cy="923330"/>
          </a:xfrm>
          <a:prstGeom prst="rect">
            <a:avLst/>
          </a:prstGeom>
          <a:noFill/>
        </p:spPr>
        <p:txBody>
          <a:bodyPr wrap="square" rtlCol="0">
            <a:spAutoFit/>
          </a:bodyPr>
          <a:lstStyle/>
          <a:p>
            <a:r>
              <a:rPr lang="en-GB" dirty="0" smtClean="0">
                <a:latin typeface="Comic Sans MS" panose="030F0702030302020204" pitchFamily="66" charset="0"/>
              </a:rPr>
              <a:t>We have been using different materials to create our own characters.</a:t>
            </a:r>
            <a:endParaRPr lang="en-GB" dirty="0">
              <a:latin typeface="Comic Sans MS" panose="030F0702030302020204" pitchFamily="66" charset="0"/>
            </a:endParaRPr>
          </a:p>
        </p:txBody>
      </p:sp>
      <p:pic>
        <p:nvPicPr>
          <p:cNvPr id="11" name="Picture 4" descr="\\car-fs1\Staff\Staff Shared\TEACHER RESOURCES\CURRICULUM\WHOLE SCHOOL RESOURCES\Primary 4\water horse examples\Pictures of the process\102_9215.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424171" y="3579805"/>
            <a:ext cx="2376264" cy="2945540"/>
          </a:xfrm>
          <a:prstGeom prst="rect">
            <a:avLst/>
          </a:prstGeom>
          <a:noFill/>
          <a:effectLst>
            <a:softEdge rad="63500"/>
          </a:effectLst>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xmlns="" val="24580570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6256" y="274638"/>
            <a:ext cx="1810544" cy="6178698"/>
          </a:xfrm>
        </p:spPr>
        <p:txBody>
          <a:bodyPr>
            <a:noAutofit/>
          </a:bodyPr>
          <a:lstStyle/>
          <a:p>
            <a:r>
              <a:rPr lang="en-GB" sz="1200" dirty="0"/>
              <a:t>One day </a:t>
            </a:r>
            <a:r>
              <a:rPr lang="en-GB" sz="1200" dirty="0" smtClean="0"/>
              <a:t>Morag </a:t>
            </a:r>
            <a:r>
              <a:rPr lang="en-GB" sz="1200" dirty="0"/>
              <a:t>went out and got the black and white </a:t>
            </a:r>
            <a:r>
              <a:rPr lang="en-GB" sz="1200" dirty="0" smtClean="0"/>
              <a:t>cattle. Morag </a:t>
            </a:r>
            <a:r>
              <a:rPr lang="en-GB" sz="1200" dirty="0"/>
              <a:t>loved to play in the beautiful heathers on the grass. Morag loved the </a:t>
            </a:r>
            <a:r>
              <a:rPr lang="en-GB" sz="1200" dirty="0" smtClean="0"/>
              <a:t>cattle </a:t>
            </a:r>
            <a:r>
              <a:rPr lang="en-GB" sz="1200" dirty="0"/>
              <a:t>too. Morag shouted for the </a:t>
            </a:r>
            <a:r>
              <a:rPr lang="en-GB" sz="1200" dirty="0" smtClean="0"/>
              <a:t>cattle (or cows) </a:t>
            </a:r>
            <a:r>
              <a:rPr lang="en-GB" sz="1200" dirty="0"/>
              <a:t>to come down from the hills. The </a:t>
            </a:r>
            <a:r>
              <a:rPr lang="en-GB" sz="1200" dirty="0" smtClean="0"/>
              <a:t>cattle like </a:t>
            </a:r>
            <a:r>
              <a:rPr lang="en-GB" sz="1200" dirty="0"/>
              <a:t>to eat the grass.  Morag was not that far away from the cottage she was just over at the big hills.  </a:t>
            </a:r>
            <a:br>
              <a:rPr lang="en-GB" sz="1200" dirty="0"/>
            </a:br>
            <a:r>
              <a:rPr lang="en-GB" sz="1200" dirty="0"/>
              <a:t>Morag went out to wind </a:t>
            </a:r>
            <a:r>
              <a:rPr lang="en-GB" sz="1200" dirty="0" smtClean="0"/>
              <a:t>the spinning </a:t>
            </a:r>
            <a:r>
              <a:rPr lang="en-GB" sz="1200" dirty="0"/>
              <a:t>wheel </a:t>
            </a:r>
            <a:r>
              <a:rPr lang="en-GB" sz="1200" dirty="0" smtClean="0"/>
              <a:t>- she </a:t>
            </a:r>
            <a:r>
              <a:rPr lang="en-GB" sz="1200" dirty="0"/>
              <a:t>loved to wind the spinning wheel. Until this boy came up all wet and also soggy. Morag asked him why he was all wet. And then he said oh well I slipped in the water on the way by accident </a:t>
            </a:r>
            <a:r>
              <a:rPr lang="en-GB" sz="1200" dirty="0" smtClean="0"/>
              <a:t>. </a:t>
            </a:r>
            <a:r>
              <a:rPr lang="en-GB" sz="1200" dirty="0"/>
              <a:t>Oh dear said </a:t>
            </a:r>
            <a:r>
              <a:rPr lang="en-GB" sz="1200" dirty="0" smtClean="0"/>
              <a:t>Morag</a:t>
            </a:r>
            <a:r>
              <a:rPr lang="en-GB" sz="1200" dirty="0"/>
              <a:t>. But </a:t>
            </a:r>
            <a:r>
              <a:rPr lang="en-GB" sz="1200" dirty="0" smtClean="0"/>
              <a:t>Morag </a:t>
            </a:r>
            <a:r>
              <a:rPr lang="en-GB" sz="1200" dirty="0"/>
              <a:t>was scared because he appeared out of nowhere.  </a:t>
            </a:r>
            <a:r>
              <a:rPr lang="en-GB" sz="1200" dirty="0" smtClean="0"/>
              <a:t>She decided to believe him though.</a:t>
            </a:r>
            <a:r>
              <a:rPr lang="en-GB" sz="1200" dirty="0"/>
              <a:t/>
            </a:r>
            <a:br>
              <a:rPr lang="en-GB" sz="1200" dirty="0"/>
            </a:br>
            <a:r>
              <a:rPr lang="en-GB" sz="1000" dirty="0" smtClean="0"/>
              <a:t>(By Erin)</a:t>
            </a:r>
            <a:endParaRPr lang="en-GB" sz="1000" dirty="0"/>
          </a:p>
        </p:txBody>
      </p:sp>
      <p:pic>
        <p:nvPicPr>
          <p:cNvPr id="3074"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rot="16200000">
            <a:off x="1173402" y="100121"/>
            <a:ext cx="4678230" cy="65834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xmlns="" val="24801752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4988"/>
            <a:ext cx="7931224" cy="706090"/>
          </a:xfrm>
        </p:spPr>
        <p:txBody>
          <a:bodyPr>
            <a:normAutofit fontScale="90000"/>
          </a:bodyPr>
          <a:lstStyle/>
          <a:p>
            <a:r>
              <a:rPr lang="en-GB" dirty="0" smtClean="0"/>
              <a:t>Dictionary Definitions</a:t>
            </a:r>
            <a:endParaRPr lang="en-GB"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3568" y="555110"/>
            <a:ext cx="2350830" cy="3429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Grp="1" noChangeAspect="1" noChangeArrowheads="1"/>
          </p:cNvPicPr>
          <p:nvPr>
            <p:ph idx="1"/>
          </p:nvPr>
        </p:nvPicPr>
        <p:blipFill>
          <a:blip r:embed="rId4" cstate="print">
            <a:extLst>
              <a:ext uri="{28A0092B-C50C-407E-A947-70E740481C1C}">
                <a14:useLocalDpi xmlns:a14="http://schemas.microsoft.com/office/drawing/2010/main" xmlns="" val="0"/>
              </a:ext>
            </a:extLst>
          </a:blip>
          <a:srcRect/>
          <a:stretch>
            <a:fillRect/>
          </a:stretch>
        </p:blipFill>
        <p:spPr bwMode="auto">
          <a:xfrm rot="16200000">
            <a:off x="5099853" y="3494075"/>
            <a:ext cx="2520279" cy="357598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16200000">
            <a:off x="1067405" y="3482088"/>
            <a:ext cx="2520280" cy="35759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16200000">
            <a:off x="5055540" y="112147"/>
            <a:ext cx="2996326" cy="425143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xmlns="" val="13841194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8224" y="274638"/>
            <a:ext cx="2098576" cy="6322714"/>
          </a:xfrm>
        </p:spPr>
        <p:txBody>
          <a:bodyPr>
            <a:normAutofit/>
          </a:bodyPr>
          <a:lstStyle/>
          <a:p>
            <a:r>
              <a:rPr lang="en-GB" sz="1200" dirty="0"/>
              <a:t>Morag said come and put your head on my lap so I can brush your messy hair and so he did.  </a:t>
            </a:r>
            <a:br>
              <a:rPr lang="en-GB" sz="1200" dirty="0"/>
            </a:br>
            <a:r>
              <a:rPr lang="en-GB" sz="1200" dirty="0"/>
              <a:t>         Morag was brushing his hair and </a:t>
            </a:r>
            <a:r>
              <a:rPr lang="en-GB" sz="1200" dirty="0" smtClean="0"/>
              <a:t> noticed that in it, </a:t>
            </a:r>
            <a:r>
              <a:rPr lang="en-GB" sz="1200" dirty="0"/>
              <a:t>was weeds and </a:t>
            </a:r>
            <a:r>
              <a:rPr lang="en-GB" sz="1200" dirty="0" smtClean="0"/>
              <a:t>silt. </a:t>
            </a:r>
            <a:r>
              <a:rPr lang="en-GB" sz="1200" dirty="0"/>
              <a:t>Her father used to go fishing and the weeds and </a:t>
            </a:r>
            <a:r>
              <a:rPr lang="en-GB" sz="1200" dirty="0" smtClean="0"/>
              <a:t>silt were on his</a:t>
            </a:r>
            <a:r>
              <a:rPr lang="en-GB" sz="1200" dirty="0"/>
              <a:t> white  fishing </a:t>
            </a:r>
            <a:r>
              <a:rPr lang="en-GB" sz="1200" dirty="0" smtClean="0"/>
              <a:t>net</a:t>
            </a:r>
            <a:r>
              <a:rPr lang="en-GB" sz="1200" dirty="0"/>
              <a:t> </a:t>
            </a:r>
            <a:r>
              <a:rPr lang="en-GB" sz="1200" dirty="0" smtClean="0"/>
              <a:t>so she had recognised it as something you would find at the bottom of the loch…</a:t>
            </a:r>
            <a:br>
              <a:rPr lang="en-GB" sz="1200" dirty="0" smtClean="0"/>
            </a:br>
            <a:r>
              <a:rPr lang="en-GB" sz="1000" dirty="0" smtClean="0"/>
              <a:t>(By Iona)</a:t>
            </a:r>
            <a:r>
              <a:rPr lang="en-GB" sz="1200" dirty="0" smtClean="0"/>
              <a:t/>
            </a:r>
            <a:br>
              <a:rPr lang="en-GB" sz="1200" dirty="0" smtClean="0"/>
            </a:br>
            <a:r>
              <a:rPr lang="en-GB" sz="1200" dirty="0" smtClean="0"/>
              <a:t> </a:t>
            </a:r>
            <a:r>
              <a:rPr lang="en-GB" sz="1200" dirty="0"/>
              <a:t/>
            </a:r>
            <a:br>
              <a:rPr lang="en-GB" sz="1200" dirty="0"/>
            </a:br>
            <a:endParaRPr lang="en-GB" sz="1200" dirty="0"/>
          </a:p>
        </p:txBody>
      </p:sp>
      <p:pic>
        <p:nvPicPr>
          <p:cNvPr id="2050"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rot="16200000">
            <a:off x="1010631" y="7774"/>
            <a:ext cx="4562723" cy="64561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xmlns="" val="19932620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6200000">
            <a:off x="6092883" y="-302945"/>
            <a:ext cx="2448272" cy="347381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4" name="Picture 2"/>
          <p:cNvPicPr>
            <a:picLocks noGrp="1" noChangeAspect="1" noChangeArrowheads="1"/>
          </p:cNvPicPr>
          <p:nvPr>
            <p:ph idx="1"/>
          </p:nvPr>
        </p:nvPicPr>
        <p:blipFill>
          <a:blip r:embed="rId4" cstate="print">
            <a:extLst>
              <a:ext uri="{28A0092B-C50C-407E-A947-70E740481C1C}">
                <a14:useLocalDpi xmlns:a14="http://schemas.microsoft.com/office/drawing/2010/main" xmlns="" val="0"/>
              </a:ext>
            </a:extLst>
          </a:blip>
          <a:srcRect/>
          <a:stretch>
            <a:fillRect/>
          </a:stretch>
        </p:blipFill>
        <p:spPr bwMode="auto">
          <a:xfrm rot="16200000">
            <a:off x="785374" y="2319084"/>
            <a:ext cx="2892736" cy="41044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16200000">
            <a:off x="688928" y="-248766"/>
            <a:ext cx="2432247" cy="345107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6" name="Picture 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16200000">
            <a:off x="5220230" y="2121922"/>
            <a:ext cx="3146483" cy="44644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xmlns="" val="296903289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339</TotalTime>
  <Words>263</Words>
  <Application>Microsoft Office PowerPoint</Application>
  <PresentationFormat>Presentazione su schermo (4:3)</PresentationFormat>
  <Paragraphs>10</Paragraphs>
  <Slides>11</Slides>
  <Notes>0</Notes>
  <HiddenSlides>0</HiddenSlides>
  <MMClips>0</MMClips>
  <ScaleCrop>false</ScaleCrop>
  <HeadingPairs>
    <vt:vector size="4" baseType="variant">
      <vt:variant>
        <vt:lpstr>Tema</vt:lpstr>
      </vt:variant>
      <vt:variant>
        <vt:i4>1</vt:i4>
      </vt:variant>
      <vt:variant>
        <vt:lpstr>Titoli diapositive</vt:lpstr>
      </vt:variant>
      <vt:variant>
        <vt:i4>11</vt:i4>
      </vt:variant>
    </vt:vector>
  </HeadingPairs>
  <TitlesOfParts>
    <vt:vector size="12" baseType="lpstr">
      <vt:lpstr>Office Theme</vt:lpstr>
      <vt:lpstr>Morag and the Water Horse</vt:lpstr>
      <vt:lpstr>Once upon a time there was a village. In the village there was a girl called Morag and her beautiful dad that she loved so much,  every thing was good. The birds are tweeting, the trees were shivering, everything was fine. They lived nearby the loch. The loch was known to be a very bad place where a water horse lived. He could turn into any form and came to take people down under the water where we are not supposed to be because we cant breathe. The water horse is a thing that can change into any thing to trick you.  (By Sara’a) </vt:lpstr>
      <vt:lpstr>Photos of us at work!</vt:lpstr>
      <vt:lpstr>This shieling belonged to a man called Donald MacGregor  and he had a daughter called Morag. She loved her father dearly. Morag was going to call the cattle in for the night. Her father had told her not to be afraid of the water horse that lived in the loch nearby although she had a trickle of fear crawling down her back.   Mr MacGregor’s neighbours warned them of the water horse and told them to move their home, but they didn’t believe it existed until one day…..and this is why.  (By Iona) </vt:lpstr>
      <vt:lpstr>Diapositiva 5</vt:lpstr>
      <vt:lpstr>One day Morag went out and got the black and white cattle. Morag loved to play in the beautiful heathers on the grass. Morag loved the cattle too. Morag shouted for the cattle (or cows) to come down from the hills. The cattle like to eat the grass.  Morag was not that far away from the cottage she was just over at the big hills.   Morag went out to wind the spinning wheel - she loved to wind the spinning wheel. Until this boy came up all wet and also soggy. Morag asked him why he was all wet. And then he said oh well I slipped in the water on the way by accident . Oh dear said Morag. But Morag was scared because he appeared out of nowhere.  She decided to believe him though. (By Erin)</vt:lpstr>
      <vt:lpstr>Dictionary Definitions</vt:lpstr>
      <vt:lpstr>Morag said come and put your head on my lap so I can brush your messy hair and so he did.            Morag was brushing his hair and  noticed that in it, was weeds and silt. Her father used to go fishing and the weeds and silt were on his white  fishing net so she had recognised it as something you would find at the bottom of the loch… (By Iona)   </vt:lpstr>
      <vt:lpstr>Diapositiva 9</vt:lpstr>
      <vt:lpstr>Morag then noticed that the young man was the water horse himself. Morag saw the scariness in the eyes and ran and screamed in horror. His shadow was darker than the darkest black. Morag was very scared.    (By Julia)  Morag ran towards the burn and jumped over smoothly she told her father all about it and he built another shieling at the other side of the burn.  (By Iona) </vt:lpstr>
      <vt:lpstr>Diapositiva 11</vt:lpstr>
    </vt:vector>
  </TitlesOfParts>
  <Company>West Lothian Council - Education Services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Morag and the Water Horse</dc:title>
  <dc:creator>zoe donaldson</dc:creator>
  <cp:lastModifiedBy>Utente</cp:lastModifiedBy>
  <cp:revision>15</cp:revision>
  <cp:lastPrinted>2016-12-15T16:11:54Z</cp:lastPrinted>
  <dcterms:created xsi:type="dcterms:W3CDTF">2016-12-12T16:21:08Z</dcterms:created>
  <dcterms:modified xsi:type="dcterms:W3CDTF">2016-12-17T08:29:59Z</dcterms:modified>
</cp:coreProperties>
</file>