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4" r:id="rId5"/>
    <p:sldId id="263" r:id="rId6"/>
    <p:sldId id="258" r:id="rId7"/>
    <p:sldId id="259" r:id="rId8"/>
    <p:sldId id="265" r:id="rId9"/>
    <p:sldId id="266" r:id="rId10"/>
    <p:sldId id="267" r:id="rId11"/>
    <p:sldId id="257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08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581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988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883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724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39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197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963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928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438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774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459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339BC-4D6E-42B4-8210-C779919B09A2}" type="datetimeFigureOut">
              <a:rPr lang="sk-SK" smtClean="0"/>
              <a:t>24.11.2016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C3F6-6A36-4EEA-9105-92BEB9898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134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713" y="332656"/>
            <a:ext cx="4392488" cy="1056723"/>
          </a:xfrm>
        </p:spPr>
        <p:txBody>
          <a:bodyPr>
            <a:noAutofit/>
          </a:bodyPr>
          <a:lstStyle/>
          <a:p>
            <a:r>
              <a:rPr lang="sk-SK" sz="6600" b="1" dirty="0">
                <a:latin typeface="Comic Sans MS" panose="030F0702030302020204" pitchFamily="66" charset="0"/>
              </a:rPr>
              <a:t>JUROŠÍK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533396"/>
            <a:ext cx="7750695" cy="505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183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C:\Users\MS\Desktop\jurosik\P11101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8932"/>
            <a:ext cx="2762250" cy="368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C:\Users\MS\Desktop\jurosik\P11101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14" y="218457"/>
            <a:ext cx="2754630" cy="367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C:\Users\MS\Desktop\jurosik\P11102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r="2902"/>
          <a:stretch/>
        </p:blipFill>
        <p:spPr bwMode="auto">
          <a:xfrm>
            <a:off x="746025" y="4004627"/>
            <a:ext cx="2592288" cy="27695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BlokTextu 7"/>
          <p:cNvSpPr txBox="1"/>
          <p:nvPr/>
        </p:nvSpPr>
        <p:spPr>
          <a:xfrm>
            <a:off x="3558614" y="4066389"/>
            <a:ext cx="5333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latin typeface="Comic Sans MS" panose="030F0702030302020204" pitchFamily="66" charset="0"/>
              </a:rPr>
              <a:t>All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Slovaks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know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the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story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of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the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treasure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which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is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hidden</a:t>
            </a:r>
            <a:r>
              <a:rPr lang="sk-SK" sz="2400" dirty="0">
                <a:latin typeface="Comic Sans MS" panose="030F0702030302020204" pitchFamily="66" charset="0"/>
              </a:rPr>
              <a:t> on </a:t>
            </a:r>
            <a:r>
              <a:rPr lang="sk-SK" sz="2400" dirty="0" err="1">
                <a:latin typeface="Comic Sans MS" panose="030F0702030302020204" pitchFamily="66" charset="0"/>
              </a:rPr>
              <a:t>an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unknown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place</a:t>
            </a:r>
            <a:r>
              <a:rPr lang="sk-SK" sz="2400" dirty="0">
                <a:latin typeface="Comic Sans MS" panose="030F0702030302020204" pitchFamily="66" charset="0"/>
              </a:rPr>
              <a:t> in </a:t>
            </a:r>
            <a:r>
              <a:rPr lang="sk-SK" sz="2400" dirty="0" err="1">
                <a:latin typeface="Comic Sans MS" panose="030F0702030302020204" pitchFamily="66" charset="0"/>
              </a:rPr>
              <a:t>the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mountains</a:t>
            </a:r>
            <a:r>
              <a:rPr lang="sk-SK" sz="2400" dirty="0">
                <a:latin typeface="Comic Sans MS" panose="030F0702030302020204" pitchFamily="66" charset="0"/>
              </a:rPr>
              <a:t>. Juraj Jánošík has </a:t>
            </a:r>
            <a:r>
              <a:rPr lang="sk-SK" sz="2400" dirty="0" err="1">
                <a:latin typeface="Comic Sans MS" panose="030F0702030302020204" pitchFamily="66" charset="0"/>
              </a:rPr>
              <a:t>been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the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main</a:t>
            </a:r>
            <a:r>
              <a:rPr lang="sk-SK" sz="2400" dirty="0">
                <a:latin typeface="Comic Sans MS" panose="030F0702030302020204" pitchFamily="66" charset="0"/>
              </a:rPr>
              <a:t> character </a:t>
            </a:r>
            <a:r>
              <a:rPr lang="sk-SK" sz="2400" dirty="0" err="1">
                <a:latin typeface="Comic Sans MS" panose="030F0702030302020204" pitchFamily="66" charset="0"/>
              </a:rPr>
              <a:t>of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many</a:t>
            </a:r>
            <a:r>
              <a:rPr lang="sk-SK" sz="2400" dirty="0">
                <a:latin typeface="Comic Sans MS" panose="030F0702030302020204" pitchFamily="66" charset="0"/>
              </a:rPr>
              <a:t> Slovak </a:t>
            </a:r>
            <a:r>
              <a:rPr lang="sk-SK" sz="2400" dirty="0" err="1">
                <a:latin typeface="Comic Sans MS" panose="030F0702030302020204" pitchFamily="66" charset="0"/>
              </a:rPr>
              <a:t>novels</a:t>
            </a:r>
            <a:r>
              <a:rPr lang="sk-SK" sz="2400" dirty="0">
                <a:latin typeface="Comic Sans MS" panose="030F0702030302020204" pitchFamily="66" charset="0"/>
              </a:rPr>
              <a:t>, poems and </a:t>
            </a:r>
            <a:r>
              <a:rPr lang="sk-SK" sz="2400" dirty="0" err="1">
                <a:latin typeface="Comic Sans MS" panose="030F0702030302020204" pitchFamily="66" charset="0"/>
              </a:rPr>
              <a:t>films</a:t>
            </a:r>
            <a:r>
              <a:rPr lang="sk-SK" sz="24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6336704" y="548680"/>
            <a:ext cx="2555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latin typeface="Comic Sans MS" panose="030F0702030302020204" pitchFamily="66" charset="0"/>
              </a:rPr>
              <a:t>Highwayman</a:t>
            </a:r>
            <a:r>
              <a:rPr lang="sk-SK" sz="3200" b="1" dirty="0">
                <a:latin typeface="Comic Sans MS" panose="030F0702030302020204" pitchFamily="66" charset="0"/>
              </a:rPr>
              <a:t> </a:t>
            </a:r>
          </a:p>
          <a:p>
            <a:r>
              <a:rPr lang="sk-SK" sz="3200" b="1" dirty="0" err="1">
                <a:latin typeface="Comic Sans MS" panose="030F0702030302020204" pitchFamily="66" charset="0"/>
              </a:rPr>
              <a:t>dance</a:t>
            </a:r>
            <a:r>
              <a:rPr lang="sk-SK" sz="3200" b="1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99" y="2239662"/>
            <a:ext cx="2516981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969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668558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Legend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Juraj </a:t>
            </a:r>
            <a:r>
              <a:rPr lang="sk-SK" dirty="0" err="1"/>
              <a:t>JánoŠík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5658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sk-SK" b="1" dirty="0">
                <a:solidFill>
                  <a:schemeClr val="tx1"/>
                </a:solidFill>
              </a:rPr>
              <a:t>		</a:t>
            </a:r>
            <a:r>
              <a:rPr lang="sk-SK" sz="2600" b="1" dirty="0">
                <a:solidFill>
                  <a:schemeClr val="tx1"/>
                </a:solidFill>
              </a:rPr>
              <a:t>Juraj Jánošík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was</a:t>
            </a:r>
            <a:r>
              <a:rPr lang="sk-SK" sz="2600" dirty="0">
                <a:solidFill>
                  <a:schemeClr val="tx1"/>
                </a:solidFill>
              </a:rPr>
              <a:t> a </a:t>
            </a:r>
            <a:r>
              <a:rPr lang="sk-SK" sz="2600" dirty="0" err="1">
                <a:solidFill>
                  <a:schemeClr val="tx1"/>
                </a:solidFill>
              </a:rPr>
              <a:t>real</a:t>
            </a:r>
            <a:r>
              <a:rPr lang="sk-SK" sz="2600" dirty="0">
                <a:solidFill>
                  <a:schemeClr val="tx1"/>
                </a:solidFill>
              </a:rPr>
              <a:t> person </a:t>
            </a:r>
            <a:r>
              <a:rPr lang="sk-SK" sz="2600" dirty="0" err="1">
                <a:solidFill>
                  <a:schemeClr val="tx1"/>
                </a:solidFill>
              </a:rPr>
              <a:t>baptised</a:t>
            </a:r>
            <a:r>
              <a:rPr lang="sk-SK" sz="2600" dirty="0">
                <a:solidFill>
                  <a:schemeClr val="tx1"/>
                </a:solidFill>
              </a:rPr>
              <a:t> on </a:t>
            </a:r>
            <a:r>
              <a:rPr lang="sk-SK" sz="2600" dirty="0" err="1">
                <a:solidFill>
                  <a:schemeClr val="tx1"/>
                </a:solidFill>
              </a:rPr>
              <a:t>January</a:t>
            </a:r>
            <a:r>
              <a:rPr lang="sk-SK" sz="2600" dirty="0">
                <a:solidFill>
                  <a:schemeClr val="tx1"/>
                </a:solidFill>
              </a:rPr>
              <a:t> 		25, 1688, </a:t>
            </a:r>
            <a:r>
              <a:rPr lang="sk-SK" sz="2600" dirty="0" err="1">
                <a:solidFill>
                  <a:schemeClr val="tx1"/>
                </a:solidFill>
              </a:rPr>
              <a:t>died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March</a:t>
            </a:r>
            <a:r>
              <a:rPr lang="sk-SK" sz="2600" dirty="0">
                <a:solidFill>
                  <a:schemeClr val="tx1"/>
                </a:solidFill>
              </a:rPr>
              <a:t> 17, 1713. </a:t>
            </a:r>
            <a:r>
              <a:rPr lang="sk-SK" sz="2600" dirty="0" err="1">
                <a:solidFill>
                  <a:schemeClr val="tx1"/>
                </a:solidFill>
              </a:rPr>
              <a:t>He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became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the</a:t>
            </a:r>
            <a:r>
              <a:rPr lang="sk-SK" sz="2600" dirty="0">
                <a:solidFill>
                  <a:schemeClr val="tx1"/>
                </a:solidFill>
              </a:rPr>
              <a:t> Slovak		</a:t>
            </a:r>
            <a:r>
              <a:rPr lang="sk-SK" sz="2600" dirty="0" err="1">
                <a:solidFill>
                  <a:schemeClr val="tx1"/>
                </a:solidFill>
              </a:rPr>
              <a:t>largest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legend</a:t>
            </a:r>
            <a:r>
              <a:rPr lang="sk-SK" sz="26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sk-SK" sz="2600" dirty="0">
                <a:solidFill>
                  <a:schemeClr val="tx1"/>
                </a:solidFill>
              </a:rPr>
              <a:t>		Juraj </a:t>
            </a:r>
            <a:r>
              <a:rPr lang="sk-SK" sz="2600" dirty="0" err="1">
                <a:solidFill>
                  <a:schemeClr val="tx1"/>
                </a:solidFill>
              </a:rPr>
              <a:t>grew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up</a:t>
            </a:r>
            <a:r>
              <a:rPr lang="sk-SK" sz="2600" dirty="0">
                <a:solidFill>
                  <a:schemeClr val="tx1"/>
                </a:solidFill>
              </a:rPr>
              <a:t> in a </a:t>
            </a:r>
            <a:r>
              <a:rPr lang="sk-SK" sz="2600" dirty="0" err="1">
                <a:solidFill>
                  <a:schemeClr val="tx1"/>
                </a:solidFill>
              </a:rPr>
              <a:t>family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with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many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children</a:t>
            </a:r>
            <a:r>
              <a:rPr lang="sk-SK" sz="2600" dirty="0">
                <a:solidFill>
                  <a:schemeClr val="tx1"/>
                </a:solidFill>
              </a:rPr>
              <a:t> and </a:t>
            </a:r>
            <a:r>
              <a:rPr lang="sk-SK" sz="2600" dirty="0" err="1">
                <a:solidFill>
                  <a:schemeClr val="tx1"/>
                </a:solidFill>
              </a:rPr>
              <a:t>knew</a:t>
            </a:r>
            <a:r>
              <a:rPr lang="sk-SK" sz="2600" dirty="0">
                <a:solidFill>
                  <a:schemeClr val="tx1"/>
                </a:solidFill>
              </a:rPr>
              <a:t> 		</a:t>
            </a:r>
            <a:r>
              <a:rPr lang="sk-SK" sz="2600" dirty="0" err="1">
                <a:solidFill>
                  <a:schemeClr val="tx1"/>
                </a:solidFill>
              </a:rPr>
              <a:t>what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misery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was</a:t>
            </a:r>
            <a:r>
              <a:rPr lang="sk-SK" sz="2600" dirty="0">
                <a:solidFill>
                  <a:schemeClr val="tx1"/>
                </a:solidFill>
              </a:rPr>
              <a:t>. </a:t>
            </a:r>
            <a:r>
              <a:rPr lang="sk-SK" sz="2600" dirty="0" err="1">
                <a:solidFill>
                  <a:schemeClr val="tx1"/>
                </a:solidFill>
              </a:rPr>
              <a:t>He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grew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up</a:t>
            </a:r>
            <a:r>
              <a:rPr lang="sk-SK" sz="2600" dirty="0">
                <a:solidFill>
                  <a:schemeClr val="tx1"/>
                </a:solidFill>
              </a:rPr>
              <a:t> on </a:t>
            </a:r>
            <a:r>
              <a:rPr lang="sk-SK" sz="2600" dirty="0" err="1">
                <a:solidFill>
                  <a:schemeClr val="tx1"/>
                </a:solidFill>
              </a:rPr>
              <a:t>Terchova</a:t>
            </a:r>
            <a:r>
              <a:rPr lang="sk-SK" sz="2600" dirty="0">
                <a:solidFill>
                  <a:schemeClr val="tx1"/>
                </a:solidFill>
              </a:rPr>
              <a:t> Kopanice 		and </a:t>
            </a:r>
            <a:r>
              <a:rPr lang="sk-SK" sz="2600" dirty="0" err="1">
                <a:solidFill>
                  <a:schemeClr val="tx1"/>
                </a:solidFill>
              </a:rPr>
              <a:t>when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he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was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twenty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years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old</a:t>
            </a:r>
            <a:r>
              <a:rPr lang="sk-SK" sz="2600" dirty="0">
                <a:solidFill>
                  <a:schemeClr val="tx1"/>
                </a:solidFill>
              </a:rPr>
              <a:t>, </a:t>
            </a:r>
            <a:r>
              <a:rPr lang="sk-SK" sz="2600" dirty="0" err="1">
                <a:solidFill>
                  <a:schemeClr val="tx1"/>
                </a:solidFill>
              </a:rPr>
              <a:t>he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volunteered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for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the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army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of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Frantisek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Rakoczi</a:t>
            </a:r>
            <a:r>
              <a:rPr lang="sk-SK" sz="2600" dirty="0">
                <a:solidFill>
                  <a:schemeClr val="tx1"/>
                </a:solidFill>
              </a:rPr>
              <a:t>. In a battle near Trencin</a:t>
            </a:r>
            <a:r>
              <a:rPr lang="en-GB" sz="2600" dirty="0">
                <a:solidFill>
                  <a:schemeClr val="tx1"/>
                </a:solidFill>
              </a:rPr>
              <a:t>,</a:t>
            </a:r>
            <a:r>
              <a:rPr lang="sk-SK" sz="2600" dirty="0">
                <a:solidFill>
                  <a:schemeClr val="tx1"/>
                </a:solidFill>
              </a:rPr>
              <a:t> he </a:t>
            </a:r>
            <a:r>
              <a:rPr lang="en-GB" sz="2600" dirty="0">
                <a:solidFill>
                  <a:schemeClr val="tx1"/>
                </a:solidFill>
              </a:rPr>
              <a:t>was captured</a:t>
            </a:r>
            <a:r>
              <a:rPr lang="sk-SK" sz="2600" dirty="0">
                <a:solidFill>
                  <a:schemeClr val="tx1"/>
                </a:solidFill>
              </a:rPr>
              <a:t>. Later</a:t>
            </a:r>
            <a:r>
              <a:rPr lang="en-GB" sz="2600" dirty="0">
                <a:solidFill>
                  <a:schemeClr val="tx1"/>
                </a:solidFill>
              </a:rPr>
              <a:t>,</a:t>
            </a:r>
            <a:r>
              <a:rPr lang="sk-SK" sz="2600" dirty="0">
                <a:solidFill>
                  <a:schemeClr val="tx1"/>
                </a:solidFill>
              </a:rPr>
              <a:t> he served as a </a:t>
            </a:r>
            <a:r>
              <a:rPr lang="en-GB" sz="2600" dirty="0">
                <a:solidFill>
                  <a:schemeClr val="tx1"/>
                </a:solidFill>
              </a:rPr>
              <a:t>prison guard </a:t>
            </a:r>
            <a:r>
              <a:rPr lang="sk-SK" sz="2600" dirty="0">
                <a:solidFill>
                  <a:schemeClr val="tx1"/>
                </a:solidFill>
              </a:rPr>
              <a:t>at Bytca Castle, where he met prisoner Uhorcík Thomas, a highwayman captain of Kysuce. After their escape from prison</a:t>
            </a:r>
            <a:r>
              <a:rPr lang="en-GB" sz="2600" dirty="0">
                <a:solidFill>
                  <a:schemeClr val="tx1"/>
                </a:solidFill>
              </a:rPr>
              <a:t>,</a:t>
            </a:r>
            <a:r>
              <a:rPr lang="sk-SK" sz="2600" dirty="0">
                <a:solidFill>
                  <a:schemeClr val="tx1"/>
                </a:solidFill>
              </a:rPr>
              <a:t> Janosik became a member of Uhorcik´s bandit entourage. They were highwaymen who robbed the rich and gave a part of their plunder to the poor</a:t>
            </a:r>
            <a:r>
              <a:rPr lang="en-GB" sz="2600" dirty="0">
                <a:solidFill>
                  <a:schemeClr val="tx1"/>
                </a:solidFill>
              </a:rPr>
              <a:t>,</a:t>
            </a:r>
            <a:r>
              <a:rPr lang="sk-SK" sz="2600" dirty="0">
                <a:solidFill>
                  <a:schemeClr val="tx1"/>
                </a:solidFill>
              </a:rPr>
              <a:t> or to those who were robbed by rich landlords. Juraj Janosik was elected to be the bandit captain for a year, but in 1713 he was caught in Liptov and arrested in Klenovec</a:t>
            </a:r>
            <a:r>
              <a:rPr lang="en-GB" sz="2600" dirty="0">
                <a:solidFill>
                  <a:schemeClr val="tx1"/>
                </a:solidFill>
              </a:rPr>
              <a:t>,</a:t>
            </a:r>
            <a:r>
              <a:rPr lang="sk-SK" sz="2600" dirty="0">
                <a:solidFill>
                  <a:schemeClr val="tx1"/>
                </a:solidFill>
              </a:rPr>
              <a:t> together with Uhorcik. After a court hearing connected with the torture</a:t>
            </a:r>
            <a:r>
              <a:rPr lang="en-GB" sz="2600" dirty="0">
                <a:solidFill>
                  <a:schemeClr val="tx1"/>
                </a:solidFill>
              </a:rPr>
              <a:t>,</a:t>
            </a:r>
            <a:r>
              <a:rPr lang="sk-SK" sz="2600" dirty="0">
                <a:solidFill>
                  <a:schemeClr val="tx1"/>
                </a:solidFill>
              </a:rPr>
              <a:t> Janosik was executed on 18th March 1713 in Liptovsky Mikulas</a:t>
            </a:r>
            <a:r>
              <a:rPr lang="en-GB" sz="2600" dirty="0">
                <a:solidFill>
                  <a:schemeClr val="tx1"/>
                </a:solidFill>
              </a:rPr>
              <a:t>,</a:t>
            </a:r>
            <a:r>
              <a:rPr lang="sk-SK" sz="2600" dirty="0">
                <a:solidFill>
                  <a:schemeClr val="tx1"/>
                </a:solidFill>
              </a:rPr>
              <a:t> by hanging on a hook.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8"/>
          <a:stretch/>
        </p:blipFill>
        <p:spPr bwMode="auto">
          <a:xfrm>
            <a:off x="251520" y="260648"/>
            <a:ext cx="1800200" cy="281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15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13230" y="5154046"/>
            <a:ext cx="7992888" cy="1591732"/>
          </a:xfrm>
        </p:spPr>
        <p:txBody>
          <a:bodyPr>
            <a:noAutofit/>
          </a:bodyPr>
          <a:lstStyle/>
          <a:p>
            <a:pPr algn="just"/>
            <a:r>
              <a:rPr lang="sk-SK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Jurošík left his home because he wanted to learn any craft to earn some money for living. </a:t>
            </a:r>
            <a:r>
              <a:rPr lang="sk-SK" sz="2400" dirty="0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He met Hrajnoha and became a highwayman near </a:t>
            </a:r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the</a:t>
            </a:r>
            <a:r>
              <a:rPr lang="sk-SK" sz="2400" dirty="0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 </a:t>
            </a:r>
            <a:r>
              <a:rPr lang="sk-SK" sz="2400" dirty="0" err="1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castle</a:t>
            </a:r>
            <a:r>
              <a:rPr lang="sk-SK" sz="2400" dirty="0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sk-SK" sz="2400" dirty="0" err="1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of</a:t>
            </a:r>
            <a:r>
              <a:rPr lang="sk-SK" sz="2400" dirty="0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sk-SK" sz="2400" dirty="0" err="1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a</a:t>
            </a:r>
            <a:r>
              <a:rPr lang="sk-SK" sz="2400" dirty="0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sk-SK" sz="2400" dirty="0" err="1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stupid</a:t>
            </a:r>
            <a:r>
              <a:rPr lang="sk-SK" sz="2400" dirty="0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sk-SK" sz="2400" dirty="0" err="1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landowner</a:t>
            </a:r>
            <a:r>
              <a:rPr lang="sk-SK" sz="2400" dirty="0">
                <a:solidFill>
                  <a:schemeClr val="tx1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.</a:t>
            </a:r>
            <a:endParaRPr lang="sk-SK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b="10334"/>
          <a:stretch/>
        </p:blipFill>
        <p:spPr bwMode="auto">
          <a:xfrm>
            <a:off x="829733" y="35294"/>
            <a:ext cx="7359882" cy="507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361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0480" cy="323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"/>
          <a:stretch/>
        </p:blipFill>
        <p:spPr bwMode="auto">
          <a:xfrm>
            <a:off x="335723" y="188640"/>
            <a:ext cx="4219989" cy="323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3" y="3573016"/>
            <a:ext cx="4164269" cy="301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148064" y="4149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711757" y="3757682"/>
            <a:ext cx="417646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sz="2400" dirty="0">
                <a:latin typeface="Comic Sans MS" panose="030F0702030302020204" pitchFamily="66" charset="0"/>
                <a:cs typeface="Arial" pitchFamily="34" charset="0"/>
              </a:rPr>
              <a:t>The l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andowner was rich</a:t>
            </a:r>
            <a:r>
              <a:rPr lang="en-GB" altLang="sk-SK" sz="2400" dirty="0">
                <a:latin typeface="Comic Sans MS" panose="030F0702030302020204" pitchFamily="66" charset="0"/>
                <a:cs typeface="Arial" pitchFamily="34" charset="0"/>
              </a:rPr>
              <a:t>.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GB" altLang="sk-SK" sz="2400" dirty="0">
                <a:latin typeface="Comic Sans MS" panose="030F0702030302020204" pitchFamily="66" charset="0"/>
                <a:cs typeface="Arial" pitchFamily="34" charset="0"/>
              </a:rPr>
              <a:t>H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e behaved badly towards people and animals in his </a:t>
            </a:r>
            <a:r>
              <a:rPr lang="sk-SK" altLang="sk-SK" sz="2400" dirty="0">
                <a:latin typeface="Comic Sans MS" panose="030F0702030302020204" pitchFamily="66" charset="0"/>
                <a:cs typeface="Arial" pitchFamily="34" charset="0"/>
              </a:rPr>
              <a:t>region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. </a:t>
            </a:r>
            <a:r>
              <a:rPr kumimoji="0" lang="sk-SK" altLang="sk-SK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Jurošík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kumimoji="0" lang="sk-SK" altLang="sk-SK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robbed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kumimoji="0" lang="sk-SK" altLang="sk-SK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the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kumimoji="0" lang="sk-SK" altLang="sk-SK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landowner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 and </a:t>
            </a:r>
            <a:r>
              <a:rPr kumimoji="0" lang="sk-SK" altLang="sk-SK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helped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 poor </a:t>
            </a:r>
            <a:r>
              <a:rPr kumimoji="0" lang="sk-SK" altLang="sk-SK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people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 and </a:t>
            </a:r>
            <a:r>
              <a:rPr kumimoji="0" lang="sk-SK" altLang="sk-SK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animals</a:t>
            </a: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406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20565"/>
          <a:stretch/>
        </p:blipFill>
        <p:spPr bwMode="auto">
          <a:xfrm>
            <a:off x="3041032" y="274711"/>
            <a:ext cx="2687216" cy="296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9"/>
          <a:stretch/>
        </p:blipFill>
        <p:spPr bwMode="auto">
          <a:xfrm>
            <a:off x="5940152" y="260646"/>
            <a:ext cx="2990941" cy="298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"/>
          <a:stretch/>
        </p:blipFill>
        <p:spPr bwMode="auto">
          <a:xfrm>
            <a:off x="179512" y="3429000"/>
            <a:ext cx="400159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589166" y="3429000"/>
            <a:ext cx="41592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dirty="0" err="1">
                <a:latin typeface="Comic Sans MS" panose="030F0702030302020204" pitchFamily="66" charset="0"/>
              </a:rPr>
              <a:t>One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day</a:t>
            </a:r>
            <a:r>
              <a:rPr lang="sk-SK" sz="2400" dirty="0">
                <a:latin typeface="Comic Sans MS" panose="030F0702030302020204" pitchFamily="66" charset="0"/>
              </a:rPr>
              <a:t>  </a:t>
            </a:r>
            <a:r>
              <a:rPr lang="sk-SK" sz="2400" dirty="0" err="1">
                <a:latin typeface="Comic Sans MS" panose="030F0702030302020204" pitchFamily="66" charset="0"/>
              </a:rPr>
              <a:t>the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landowner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wanted</a:t>
            </a:r>
            <a:r>
              <a:rPr lang="sk-SK" sz="2400" dirty="0">
                <a:latin typeface="Comic Sans MS" panose="030F0702030302020204" pitchFamily="66" charset="0"/>
              </a:rPr>
              <a:t> to </a:t>
            </a:r>
            <a:r>
              <a:rPr lang="sk-SK" sz="2400" dirty="0" err="1">
                <a:latin typeface="Comic Sans MS" panose="030F0702030302020204" pitchFamily="66" charset="0"/>
              </a:rPr>
              <a:t>shoot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deer</a:t>
            </a:r>
            <a:r>
              <a:rPr lang="sk-SK" sz="2400" dirty="0">
                <a:latin typeface="Comic Sans MS" panose="030F0702030302020204" pitchFamily="66" charset="0"/>
              </a:rPr>
              <a:t>, </a:t>
            </a:r>
            <a:r>
              <a:rPr lang="sk-SK" sz="2400" dirty="0" err="1">
                <a:latin typeface="Comic Sans MS" panose="030F0702030302020204" pitchFamily="66" charset="0"/>
              </a:rPr>
              <a:t>because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he</a:t>
            </a:r>
            <a:r>
              <a:rPr lang="sk-SK" sz="2400" dirty="0">
                <a:latin typeface="Comic Sans MS" panose="030F0702030302020204" pitchFamily="66" charset="0"/>
              </a:rPr>
              <a:t>  </a:t>
            </a:r>
            <a:r>
              <a:rPr lang="sk-SK" sz="2400" dirty="0" err="1">
                <a:latin typeface="Comic Sans MS" panose="030F0702030302020204" pitchFamily="66" charset="0"/>
              </a:rPr>
              <a:t>needed</a:t>
            </a:r>
            <a:r>
              <a:rPr lang="sk-SK" sz="2400" dirty="0">
                <a:latin typeface="Comic Sans MS" panose="030F0702030302020204" pitchFamily="66" charset="0"/>
              </a:rPr>
              <a:t> a new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coat-rail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sk-SK" sz="2400" dirty="0">
                <a:latin typeface="Comic Sans MS" panose="030F0702030302020204" pitchFamily="66" charset="0"/>
              </a:rPr>
              <a:t>from deer</a:t>
            </a:r>
            <a:r>
              <a:rPr lang="en-US" sz="2400" dirty="0">
                <a:latin typeface="Comic Sans MS" panose="030F0702030302020204" pitchFamily="66" charset="0"/>
              </a:rPr>
              <a:t> antlers</a:t>
            </a:r>
            <a:r>
              <a:rPr lang="sk-SK" sz="2400" dirty="0">
                <a:latin typeface="Comic Sans MS" panose="030F0702030302020204" pitchFamily="66" charset="0"/>
              </a:rPr>
              <a:t>. Jurošík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sk-SK" sz="2400" dirty="0">
                <a:latin typeface="Comic Sans MS" panose="030F0702030302020204" pitchFamily="66" charset="0"/>
              </a:rPr>
              <a:t>stopped </a:t>
            </a:r>
            <a:r>
              <a:rPr lang="en-GB" sz="2400" dirty="0">
                <a:latin typeface="Comic Sans MS" panose="030F0702030302020204" pitchFamily="66" charset="0"/>
              </a:rPr>
              <a:t>him shooting the animal</a:t>
            </a:r>
            <a:r>
              <a:rPr lang="sk-SK" sz="2400" dirty="0">
                <a:latin typeface="Comic Sans MS" panose="030F0702030302020204" pitchFamily="66" charset="0"/>
              </a:rPr>
              <a:t> and rescued the deer.</a:t>
            </a:r>
          </a:p>
        </p:txBody>
      </p:sp>
      <p:pic>
        <p:nvPicPr>
          <p:cNvPr id="8" name="Obrázok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0"/>
          <a:stretch/>
        </p:blipFill>
        <p:spPr bwMode="auto">
          <a:xfrm>
            <a:off x="179512" y="298648"/>
            <a:ext cx="2664296" cy="2942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5151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31" y="260648"/>
            <a:ext cx="451579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7"/>
          <a:stretch/>
        </p:blipFill>
        <p:spPr bwMode="auto">
          <a:xfrm>
            <a:off x="251520" y="277499"/>
            <a:ext cx="4132035" cy="33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51520" y="4077072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dirty="0">
                <a:latin typeface="Comic Sans MS" panose="030F0702030302020204" pitchFamily="66" charset="0"/>
              </a:rPr>
              <a:t>Jurošík knew that  they  did not need to shoot the deer. </a:t>
            </a:r>
            <a:r>
              <a:rPr lang="sk-SK" sz="2400" dirty="0" err="1">
                <a:latin typeface="Comic Sans MS" panose="030F0702030302020204" pitchFamily="66" charset="0"/>
              </a:rPr>
              <a:t>They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could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find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the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deer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antlers</a:t>
            </a:r>
            <a:r>
              <a:rPr lang="sk-SK" sz="2400" dirty="0">
                <a:latin typeface="Comic Sans MS" panose="030F0702030302020204" pitchFamily="66" charset="0"/>
              </a:rPr>
              <a:t> in </a:t>
            </a:r>
            <a:r>
              <a:rPr lang="sk-SK" sz="2400" dirty="0" err="1">
                <a:latin typeface="Comic Sans MS" panose="030F0702030302020204" pitchFamily="66" charset="0"/>
              </a:rPr>
              <a:t>the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forest</a:t>
            </a:r>
            <a:r>
              <a:rPr lang="sk-SK" sz="2400" dirty="0">
                <a:latin typeface="Comic Sans MS" panose="030F0702030302020204" pitchFamily="66" charset="0"/>
              </a:rPr>
              <a:t>. It was autumn and d</a:t>
            </a:r>
            <a:r>
              <a:rPr lang="en-US" sz="2400" dirty="0">
                <a:latin typeface="Comic Sans MS" panose="030F0702030302020204" pitchFamily="66" charset="0"/>
              </a:rPr>
              <a:t>eer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shed their antlers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en-GB" sz="2400" dirty="0">
                <a:latin typeface="Comic Sans MS" panose="030F0702030302020204" pitchFamily="66" charset="0"/>
              </a:rPr>
              <a:t>at</a:t>
            </a:r>
            <a:r>
              <a:rPr lang="sk-SK" sz="2400" dirty="0">
                <a:latin typeface="Comic Sans MS" panose="030F0702030302020204" pitchFamily="66" charset="0"/>
              </a:rPr>
              <a:t> that time. </a:t>
            </a:r>
            <a:r>
              <a:rPr lang="sk-SK" sz="2400" dirty="0" err="1">
                <a:latin typeface="Comic Sans MS" panose="030F0702030302020204" pitchFamily="66" charset="0"/>
              </a:rPr>
              <a:t>The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 smtClean="0">
                <a:latin typeface="Comic Sans MS" panose="030F0702030302020204" pitchFamily="66" charset="0"/>
              </a:rPr>
              <a:t>landowner</a:t>
            </a:r>
            <a:r>
              <a:rPr lang="sk-SK" sz="2400" dirty="0" smtClean="0">
                <a:latin typeface="Comic Sans MS" panose="030F0702030302020204" pitchFamily="66" charset="0"/>
              </a:rPr>
              <a:t> </a:t>
            </a:r>
            <a:r>
              <a:rPr lang="sk-SK" sz="2400" dirty="0">
                <a:latin typeface="Comic Sans MS" panose="030F0702030302020204" pitchFamily="66" charset="0"/>
              </a:rPr>
              <a:t>was satisfied and the deer stayed alive</a:t>
            </a:r>
            <a:r>
              <a:rPr lang="en-GB" sz="2400" dirty="0">
                <a:latin typeface="Comic Sans MS" panose="030F0702030302020204" pitchFamily="66" charset="0"/>
              </a:rPr>
              <a:t>,</a:t>
            </a:r>
            <a:r>
              <a:rPr lang="sk-SK" sz="2400" dirty="0">
                <a:latin typeface="Comic Sans MS" panose="030F0702030302020204" pitchFamily="66" charset="0"/>
              </a:rPr>
              <a:t> thanks </a:t>
            </a:r>
            <a:r>
              <a:rPr lang="en-GB" sz="2400" dirty="0">
                <a:latin typeface="Comic Sans MS" panose="030F0702030302020204" pitchFamily="66" charset="0"/>
              </a:rPr>
              <a:t>to </a:t>
            </a:r>
            <a:r>
              <a:rPr lang="sk-SK" sz="2400" dirty="0">
                <a:latin typeface="Comic Sans MS" panose="030F0702030302020204" pitchFamily="66" charset="0"/>
              </a:rPr>
              <a:t>Jurošík.</a:t>
            </a:r>
          </a:p>
        </p:txBody>
      </p:sp>
    </p:spTree>
    <p:extLst>
      <p:ext uri="{BB962C8B-B14F-4D97-AF65-F5344CB8AC3E}">
        <p14:creationId xmlns:p14="http://schemas.microsoft.com/office/powerpoint/2010/main" val="667577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362075"/>
          </a:xfrm>
        </p:spPr>
        <p:txBody>
          <a:bodyPr>
            <a:normAutofit fontScale="90000"/>
          </a:bodyPr>
          <a:lstStyle/>
          <a:p>
            <a:r>
              <a:rPr lang="sk-SK" sz="4800" i="1" dirty="0">
                <a:latin typeface="Comic Sans MS" panose="030F0702030302020204" pitchFamily="66" charset="0"/>
                <a:ea typeface="Calibri"/>
                <a:cs typeface="Times New Roman"/>
              </a:rPr>
              <a:t>HABKUKY –</a:t>
            </a:r>
            <a:r>
              <a:rPr lang="sk-SK" i="1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sk-SK" i="1" dirty="0" err="1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fairytale</a:t>
            </a:r>
            <a:r>
              <a:rPr lang="sk-SK" i="1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sk-SK" i="1" dirty="0" err="1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town</a:t>
            </a:r>
            <a:r>
              <a:rPr lang="sk-SK" i="1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br>
              <a:rPr lang="sk-SK" i="1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</a:br>
            <a:r>
              <a:rPr lang="sk-SK" i="1" dirty="0" err="1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of</a:t>
            </a:r>
            <a:r>
              <a:rPr lang="sk-SK" i="1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 Pavol Dobšinský</a:t>
            </a:r>
            <a:r>
              <a:rPr lang="sk-SK" sz="2000" dirty="0"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endParaRPr lang="sk-SK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460255" cy="23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075" y="1568946"/>
            <a:ext cx="3153742" cy="236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54" y="4077072"/>
            <a:ext cx="316892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568946"/>
            <a:ext cx="2891929" cy="236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79512" y="4126660"/>
            <a:ext cx="54006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2400" dirty="0">
                <a:latin typeface="Comic Sans MS" panose="030F0702030302020204" pitchFamily="66" charset="0"/>
                <a:ea typeface="Calibri"/>
                <a:cs typeface="Times New Roman"/>
              </a:rPr>
              <a:t>Children with their parents and teachers were looking for our traditional fairy tale hero among tradition Slovak fairy tales</a:t>
            </a:r>
            <a:r>
              <a:rPr lang="en-GB" sz="2400" dirty="0">
                <a:latin typeface="Comic Sans MS" panose="030F0702030302020204" pitchFamily="66" charset="0"/>
                <a:ea typeface="Calibri"/>
                <a:cs typeface="Times New Roman"/>
              </a:rPr>
              <a:t>.</a:t>
            </a:r>
            <a:r>
              <a:rPr lang="sk-SK" sz="2400" dirty="0"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en-GB" sz="2400" dirty="0">
                <a:latin typeface="Comic Sans MS" panose="030F0702030302020204" pitchFamily="66" charset="0"/>
                <a:ea typeface="Calibri"/>
                <a:cs typeface="Times New Roman"/>
              </a:rPr>
              <a:t>S</a:t>
            </a:r>
            <a:r>
              <a:rPr lang="sk-SK" sz="2400" dirty="0">
                <a:latin typeface="Comic Sans MS" panose="030F0702030302020204" pitchFamily="66" charset="0"/>
                <a:ea typeface="Calibri"/>
                <a:cs typeface="Times New Roman"/>
              </a:rPr>
              <a:t>everal of them we can watch in open-air theatre performances.</a:t>
            </a:r>
          </a:p>
        </p:txBody>
      </p:sp>
    </p:spTree>
    <p:extLst>
      <p:ext uri="{BB962C8B-B14F-4D97-AF65-F5344CB8AC3E}">
        <p14:creationId xmlns:p14="http://schemas.microsoft.com/office/powerpoint/2010/main" val="286997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9"/>
          <a:stretch/>
        </p:blipFill>
        <p:spPr bwMode="auto">
          <a:xfrm>
            <a:off x="355983" y="283569"/>
            <a:ext cx="3525552" cy="368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ĺžnik 4"/>
          <p:cNvSpPr/>
          <p:nvPr/>
        </p:nvSpPr>
        <p:spPr>
          <a:xfrm>
            <a:off x="5713044" y="943303"/>
            <a:ext cx="3286940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400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We chose </a:t>
            </a:r>
            <a:r>
              <a:rPr lang="en-GB" sz="2400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a </a:t>
            </a:r>
            <a:r>
              <a:rPr lang="sk-SK" sz="2400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Slovak tradition</a:t>
            </a:r>
            <a:r>
              <a:rPr lang="en-GB" sz="2400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al</a:t>
            </a:r>
            <a:r>
              <a:rPr lang="sk-SK" sz="2400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 hero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400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Juraj Jánošík – </a:t>
            </a:r>
            <a:r>
              <a:rPr lang="sk-SK" sz="2400" dirty="0" err="1">
                <a:latin typeface="Comic Sans MS" panose="030F0702030302020204" pitchFamily="66" charset="0"/>
                <a:ea typeface="Calibri"/>
                <a:cs typeface="Times New Roman"/>
              </a:rPr>
              <a:t>J</a:t>
            </a:r>
            <a:r>
              <a:rPr lang="sk-SK" sz="2400" dirty="0" err="1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urošík</a:t>
            </a:r>
            <a:r>
              <a:rPr lang="sk-SK" sz="2400" dirty="0">
                <a:effectLst/>
                <a:latin typeface="Comic Sans MS" panose="030F0702030302020204" pitchFamily="66" charset="0"/>
                <a:ea typeface="Calibri"/>
                <a:cs typeface="Times New Roman"/>
              </a:rPr>
              <a:t>. </a:t>
            </a:r>
            <a:endParaRPr lang="sk-SK" sz="2400" dirty="0"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73832" y="4185230"/>
            <a:ext cx="3046040" cy="2187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400" dirty="0">
                <a:latin typeface="Comic Sans MS" panose="030F0702030302020204" pitchFamily="66" charset="0"/>
                <a:ea typeface="Calibri"/>
                <a:cs typeface="Times New Roman"/>
              </a:rPr>
              <a:t>Children watched animated stories about JUROŠÍK and </a:t>
            </a:r>
            <a:r>
              <a:rPr lang="en-GB" sz="2400" dirty="0">
                <a:latin typeface="Comic Sans MS" panose="030F0702030302020204" pitchFamily="66" charset="0"/>
                <a:ea typeface="Calibri"/>
                <a:cs typeface="Times New Roman"/>
              </a:rPr>
              <a:t>then discussed </a:t>
            </a:r>
            <a:r>
              <a:rPr lang="sk-SK" sz="2400" dirty="0">
                <a:latin typeface="Comic Sans MS" panose="030F0702030302020204" pitchFamily="66" charset="0"/>
                <a:ea typeface="Calibri"/>
                <a:cs typeface="Times New Roman"/>
              </a:rPr>
              <a:t>the stories.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016" y="283569"/>
            <a:ext cx="1849128" cy="341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93354"/>
            <a:ext cx="4013221" cy="301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1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76464" cy="273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78014" cy="269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1414"/>
            <a:ext cx="4176464" cy="313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44" y="3129447"/>
            <a:ext cx="4011694" cy="30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000095" y="6283327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err="1">
                <a:latin typeface="Comic Sans MS" panose="030F0702030302020204" pitchFamily="66" charset="0"/>
              </a:rPr>
              <a:t>Drawing</a:t>
            </a:r>
            <a:r>
              <a:rPr lang="sk-SK" sz="2400" dirty="0">
                <a:latin typeface="Comic Sans MS" panose="030F0702030302020204" pitchFamily="66" charset="0"/>
              </a:rPr>
              <a:t> and </a:t>
            </a:r>
            <a:r>
              <a:rPr lang="sk-SK" sz="2400" dirty="0" err="1">
                <a:latin typeface="Comic Sans MS" panose="030F0702030302020204" pitchFamily="66" charset="0"/>
              </a:rPr>
              <a:t>painting</a:t>
            </a:r>
            <a:endParaRPr lang="sk-SK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6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350576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 descr="C:\Users\MS\Desktop\jurosik\projekt jurosik\IMG_20160923_09581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6"/>
          <a:stretch/>
        </p:blipFill>
        <p:spPr bwMode="auto">
          <a:xfrm>
            <a:off x="4932040" y="332656"/>
            <a:ext cx="3407271" cy="5688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 descr="C:\Users\MS\Desktop\jurosik\projekt jurosik\IMG_20160923_1135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924944"/>
            <a:ext cx="3505761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lokTextu 6"/>
          <p:cNvSpPr txBox="1"/>
          <p:nvPr/>
        </p:nvSpPr>
        <p:spPr>
          <a:xfrm>
            <a:off x="529095" y="5601206"/>
            <a:ext cx="442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Making our mascot - Jurošík </a:t>
            </a:r>
          </a:p>
        </p:txBody>
      </p:sp>
    </p:spTree>
    <p:extLst>
      <p:ext uri="{BB962C8B-B14F-4D97-AF65-F5344CB8AC3E}">
        <p14:creationId xmlns:p14="http://schemas.microsoft.com/office/powerpoint/2010/main" val="61272999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5385</TotalTime>
  <Words>242</Words>
  <Application>Microsoft Office PowerPoint</Application>
  <PresentationFormat>Prezentácia na obrazovke (4:3)</PresentationFormat>
  <Paragraphs>18</Paragraphs>
  <Slides>11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2" baseType="lpstr">
      <vt:lpstr>Motív Office</vt:lpstr>
      <vt:lpstr>JUROŠÍK</vt:lpstr>
      <vt:lpstr>Prezentácia programu PowerPoint</vt:lpstr>
      <vt:lpstr>Prezentácia programu PowerPoint</vt:lpstr>
      <vt:lpstr>Prezentácia programu PowerPoint</vt:lpstr>
      <vt:lpstr>Prezentácia programu PowerPoint</vt:lpstr>
      <vt:lpstr>HABKUKY – fairytale town  of Pavol Dobšinský </vt:lpstr>
      <vt:lpstr>Prezentácia programu PowerPoint</vt:lpstr>
      <vt:lpstr>Prezentácia programu PowerPoint</vt:lpstr>
      <vt:lpstr>Prezentácia programu PowerPoint</vt:lpstr>
      <vt:lpstr>Prezentácia programu PowerPoint</vt:lpstr>
      <vt:lpstr>The Legend of Juraj JánoŠík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JUROSIK</dc:title>
  <dc:creator>MS</dc:creator>
  <cp:lastModifiedBy>MS</cp:lastModifiedBy>
  <cp:revision>27</cp:revision>
  <dcterms:created xsi:type="dcterms:W3CDTF">2016-11-02T20:37:50Z</dcterms:created>
  <dcterms:modified xsi:type="dcterms:W3CDTF">2016-11-24T08:43:53Z</dcterms:modified>
</cp:coreProperties>
</file>