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3" r:id="rId1"/>
  </p:sldMasterIdLst>
  <p:notesMasterIdLst>
    <p:notesMasterId r:id="rId69"/>
  </p:notesMasterIdLst>
  <p:sldIdLst>
    <p:sldId id="256" r:id="rId2"/>
    <p:sldId id="270" r:id="rId3"/>
    <p:sldId id="258" r:id="rId4"/>
    <p:sldId id="271" r:id="rId5"/>
    <p:sldId id="277" r:id="rId6"/>
    <p:sldId id="275" r:id="rId7"/>
    <p:sldId id="276" r:id="rId8"/>
    <p:sldId id="262" r:id="rId9"/>
    <p:sldId id="272" r:id="rId10"/>
    <p:sldId id="26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16" r:id="rId33"/>
    <p:sldId id="317" r:id="rId34"/>
    <p:sldId id="318" r:id="rId35"/>
    <p:sldId id="319" r:id="rId36"/>
    <p:sldId id="320" r:id="rId37"/>
    <p:sldId id="321" r:id="rId38"/>
    <p:sldId id="322" r:id="rId39"/>
    <p:sldId id="323" r:id="rId40"/>
    <p:sldId id="324"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25" r:id="rId58"/>
    <p:sldId id="326" r:id="rId59"/>
    <p:sldId id="327" r:id="rId60"/>
    <p:sldId id="328" r:id="rId61"/>
    <p:sldId id="329" r:id="rId62"/>
    <p:sldId id="330" r:id="rId63"/>
    <p:sldId id="331" r:id="rId64"/>
    <p:sldId id="332" r:id="rId65"/>
    <p:sldId id="333" r:id="rId66"/>
    <p:sldId id="334" r:id="rId67"/>
    <p:sldId id="33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CF9"/>
    <a:srgbClr val="286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3797" autoAdjust="0"/>
  </p:normalViewPr>
  <p:slideViewPr>
    <p:cSldViewPr snapToGrid="0">
      <p:cViewPr varScale="1">
        <p:scale>
          <a:sx n="63" d="100"/>
          <a:sy n="63" d="100"/>
        </p:scale>
        <p:origin x="7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jpg"/></Relationships>
</file>

<file path=ppt/diagrams/_rels/data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385F0-AAE3-4685-85BB-2F945C7CE30E}" type="doc">
      <dgm:prSet loTypeId="urn:microsoft.com/office/officeart/2005/8/layout/vList3" loCatId="list" qsTypeId="urn:microsoft.com/office/officeart/2005/8/quickstyle/3d4" qsCatId="3D" csTypeId="urn:microsoft.com/office/officeart/2005/8/colors/accent1_2" csCatId="accent1" phldr="1"/>
      <dgm:spPr/>
    </dgm:pt>
    <dgm:pt modelId="{347060B0-3F62-4A59-BA76-81CACC9E4F68}">
      <dgm:prSet phldrT="[Text]" custT="1"/>
      <dgm:spPr/>
      <dgm:t>
        <a:bodyPr/>
        <a:lstStyle/>
        <a:p>
          <a:r>
            <a:rPr lang="en-US" sz="2400" smtClean="0"/>
            <a:t>NURSERY SCHOOL</a:t>
          </a:r>
          <a:endParaRPr lang="bg-BG" sz="2400" dirty="0"/>
        </a:p>
      </dgm:t>
    </dgm:pt>
    <dgm:pt modelId="{B20F5E72-8279-421A-961C-73FFA428B37E}" type="parTrans" cxnId="{1998EC9D-D95E-4EC8-9231-73AA924D47F9}">
      <dgm:prSet/>
      <dgm:spPr/>
      <dgm:t>
        <a:bodyPr/>
        <a:lstStyle/>
        <a:p>
          <a:endParaRPr lang="bg-BG"/>
        </a:p>
      </dgm:t>
    </dgm:pt>
    <dgm:pt modelId="{3415938E-49AB-4A58-BCA0-9B12E7877830}" type="sibTrans" cxnId="{1998EC9D-D95E-4EC8-9231-73AA924D47F9}">
      <dgm:prSet/>
      <dgm:spPr/>
      <dgm:t>
        <a:bodyPr/>
        <a:lstStyle/>
        <a:p>
          <a:endParaRPr lang="bg-BG"/>
        </a:p>
      </dgm:t>
    </dgm:pt>
    <dgm:pt modelId="{0983BE7D-23DB-4350-BE67-71EFC950C177}">
      <dgm:prSet phldrT="[Text]" custT="1"/>
      <dgm:spPr/>
      <dgm:t>
        <a:bodyPr/>
        <a:lstStyle/>
        <a:p>
          <a:r>
            <a:rPr lang="en-US" sz="2400" smtClean="0"/>
            <a:t>KINDERGARTEN</a:t>
          </a:r>
          <a:endParaRPr lang="bg-BG" sz="2400" dirty="0"/>
        </a:p>
      </dgm:t>
    </dgm:pt>
    <dgm:pt modelId="{37BAF072-E4CA-4F60-96B7-6E2E756A21A6}" type="parTrans" cxnId="{DA342271-74AB-4E75-B935-FC60A0F3BCA5}">
      <dgm:prSet/>
      <dgm:spPr/>
      <dgm:t>
        <a:bodyPr/>
        <a:lstStyle/>
        <a:p>
          <a:endParaRPr lang="bg-BG"/>
        </a:p>
      </dgm:t>
    </dgm:pt>
    <dgm:pt modelId="{D282B9AE-02AD-40CB-A2F7-43316FA4AB0D}" type="sibTrans" cxnId="{DA342271-74AB-4E75-B935-FC60A0F3BCA5}">
      <dgm:prSet/>
      <dgm:spPr/>
      <dgm:t>
        <a:bodyPr/>
        <a:lstStyle/>
        <a:p>
          <a:endParaRPr lang="bg-BG"/>
        </a:p>
      </dgm:t>
    </dgm:pt>
    <dgm:pt modelId="{68E8089C-EE31-4059-8199-72669D0546B6}">
      <dgm:prSet phldrT="[Text]" custT="1"/>
      <dgm:spPr/>
      <dgm:t>
        <a:bodyPr/>
        <a:lstStyle/>
        <a:p>
          <a:r>
            <a:rPr lang="en-US" sz="2400" smtClean="0"/>
            <a:t>PRIMARY EDUCATION</a:t>
          </a:r>
          <a:endParaRPr lang="bg-BG" sz="2400" dirty="0"/>
        </a:p>
      </dgm:t>
    </dgm:pt>
    <dgm:pt modelId="{CAD92241-17D0-47FC-96C6-5EBBDD55ED23}" type="parTrans" cxnId="{B51CBB3D-9278-427C-8F3D-83A0A989FE42}">
      <dgm:prSet/>
      <dgm:spPr/>
      <dgm:t>
        <a:bodyPr/>
        <a:lstStyle/>
        <a:p>
          <a:endParaRPr lang="bg-BG"/>
        </a:p>
      </dgm:t>
    </dgm:pt>
    <dgm:pt modelId="{2939AC59-5A84-47BC-B016-5CF784083B58}" type="sibTrans" cxnId="{B51CBB3D-9278-427C-8F3D-83A0A989FE42}">
      <dgm:prSet/>
      <dgm:spPr/>
      <dgm:t>
        <a:bodyPr/>
        <a:lstStyle/>
        <a:p>
          <a:endParaRPr lang="bg-BG"/>
        </a:p>
      </dgm:t>
    </dgm:pt>
    <dgm:pt modelId="{C396E3D0-8460-4A11-8340-38933747B110}">
      <dgm:prSet phldrT="[Text]" custT="1"/>
      <dgm:spPr/>
      <dgm:t>
        <a:bodyPr/>
        <a:lstStyle/>
        <a:p>
          <a:r>
            <a:rPr lang="en-US" sz="2400" smtClean="0"/>
            <a:t>BASIC EDUCATION</a:t>
          </a:r>
          <a:endParaRPr lang="bg-BG" sz="2400" dirty="0"/>
        </a:p>
      </dgm:t>
    </dgm:pt>
    <dgm:pt modelId="{E211767A-88D7-4988-A6B9-086B64A9CAB3}" type="parTrans" cxnId="{6B08EF70-59AA-48C6-820C-D5CBE92D2975}">
      <dgm:prSet/>
      <dgm:spPr/>
      <dgm:t>
        <a:bodyPr/>
        <a:lstStyle/>
        <a:p>
          <a:endParaRPr lang="bg-BG"/>
        </a:p>
      </dgm:t>
    </dgm:pt>
    <dgm:pt modelId="{683CB669-68E4-4229-9E4E-6A5EE5FB00F8}" type="sibTrans" cxnId="{6B08EF70-59AA-48C6-820C-D5CBE92D2975}">
      <dgm:prSet/>
      <dgm:spPr/>
      <dgm:t>
        <a:bodyPr/>
        <a:lstStyle/>
        <a:p>
          <a:endParaRPr lang="bg-BG"/>
        </a:p>
      </dgm:t>
    </dgm:pt>
    <dgm:pt modelId="{54C8E512-D3B4-4940-A462-E120F3B0B3BA}">
      <dgm:prSet phldrT="[Text]" custT="1"/>
      <dgm:spPr/>
      <dgm:t>
        <a:bodyPr/>
        <a:lstStyle/>
        <a:p>
          <a:r>
            <a:rPr lang="en-US" sz="2400" smtClean="0"/>
            <a:t>SECONDARY EDUCATION</a:t>
          </a:r>
          <a:endParaRPr lang="bg-BG" sz="2400" dirty="0"/>
        </a:p>
      </dgm:t>
    </dgm:pt>
    <dgm:pt modelId="{238F8F0C-A141-473A-8AA0-29A8C3E3664C}" type="parTrans" cxnId="{D7BC4491-8284-4C49-B7DE-9BA86538C5B0}">
      <dgm:prSet/>
      <dgm:spPr/>
      <dgm:t>
        <a:bodyPr/>
        <a:lstStyle/>
        <a:p>
          <a:endParaRPr lang="bg-BG"/>
        </a:p>
      </dgm:t>
    </dgm:pt>
    <dgm:pt modelId="{ECFEF5EE-157D-44CE-90E6-5D907BD3CA43}" type="sibTrans" cxnId="{D7BC4491-8284-4C49-B7DE-9BA86538C5B0}">
      <dgm:prSet/>
      <dgm:spPr/>
      <dgm:t>
        <a:bodyPr/>
        <a:lstStyle/>
        <a:p>
          <a:endParaRPr lang="bg-BG"/>
        </a:p>
      </dgm:t>
    </dgm:pt>
    <dgm:pt modelId="{12882489-8FF0-4594-A42A-18C2845C6574}">
      <dgm:prSet phldrT="[Text]" custT="1"/>
      <dgm:spPr/>
      <dgm:t>
        <a:bodyPr/>
        <a:lstStyle/>
        <a:p>
          <a:r>
            <a:rPr lang="en-US" sz="2400" smtClean="0"/>
            <a:t>HIGHER EDUCATION</a:t>
          </a:r>
          <a:endParaRPr lang="bg-BG" sz="2400" dirty="0"/>
        </a:p>
      </dgm:t>
    </dgm:pt>
    <dgm:pt modelId="{D35F2E29-FA74-463C-BB28-F35E692001A8}" type="parTrans" cxnId="{F7C76572-7DAD-4B8B-94CA-27F3657B2CDD}">
      <dgm:prSet/>
      <dgm:spPr/>
      <dgm:t>
        <a:bodyPr/>
        <a:lstStyle/>
        <a:p>
          <a:endParaRPr lang="bg-BG"/>
        </a:p>
      </dgm:t>
    </dgm:pt>
    <dgm:pt modelId="{FA2E495E-F14B-4708-9E50-CF048195C09F}" type="sibTrans" cxnId="{F7C76572-7DAD-4B8B-94CA-27F3657B2CDD}">
      <dgm:prSet/>
      <dgm:spPr/>
      <dgm:t>
        <a:bodyPr/>
        <a:lstStyle/>
        <a:p>
          <a:endParaRPr lang="bg-BG"/>
        </a:p>
      </dgm:t>
    </dgm:pt>
    <dgm:pt modelId="{6CF8D310-2CA0-4B37-85FE-2ADC54DB6A69}" type="pres">
      <dgm:prSet presAssocID="{C7F385F0-AAE3-4685-85BB-2F945C7CE30E}" presName="linearFlow" presStyleCnt="0">
        <dgm:presLayoutVars>
          <dgm:dir/>
          <dgm:resizeHandles val="exact"/>
        </dgm:presLayoutVars>
      </dgm:prSet>
      <dgm:spPr/>
    </dgm:pt>
    <dgm:pt modelId="{BF9D5628-3940-45F1-B7D8-15C03498E14A}" type="pres">
      <dgm:prSet presAssocID="{347060B0-3F62-4A59-BA76-81CACC9E4F68}" presName="composite" presStyleCnt="0"/>
      <dgm:spPr/>
    </dgm:pt>
    <dgm:pt modelId="{DA20B5B8-D795-4099-B550-D33413AA83E7}" type="pres">
      <dgm:prSet presAssocID="{347060B0-3F62-4A59-BA76-81CACC9E4F68}" presName="imgShp" presStyleLbl="fgImgPlace1" presStyleIdx="0" presStyleCnt="6" custLinFactNeighborX="2706" custLinFactNeighborY="-405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A4E65614-E48E-43BC-B389-D0350FA26368}" type="pres">
      <dgm:prSet presAssocID="{347060B0-3F62-4A59-BA76-81CACC9E4F68}" presName="txShp" presStyleLbl="node1" presStyleIdx="0" presStyleCnt="6" custScaleY="88199">
        <dgm:presLayoutVars>
          <dgm:bulletEnabled val="1"/>
        </dgm:presLayoutVars>
      </dgm:prSet>
      <dgm:spPr/>
      <dgm:t>
        <a:bodyPr/>
        <a:lstStyle/>
        <a:p>
          <a:endParaRPr lang="bg-BG"/>
        </a:p>
      </dgm:t>
    </dgm:pt>
    <dgm:pt modelId="{E3C7BDB2-1045-44A6-8706-B093DEED2687}" type="pres">
      <dgm:prSet presAssocID="{3415938E-49AB-4A58-BCA0-9B12E7877830}" presName="spacing" presStyleCnt="0"/>
      <dgm:spPr/>
    </dgm:pt>
    <dgm:pt modelId="{08EBB79E-846D-4207-AEE2-113EC70D3269}" type="pres">
      <dgm:prSet presAssocID="{0983BE7D-23DB-4350-BE67-71EFC950C177}" presName="composite" presStyleCnt="0"/>
      <dgm:spPr/>
    </dgm:pt>
    <dgm:pt modelId="{579F6006-172E-4CFB-AEA2-5A7F5B0A728F}" type="pres">
      <dgm:prSet presAssocID="{0983BE7D-23DB-4350-BE67-71EFC950C177}" presName="imgShp" presStyleLbl="fgImgPlace1" presStyleIdx="1" presStyleCnt="6" custLinFactNeighborX="-1353" custLinFactNeighborY="-16631"/>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1C48A972-F954-4166-834F-3555C119ADE7}" type="pres">
      <dgm:prSet presAssocID="{0983BE7D-23DB-4350-BE67-71EFC950C177}" presName="txShp" presStyleLbl="node1" presStyleIdx="1" presStyleCnt="6" custScaleY="88199" custLinFactNeighborY="-21748">
        <dgm:presLayoutVars>
          <dgm:bulletEnabled val="1"/>
        </dgm:presLayoutVars>
      </dgm:prSet>
      <dgm:spPr/>
      <dgm:t>
        <a:bodyPr/>
        <a:lstStyle/>
        <a:p>
          <a:endParaRPr lang="bg-BG"/>
        </a:p>
      </dgm:t>
    </dgm:pt>
    <dgm:pt modelId="{F366419C-7E83-4FD2-B4AE-43E92A66A604}" type="pres">
      <dgm:prSet presAssocID="{D282B9AE-02AD-40CB-A2F7-43316FA4AB0D}" presName="spacing" presStyleCnt="0"/>
      <dgm:spPr/>
    </dgm:pt>
    <dgm:pt modelId="{EFBB0F1A-FBE4-4156-9147-1A7BF55A15B8}" type="pres">
      <dgm:prSet presAssocID="{68E8089C-EE31-4059-8199-72669D0546B6}" presName="composite" presStyleCnt="0"/>
      <dgm:spPr/>
    </dgm:pt>
    <dgm:pt modelId="{6D281040-BF3B-407A-AB74-3FAC4F1605C2}" type="pres">
      <dgm:prSet presAssocID="{68E8089C-EE31-4059-8199-72669D0546B6}" presName="imgShp" presStyleLbl="fgImgPlace1" presStyleIdx="2" presStyleCnt="6" custLinFactNeighborX="-10822" custLinFactNeighborY="-29762"/>
      <dgm:spPr>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dgm:spPr>
    </dgm:pt>
    <dgm:pt modelId="{84AEC9DD-7CFB-47E4-98E4-793DB53FF793}" type="pres">
      <dgm:prSet presAssocID="{68E8089C-EE31-4059-8199-72669D0546B6}" presName="txShp" presStyleLbl="node1" presStyleIdx="2" presStyleCnt="6" custScaleY="88199" custLinFactNeighborX="-244" custLinFactNeighborY="-33833">
        <dgm:presLayoutVars>
          <dgm:bulletEnabled val="1"/>
        </dgm:presLayoutVars>
      </dgm:prSet>
      <dgm:spPr/>
      <dgm:t>
        <a:bodyPr/>
        <a:lstStyle/>
        <a:p>
          <a:endParaRPr lang="bg-BG"/>
        </a:p>
      </dgm:t>
    </dgm:pt>
    <dgm:pt modelId="{F33C37EC-F8FD-45AC-9EF0-9B78A4007EAF}" type="pres">
      <dgm:prSet presAssocID="{2939AC59-5A84-47BC-B016-5CF784083B58}" presName="spacing" presStyleCnt="0"/>
      <dgm:spPr/>
    </dgm:pt>
    <dgm:pt modelId="{9B7087FC-A5F1-409A-9B4C-56EDD0E24183}" type="pres">
      <dgm:prSet presAssocID="{C396E3D0-8460-4A11-8340-38933747B110}" presName="composite" presStyleCnt="0"/>
      <dgm:spPr/>
    </dgm:pt>
    <dgm:pt modelId="{E10DBD32-3FC6-4A83-8AC9-51DA14405169}" type="pres">
      <dgm:prSet presAssocID="{C396E3D0-8460-4A11-8340-38933747B110}" presName="imgShp" presStyleLbl="fgImgPlace1" presStyleIdx="3" presStyleCnt="6" custLinFactNeighborX="-6764" custLinFactNeighborY="-36526"/>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8897E16C-B8D2-442A-ACAE-EF2E218D29CF}" type="pres">
      <dgm:prSet presAssocID="{C396E3D0-8460-4A11-8340-38933747B110}" presName="txShp" presStyleLbl="node1" presStyleIdx="3" presStyleCnt="6" custScaleY="88199" custLinFactNeighborX="-244" custLinFactNeighborY="-48333">
        <dgm:presLayoutVars>
          <dgm:bulletEnabled val="1"/>
        </dgm:presLayoutVars>
      </dgm:prSet>
      <dgm:spPr/>
      <dgm:t>
        <a:bodyPr/>
        <a:lstStyle/>
        <a:p>
          <a:endParaRPr lang="bg-BG"/>
        </a:p>
      </dgm:t>
    </dgm:pt>
    <dgm:pt modelId="{01D2C6F1-3311-4045-A749-C75B20B30886}" type="pres">
      <dgm:prSet presAssocID="{683CB669-68E4-4229-9E4E-6A5EE5FB00F8}" presName="spacing" presStyleCnt="0"/>
      <dgm:spPr/>
    </dgm:pt>
    <dgm:pt modelId="{005B6484-BCEA-439A-B197-08458FC7142E}" type="pres">
      <dgm:prSet presAssocID="{54C8E512-D3B4-4940-A462-E120F3B0B3BA}" presName="composite" presStyleCnt="0"/>
      <dgm:spPr/>
    </dgm:pt>
    <dgm:pt modelId="{3C3D73FF-9E2F-4F34-A61C-60402CC851C6}" type="pres">
      <dgm:prSet presAssocID="{54C8E512-D3B4-4940-A462-E120F3B0B3BA}" presName="imgShp" presStyleLbl="fgImgPlace1" presStyleIdx="4" presStyleCnt="6" custLinFactNeighborX="-8117" custLinFactNeighborY="-55465"/>
      <dgm:spPr>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dgm:spPr>
    </dgm:pt>
    <dgm:pt modelId="{23D81E0F-25D0-4676-BCA9-362B57CECB9E}" type="pres">
      <dgm:prSet presAssocID="{54C8E512-D3B4-4940-A462-E120F3B0B3BA}" presName="txShp" presStyleLbl="node1" presStyleIdx="4" presStyleCnt="6" custScaleY="88199" custLinFactNeighborX="244" custLinFactNeighborY="-65250">
        <dgm:presLayoutVars>
          <dgm:bulletEnabled val="1"/>
        </dgm:presLayoutVars>
      </dgm:prSet>
      <dgm:spPr/>
      <dgm:t>
        <a:bodyPr/>
        <a:lstStyle/>
        <a:p>
          <a:endParaRPr lang="bg-BG"/>
        </a:p>
      </dgm:t>
    </dgm:pt>
    <dgm:pt modelId="{376F691C-0F4E-4636-9BD9-ADCB7B77476E}" type="pres">
      <dgm:prSet presAssocID="{ECFEF5EE-157D-44CE-90E6-5D907BD3CA43}" presName="spacing" presStyleCnt="0"/>
      <dgm:spPr/>
    </dgm:pt>
    <dgm:pt modelId="{05ED2A76-826B-435B-97D1-C82F9C551021}" type="pres">
      <dgm:prSet presAssocID="{12882489-8FF0-4594-A42A-18C2845C6574}" presName="composite" presStyleCnt="0"/>
      <dgm:spPr/>
    </dgm:pt>
    <dgm:pt modelId="{C9D64285-7551-4E7E-97CB-FC7918E65A2B}" type="pres">
      <dgm:prSet presAssocID="{12882489-8FF0-4594-A42A-18C2845C6574}" presName="imgShp" presStyleLbl="fgImgPlace1" presStyleIdx="5" presStyleCnt="6" custLinFactNeighborX="-4058" custLinFactNeighborY="-77110"/>
      <dgm:spPr>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dgm:spPr>
    </dgm:pt>
    <dgm:pt modelId="{97314207-E5BC-424F-A81B-3B48CFFBB566}" type="pres">
      <dgm:prSet presAssocID="{12882489-8FF0-4594-A42A-18C2845C6574}" presName="txShp" presStyleLbl="node1" presStyleIdx="5" presStyleCnt="6" custScaleY="88199" custLinFactNeighborX="366" custLinFactNeighborY="-82166">
        <dgm:presLayoutVars>
          <dgm:bulletEnabled val="1"/>
        </dgm:presLayoutVars>
      </dgm:prSet>
      <dgm:spPr/>
      <dgm:t>
        <a:bodyPr/>
        <a:lstStyle/>
        <a:p>
          <a:endParaRPr lang="bg-BG"/>
        </a:p>
      </dgm:t>
    </dgm:pt>
  </dgm:ptLst>
  <dgm:cxnLst>
    <dgm:cxn modelId="{C9A87DF5-CDFB-4730-95F0-BB91E0C64687}" type="presOf" srcId="{347060B0-3F62-4A59-BA76-81CACC9E4F68}" destId="{A4E65614-E48E-43BC-B389-D0350FA26368}" srcOrd="0" destOrd="0" presId="urn:microsoft.com/office/officeart/2005/8/layout/vList3"/>
    <dgm:cxn modelId="{1998EC9D-D95E-4EC8-9231-73AA924D47F9}" srcId="{C7F385F0-AAE3-4685-85BB-2F945C7CE30E}" destId="{347060B0-3F62-4A59-BA76-81CACC9E4F68}" srcOrd="0" destOrd="0" parTransId="{B20F5E72-8279-421A-961C-73FFA428B37E}" sibTransId="{3415938E-49AB-4A58-BCA0-9B12E7877830}"/>
    <dgm:cxn modelId="{DA342271-74AB-4E75-B935-FC60A0F3BCA5}" srcId="{C7F385F0-AAE3-4685-85BB-2F945C7CE30E}" destId="{0983BE7D-23DB-4350-BE67-71EFC950C177}" srcOrd="1" destOrd="0" parTransId="{37BAF072-E4CA-4F60-96B7-6E2E756A21A6}" sibTransId="{D282B9AE-02AD-40CB-A2F7-43316FA4AB0D}"/>
    <dgm:cxn modelId="{6B08EF70-59AA-48C6-820C-D5CBE92D2975}" srcId="{C7F385F0-AAE3-4685-85BB-2F945C7CE30E}" destId="{C396E3D0-8460-4A11-8340-38933747B110}" srcOrd="3" destOrd="0" parTransId="{E211767A-88D7-4988-A6B9-086B64A9CAB3}" sibTransId="{683CB669-68E4-4229-9E4E-6A5EE5FB00F8}"/>
    <dgm:cxn modelId="{6BA72034-20E6-4D46-A921-706FDD32DB22}" type="presOf" srcId="{C7F385F0-AAE3-4685-85BB-2F945C7CE30E}" destId="{6CF8D310-2CA0-4B37-85FE-2ADC54DB6A69}" srcOrd="0" destOrd="0" presId="urn:microsoft.com/office/officeart/2005/8/layout/vList3"/>
    <dgm:cxn modelId="{758A7A56-0ECE-447B-B057-822A6DFA84B1}" type="presOf" srcId="{54C8E512-D3B4-4940-A462-E120F3B0B3BA}" destId="{23D81E0F-25D0-4676-BCA9-362B57CECB9E}" srcOrd="0" destOrd="0" presId="urn:microsoft.com/office/officeart/2005/8/layout/vList3"/>
    <dgm:cxn modelId="{F7C76572-7DAD-4B8B-94CA-27F3657B2CDD}" srcId="{C7F385F0-AAE3-4685-85BB-2F945C7CE30E}" destId="{12882489-8FF0-4594-A42A-18C2845C6574}" srcOrd="5" destOrd="0" parTransId="{D35F2E29-FA74-463C-BB28-F35E692001A8}" sibTransId="{FA2E495E-F14B-4708-9E50-CF048195C09F}"/>
    <dgm:cxn modelId="{5601D615-82E6-4787-999A-60CD349DE06F}" type="presOf" srcId="{0983BE7D-23DB-4350-BE67-71EFC950C177}" destId="{1C48A972-F954-4166-834F-3555C119ADE7}" srcOrd="0" destOrd="0" presId="urn:microsoft.com/office/officeart/2005/8/layout/vList3"/>
    <dgm:cxn modelId="{B51CBB3D-9278-427C-8F3D-83A0A989FE42}" srcId="{C7F385F0-AAE3-4685-85BB-2F945C7CE30E}" destId="{68E8089C-EE31-4059-8199-72669D0546B6}" srcOrd="2" destOrd="0" parTransId="{CAD92241-17D0-47FC-96C6-5EBBDD55ED23}" sibTransId="{2939AC59-5A84-47BC-B016-5CF784083B58}"/>
    <dgm:cxn modelId="{559AEB2F-C5F5-46BE-90B9-DC9CEE8C8485}" type="presOf" srcId="{C396E3D0-8460-4A11-8340-38933747B110}" destId="{8897E16C-B8D2-442A-ACAE-EF2E218D29CF}" srcOrd="0" destOrd="0" presId="urn:microsoft.com/office/officeart/2005/8/layout/vList3"/>
    <dgm:cxn modelId="{D7BC4491-8284-4C49-B7DE-9BA86538C5B0}" srcId="{C7F385F0-AAE3-4685-85BB-2F945C7CE30E}" destId="{54C8E512-D3B4-4940-A462-E120F3B0B3BA}" srcOrd="4" destOrd="0" parTransId="{238F8F0C-A141-473A-8AA0-29A8C3E3664C}" sibTransId="{ECFEF5EE-157D-44CE-90E6-5D907BD3CA43}"/>
    <dgm:cxn modelId="{6A52E973-B90E-4FEF-8DF0-FC2CD3630E1A}" type="presOf" srcId="{68E8089C-EE31-4059-8199-72669D0546B6}" destId="{84AEC9DD-7CFB-47E4-98E4-793DB53FF793}" srcOrd="0" destOrd="0" presId="urn:microsoft.com/office/officeart/2005/8/layout/vList3"/>
    <dgm:cxn modelId="{42A20CC6-2522-48E2-A58D-29DD66F1B4C3}" type="presOf" srcId="{12882489-8FF0-4594-A42A-18C2845C6574}" destId="{97314207-E5BC-424F-A81B-3B48CFFBB566}" srcOrd="0" destOrd="0" presId="urn:microsoft.com/office/officeart/2005/8/layout/vList3"/>
    <dgm:cxn modelId="{2BD49D92-1224-442F-96CF-641CFAAF404F}" type="presParOf" srcId="{6CF8D310-2CA0-4B37-85FE-2ADC54DB6A69}" destId="{BF9D5628-3940-45F1-B7D8-15C03498E14A}" srcOrd="0" destOrd="0" presId="urn:microsoft.com/office/officeart/2005/8/layout/vList3"/>
    <dgm:cxn modelId="{516268D3-AC38-444B-9A43-B6AE0727915A}" type="presParOf" srcId="{BF9D5628-3940-45F1-B7D8-15C03498E14A}" destId="{DA20B5B8-D795-4099-B550-D33413AA83E7}" srcOrd="0" destOrd="0" presId="urn:microsoft.com/office/officeart/2005/8/layout/vList3"/>
    <dgm:cxn modelId="{6A407706-1739-4A9B-A580-605549D393A4}" type="presParOf" srcId="{BF9D5628-3940-45F1-B7D8-15C03498E14A}" destId="{A4E65614-E48E-43BC-B389-D0350FA26368}" srcOrd="1" destOrd="0" presId="urn:microsoft.com/office/officeart/2005/8/layout/vList3"/>
    <dgm:cxn modelId="{8C54D91F-9970-469D-8BFD-92D03E2B3CB5}" type="presParOf" srcId="{6CF8D310-2CA0-4B37-85FE-2ADC54DB6A69}" destId="{E3C7BDB2-1045-44A6-8706-B093DEED2687}" srcOrd="1" destOrd="0" presId="urn:microsoft.com/office/officeart/2005/8/layout/vList3"/>
    <dgm:cxn modelId="{32BBF6C0-46DB-424E-B2FB-D04284415874}" type="presParOf" srcId="{6CF8D310-2CA0-4B37-85FE-2ADC54DB6A69}" destId="{08EBB79E-846D-4207-AEE2-113EC70D3269}" srcOrd="2" destOrd="0" presId="urn:microsoft.com/office/officeart/2005/8/layout/vList3"/>
    <dgm:cxn modelId="{62FD5B0D-D8AD-48B2-81FB-FB73DEAD1ECE}" type="presParOf" srcId="{08EBB79E-846D-4207-AEE2-113EC70D3269}" destId="{579F6006-172E-4CFB-AEA2-5A7F5B0A728F}" srcOrd="0" destOrd="0" presId="urn:microsoft.com/office/officeart/2005/8/layout/vList3"/>
    <dgm:cxn modelId="{206DDC85-F1AD-451E-9D35-27026D7FDE10}" type="presParOf" srcId="{08EBB79E-846D-4207-AEE2-113EC70D3269}" destId="{1C48A972-F954-4166-834F-3555C119ADE7}" srcOrd="1" destOrd="0" presId="urn:microsoft.com/office/officeart/2005/8/layout/vList3"/>
    <dgm:cxn modelId="{E934346F-85E9-4E0B-915F-96760FA74E70}" type="presParOf" srcId="{6CF8D310-2CA0-4B37-85FE-2ADC54DB6A69}" destId="{F366419C-7E83-4FD2-B4AE-43E92A66A604}" srcOrd="3" destOrd="0" presId="urn:microsoft.com/office/officeart/2005/8/layout/vList3"/>
    <dgm:cxn modelId="{00712D17-EE76-43CD-B1C7-44A379A0AA5B}" type="presParOf" srcId="{6CF8D310-2CA0-4B37-85FE-2ADC54DB6A69}" destId="{EFBB0F1A-FBE4-4156-9147-1A7BF55A15B8}" srcOrd="4" destOrd="0" presId="urn:microsoft.com/office/officeart/2005/8/layout/vList3"/>
    <dgm:cxn modelId="{A3DF2D78-0C94-4FF1-9F40-CE4E39B1CE31}" type="presParOf" srcId="{EFBB0F1A-FBE4-4156-9147-1A7BF55A15B8}" destId="{6D281040-BF3B-407A-AB74-3FAC4F1605C2}" srcOrd="0" destOrd="0" presId="urn:microsoft.com/office/officeart/2005/8/layout/vList3"/>
    <dgm:cxn modelId="{2A073472-7303-41AA-8FD7-C02A05C1A3F2}" type="presParOf" srcId="{EFBB0F1A-FBE4-4156-9147-1A7BF55A15B8}" destId="{84AEC9DD-7CFB-47E4-98E4-793DB53FF793}" srcOrd="1" destOrd="0" presId="urn:microsoft.com/office/officeart/2005/8/layout/vList3"/>
    <dgm:cxn modelId="{6321EDB6-344F-4EDC-A515-1A4D7B2480D7}" type="presParOf" srcId="{6CF8D310-2CA0-4B37-85FE-2ADC54DB6A69}" destId="{F33C37EC-F8FD-45AC-9EF0-9B78A4007EAF}" srcOrd="5" destOrd="0" presId="urn:microsoft.com/office/officeart/2005/8/layout/vList3"/>
    <dgm:cxn modelId="{B90A286B-09F2-4C9B-9519-8E3B99336A33}" type="presParOf" srcId="{6CF8D310-2CA0-4B37-85FE-2ADC54DB6A69}" destId="{9B7087FC-A5F1-409A-9B4C-56EDD0E24183}" srcOrd="6" destOrd="0" presId="urn:microsoft.com/office/officeart/2005/8/layout/vList3"/>
    <dgm:cxn modelId="{4C6AA0EA-2841-4251-B5A9-6B3E7D4D512F}" type="presParOf" srcId="{9B7087FC-A5F1-409A-9B4C-56EDD0E24183}" destId="{E10DBD32-3FC6-4A83-8AC9-51DA14405169}" srcOrd="0" destOrd="0" presId="urn:microsoft.com/office/officeart/2005/8/layout/vList3"/>
    <dgm:cxn modelId="{5DB682B1-6C29-45FE-AFD2-2A5DB2D948DA}" type="presParOf" srcId="{9B7087FC-A5F1-409A-9B4C-56EDD0E24183}" destId="{8897E16C-B8D2-442A-ACAE-EF2E218D29CF}" srcOrd="1" destOrd="0" presId="urn:microsoft.com/office/officeart/2005/8/layout/vList3"/>
    <dgm:cxn modelId="{0FBF90C5-4AD0-4230-AA55-88EB67B702E4}" type="presParOf" srcId="{6CF8D310-2CA0-4B37-85FE-2ADC54DB6A69}" destId="{01D2C6F1-3311-4045-A749-C75B20B30886}" srcOrd="7" destOrd="0" presId="urn:microsoft.com/office/officeart/2005/8/layout/vList3"/>
    <dgm:cxn modelId="{839C10B6-6C2D-466A-8ACB-4745196DCB58}" type="presParOf" srcId="{6CF8D310-2CA0-4B37-85FE-2ADC54DB6A69}" destId="{005B6484-BCEA-439A-B197-08458FC7142E}" srcOrd="8" destOrd="0" presId="urn:microsoft.com/office/officeart/2005/8/layout/vList3"/>
    <dgm:cxn modelId="{17427839-22A6-4090-A0A8-B061817F6B73}" type="presParOf" srcId="{005B6484-BCEA-439A-B197-08458FC7142E}" destId="{3C3D73FF-9E2F-4F34-A61C-60402CC851C6}" srcOrd="0" destOrd="0" presId="urn:microsoft.com/office/officeart/2005/8/layout/vList3"/>
    <dgm:cxn modelId="{7B997EAD-C0B8-4F50-B787-F014E1A7C206}" type="presParOf" srcId="{005B6484-BCEA-439A-B197-08458FC7142E}" destId="{23D81E0F-25D0-4676-BCA9-362B57CECB9E}" srcOrd="1" destOrd="0" presId="urn:microsoft.com/office/officeart/2005/8/layout/vList3"/>
    <dgm:cxn modelId="{14CC9A07-CB01-4FCC-AD42-A66094807C74}" type="presParOf" srcId="{6CF8D310-2CA0-4B37-85FE-2ADC54DB6A69}" destId="{376F691C-0F4E-4636-9BD9-ADCB7B77476E}" srcOrd="9" destOrd="0" presId="urn:microsoft.com/office/officeart/2005/8/layout/vList3"/>
    <dgm:cxn modelId="{AD4798CF-DAD6-4E5F-97B3-B90B80F46BDC}" type="presParOf" srcId="{6CF8D310-2CA0-4B37-85FE-2ADC54DB6A69}" destId="{05ED2A76-826B-435B-97D1-C82F9C551021}" srcOrd="10" destOrd="0" presId="urn:microsoft.com/office/officeart/2005/8/layout/vList3"/>
    <dgm:cxn modelId="{4476C4C9-319A-4B85-8CCF-E0272B0E9FCE}" type="presParOf" srcId="{05ED2A76-826B-435B-97D1-C82F9C551021}" destId="{C9D64285-7551-4E7E-97CB-FC7918E65A2B}" srcOrd="0" destOrd="0" presId="urn:microsoft.com/office/officeart/2005/8/layout/vList3"/>
    <dgm:cxn modelId="{D9BCD53A-EFCB-47C7-B4E9-83F8F2CF06B7}" type="presParOf" srcId="{05ED2A76-826B-435B-97D1-C82F9C551021}" destId="{97314207-E5BC-424F-A81B-3B48CFFBB5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1F31D-6766-4B3E-9E09-9AB667FEB4C5}" type="doc">
      <dgm:prSet loTypeId="urn:microsoft.com/office/officeart/2005/8/layout/vList3" loCatId="list" qsTypeId="urn:microsoft.com/office/officeart/2005/8/quickstyle/simple1" qsCatId="simple" csTypeId="urn:microsoft.com/office/officeart/2005/8/colors/accent1_2" csCatId="accent1" phldr="1"/>
      <dgm:spPr/>
    </dgm:pt>
    <dgm:pt modelId="{65FD3263-3898-4C87-910F-2C3EF9BFCA22}">
      <dgm:prSet phldrT="[Text]" custT="1"/>
      <dgm:spPr/>
      <dgm:t>
        <a:bodyPr/>
        <a:lstStyle/>
        <a:p>
          <a:pPr algn="r"/>
          <a:r>
            <a:rPr lang="en-US" sz="2000" b="1" dirty="0" smtClean="0">
              <a:solidFill>
                <a:srgbClr val="286D9F"/>
              </a:solidFill>
            </a:rPr>
            <a:t>IN BULGARIA CHILDREN AT THE AGE OF 2 TO 3 GO TO NURSERIES UNTIL THEY REACHED THE AGE REQUIRED FOR KINDERGARTEN.</a:t>
          </a:r>
          <a:endParaRPr lang="bg-BG" sz="2000" b="1" dirty="0">
            <a:solidFill>
              <a:srgbClr val="286D9F"/>
            </a:solidFill>
          </a:endParaRPr>
        </a:p>
      </dgm:t>
    </dgm:pt>
    <dgm:pt modelId="{C7A044F0-A49D-4946-8655-2BC6C7002358}" type="parTrans" cxnId="{B630E0AA-1F55-42EC-B1DB-CB1A83A09F78}">
      <dgm:prSet/>
      <dgm:spPr/>
      <dgm:t>
        <a:bodyPr/>
        <a:lstStyle/>
        <a:p>
          <a:endParaRPr lang="bg-BG"/>
        </a:p>
      </dgm:t>
    </dgm:pt>
    <dgm:pt modelId="{DA5E781B-C9B5-42D6-A666-833F8FAF2F5E}" type="sibTrans" cxnId="{B630E0AA-1F55-42EC-B1DB-CB1A83A09F78}">
      <dgm:prSet/>
      <dgm:spPr/>
      <dgm:t>
        <a:bodyPr/>
        <a:lstStyle/>
        <a:p>
          <a:endParaRPr lang="bg-BG"/>
        </a:p>
      </dgm:t>
    </dgm:pt>
    <dgm:pt modelId="{87E74CED-BBFA-4EA7-AED7-112F3888E479}">
      <dgm:prSet phldrT="[Text]" custT="1"/>
      <dgm:spPr/>
      <dgm:t>
        <a:bodyPr/>
        <a:lstStyle/>
        <a:p>
          <a:pPr algn="r"/>
          <a:r>
            <a:rPr lang="en-US" sz="2000" dirty="0" smtClean="0">
              <a:solidFill>
                <a:srgbClr val="286D9F"/>
              </a:solidFill>
            </a:rPr>
            <a:t>When the children reach the age of 3 they can go to a kindergarten. There the children learn Bulgarian letters and how to count. They can also study the basic of a foreign language and prepared for the years in school.</a:t>
          </a:r>
          <a:endParaRPr lang="bg-BG" sz="2000" dirty="0">
            <a:solidFill>
              <a:srgbClr val="286D9F"/>
            </a:solidFill>
          </a:endParaRPr>
        </a:p>
      </dgm:t>
    </dgm:pt>
    <dgm:pt modelId="{2A173B6C-F0E8-41FF-9BF7-A1F931D8EDEF}" type="parTrans" cxnId="{EE66CD0F-E95B-45AB-95EB-D8B72E72F124}">
      <dgm:prSet/>
      <dgm:spPr/>
      <dgm:t>
        <a:bodyPr/>
        <a:lstStyle/>
        <a:p>
          <a:endParaRPr lang="bg-BG"/>
        </a:p>
      </dgm:t>
    </dgm:pt>
    <dgm:pt modelId="{98A77E12-221D-4BAA-A5BD-ED075BCDAF75}" type="sibTrans" cxnId="{EE66CD0F-E95B-45AB-95EB-D8B72E72F124}">
      <dgm:prSet/>
      <dgm:spPr/>
      <dgm:t>
        <a:bodyPr/>
        <a:lstStyle/>
        <a:p>
          <a:endParaRPr lang="bg-BG"/>
        </a:p>
      </dgm:t>
    </dgm:pt>
    <dgm:pt modelId="{2941CB8C-E5ED-4843-A2EC-D1A798E05ECC}" type="pres">
      <dgm:prSet presAssocID="{06E1F31D-6766-4B3E-9E09-9AB667FEB4C5}" presName="linearFlow" presStyleCnt="0">
        <dgm:presLayoutVars>
          <dgm:dir/>
          <dgm:resizeHandles val="exact"/>
        </dgm:presLayoutVars>
      </dgm:prSet>
      <dgm:spPr/>
    </dgm:pt>
    <dgm:pt modelId="{16A1A92E-F6EC-4236-92A2-153889B146E4}" type="pres">
      <dgm:prSet presAssocID="{65FD3263-3898-4C87-910F-2C3EF9BFCA22}" presName="composite" presStyleCnt="0"/>
      <dgm:spPr/>
    </dgm:pt>
    <dgm:pt modelId="{3F6CD84D-68C0-4786-9974-184873A0302D}" type="pres">
      <dgm:prSet presAssocID="{65FD3263-3898-4C87-910F-2C3EF9BFCA22}" presName="imgShp" presStyleLbl="fgImgPlace1" presStyleIdx="0" presStyleCnt="2" custScaleX="170777" custScaleY="163843"/>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1F0D4249-23EA-472B-A92A-E5A764AD2B6D}" type="pres">
      <dgm:prSet presAssocID="{65FD3263-3898-4C87-910F-2C3EF9BFCA22}" presName="txShp" presStyleLbl="node1" presStyleIdx="0" presStyleCnt="2">
        <dgm:presLayoutVars>
          <dgm:bulletEnabled val="1"/>
        </dgm:presLayoutVars>
      </dgm:prSet>
      <dgm:spPr/>
      <dgm:t>
        <a:bodyPr/>
        <a:lstStyle/>
        <a:p>
          <a:endParaRPr lang="bg-BG"/>
        </a:p>
      </dgm:t>
    </dgm:pt>
    <dgm:pt modelId="{02E2B0EA-5A36-4B47-B4E0-6CD6FD469BE2}" type="pres">
      <dgm:prSet presAssocID="{DA5E781B-C9B5-42D6-A666-833F8FAF2F5E}" presName="spacing" presStyleCnt="0"/>
      <dgm:spPr/>
    </dgm:pt>
    <dgm:pt modelId="{BD331857-6039-41B0-B7BA-6DF6410D2EBE}" type="pres">
      <dgm:prSet presAssocID="{87E74CED-BBFA-4EA7-AED7-112F3888E479}" presName="composite" presStyleCnt="0"/>
      <dgm:spPr/>
    </dgm:pt>
    <dgm:pt modelId="{6D0E5501-0C8A-4134-8763-BDA97CF1B586}" type="pres">
      <dgm:prSet presAssocID="{87E74CED-BBFA-4EA7-AED7-112F3888E479}" presName="imgShp" presStyleLbl="fgImgPlace1" presStyleIdx="1" presStyleCnt="2" custScaleX="156861" custScaleY="157076"/>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2A0767CB-17B0-450F-86D8-EFA19B9CB013}" type="pres">
      <dgm:prSet presAssocID="{87E74CED-BBFA-4EA7-AED7-112F3888E479}" presName="txShp" presStyleLbl="node1" presStyleIdx="1" presStyleCnt="2">
        <dgm:presLayoutVars>
          <dgm:bulletEnabled val="1"/>
        </dgm:presLayoutVars>
      </dgm:prSet>
      <dgm:spPr/>
      <dgm:t>
        <a:bodyPr/>
        <a:lstStyle/>
        <a:p>
          <a:endParaRPr lang="bg-BG"/>
        </a:p>
      </dgm:t>
    </dgm:pt>
  </dgm:ptLst>
  <dgm:cxnLst>
    <dgm:cxn modelId="{CA26B661-C31E-41F0-8154-0ED6B37AFEA4}" type="presOf" srcId="{65FD3263-3898-4C87-910F-2C3EF9BFCA22}" destId="{1F0D4249-23EA-472B-A92A-E5A764AD2B6D}" srcOrd="0" destOrd="0" presId="urn:microsoft.com/office/officeart/2005/8/layout/vList3"/>
    <dgm:cxn modelId="{B630E0AA-1F55-42EC-B1DB-CB1A83A09F78}" srcId="{06E1F31D-6766-4B3E-9E09-9AB667FEB4C5}" destId="{65FD3263-3898-4C87-910F-2C3EF9BFCA22}" srcOrd="0" destOrd="0" parTransId="{C7A044F0-A49D-4946-8655-2BC6C7002358}" sibTransId="{DA5E781B-C9B5-42D6-A666-833F8FAF2F5E}"/>
    <dgm:cxn modelId="{9949976D-B7F0-4B65-A554-46E581908EC2}" type="presOf" srcId="{87E74CED-BBFA-4EA7-AED7-112F3888E479}" destId="{2A0767CB-17B0-450F-86D8-EFA19B9CB013}" srcOrd="0" destOrd="0" presId="urn:microsoft.com/office/officeart/2005/8/layout/vList3"/>
    <dgm:cxn modelId="{EE66CD0F-E95B-45AB-95EB-D8B72E72F124}" srcId="{06E1F31D-6766-4B3E-9E09-9AB667FEB4C5}" destId="{87E74CED-BBFA-4EA7-AED7-112F3888E479}" srcOrd="1" destOrd="0" parTransId="{2A173B6C-F0E8-41FF-9BF7-A1F931D8EDEF}" sibTransId="{98A77E12-221D-4BAA-A5BD-ED075BCDAF75}"/>
    <dgm:cxn modelId="{00F4D8EF-C3D5-4230-A3DE-4D5B51722605}" type="presOf" srcId="{06E1F31D-6766-4B3E-9E09-9AB667FEB4C5}" destId="{2941CB8C-E5ED-4843-A2EC-D1A798E05ECC}" srcOrd="0" destOrd="0" presId="urn:microsoft.com/office/officeart/2005/8/layout/vList3"/>
    <dgm:cxn modelId="{EF9693A2-F532-41C1-A825-6B6BDFA66152}" type="presParOf" srcId="{2941CB8C-E5ED-4843-A2EC-D1A798E05ECC}" destId="{16A1A92E-F6EC-4236-92A2-153889B146E4}" srcOrd="0" destOrd="0" presId="urn:microsoft.com/office/officeart/2005/8/layout/vList3"/>
    <dgm:cxn modelId="{82EF4402-4A50-46E2-AAA1-EE2598C6ACC7}" type="presParOf" srcId="{16A1A92E-F6EC-4236-92A2-153889B146E4}" destId="{3F6CD84D-68C0-4786-9974-184873A0302D}" srcOrd="0" destOrd="0" presId="urn:microsoft.com/office/officeart/2005/8/layout/vList3"/>
    <dgm:cxn modelId="{82BCE915-5356-4843-AEF6-2A920A5D076C}" type="presParOf" srcId="{16A1A92E-F6EC-4236-92A2-153889B146E4}" destId="{1F0D4249-23EA-472B-A92A-E5A764AD2B6D}" srcOrd="1" destOrd="0" presId="urn:microsoft.com/office/officeart/2005/8/layout/vList3"/>
    <dgm:cxn modelId="{74953F9C-4AEF-4F1A-A3A2-EDFDF7002275}" type="presParOf" srcId="{2941CB8C-E5ED-4843-A2EC-D1A798E05ECC}" destId="{02E2B0EA-5A36-4B47-B4E0-6CD6FD469BE2}" srcOrd="1" destOrd="0" presId="urn:microsoft.com/office/officeart/2005/8/layout/vList3"/>
    <dgm:cxn modelId="{7CE137B7-B491-4FD8-A342-CC21784F4F9F}" type="presParOf" srcId="{2941CB8C-E5ED-4843-A2EC-D1A798E05ECC}" destId="{BD331857-6039-41B0-B7BA-6DF6410D2EBE}" srcOrd="2" destOrd="0" presId="urn:microsoft.com/office/officeart/2005/8/layout/vList3"/>
    <dgm:cxn modelId="{E9EEEF69-BC07-4086-8704-A421F36F3BCC}" type="presParOf" srcId="{BD331857-6039-41B0-B7BA-6DF6410D2EBE}" destId="{6D0E5501-0C8A-4134-8763-BDA97CF1B586}" srcOrd="0" destOrd="0" presId="urn:microsoft.com/office/officeart/2005/8/layout/vList3"/>
    <dgm:cxn modelId="{D86C9872-0F48-4A2F-A442-1C40FEBDACAA}" type="presParOf" srcId="{BD331857-6039-41B0-B7BA-6DF6410D2EBE}" destId="{2A0767CB-17B0-450F-86D8-EFA19B9CB0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0051D-1E23-446E-A8BA-E047DAE6AE86}"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bg-BG"/>
        </a:p>
      </dgm:t>
    </dgm:pt>
    <dgm:pt modelId="{09C18AD5-C0B0-4B7D-8769-0522D8A59B14}">
      <dgm:prSet phldrT="[Text]"/>
      <dgm:spPr/>
      <dgm:t>
        <a:bodyPr/>
        <a:lstStyle/>
        <a:p>
          <a:r>
            <a:rPr lang="en-US" dirty="0" smtClean="0"/>
            <a:t>Level</a:t>
          </a:r>
          <a:endParaRPr lang="bg-BG" dirty="0"/>
        </a:p>
      </dgm:t>
    </dgm:pt>
    <dgm:pt modelId="{EC65C4E7-0BBE-48B9-9E26-B88499F2E7F6}" type="parTrans" cxnId="{B8EA2822-3E50-4DA2-8425-589DE99C08ED}">
      <dgm:prSet/>
      <dgm:spPr/>
      <dgm:t>
        <a:bodyPr/>
        <a:lstStyle/>
        <a:p>
          <a:endParaRPr lang="bg-BG"/>
        </a:p>
      </dgm:t>
    </dgm:pt>
    <dgm:pt modelId="{E0F876FB-E4EB-4670-B427-83EA370B4126}" type="sibTrans" cxnId="{B8EA2822-3E50-4DA2-8425-589DE99C08ED}">
      <dgm:prSet/>
      <dgm:spPr/>
      <dgm:t>
        <a:bodyPr/>
        <a:lstStyle/>
        <a:p>
          <a:endParaRPr lang="bg-BG"/>
        </a:p>
      </dgm:t>
    </dgm:pt>
    <dgm:pt modelId="{EE3B492D-771E-45F1-9D92-D4285C9CBCD5}">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smtClean="0"/>
            <a:t>Primary</a:t>
          </a:r>
          <a:endParaRPr lang="bg-BG" dirty="0"/>
        </a:p>
      </dgm:t>
    </dgm:pt>
    <dgm:pt modelId="{07CB7A16-9C05-467A-9279-DC8B5BD8A2DD}" type="parTrans" cxnId="{52E3FE3D-EE45-4F16-81C8-37DFCE0C1860}">
      <dgm:prSet/>
      <dgm:spPr/>
      <dgm:t>
        <a:bodyPr/>
        <a:lstStyle/>
        <a:p>
          <a:endParaRPr lang="bg-BG"/>
        </a:p>
      </dgm:t>
    </dgm:pt>
    <dgm:pt modelId="{27C96159-750E-4BF9-9DC7-DF42CFAE46CB}" type="sibTrans" cxnId="{52E3FE3D-EE45-4F16-81C8-37DFCE0C1860}">
      <dgm:prSet/>
      <dgm:spPr/>
      <dgm:t>
        <a:bodyPr/>
        <a:lstStyle/>
        <a:p>
          <a:endParaRPr lang="bg-BG"/>
        </a:p>
      </dgm:t>
    </dgm:pt>
    <dgm:pt modelId="{57E81E49-519C-4BED-BDAB-AFB94259F3D6}">
      <dgm:prSet phldrT="[Tex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dirty="0" smtClean="0"/>
            <a:t>Age</a:t>
          </a:r>
          <a:endParaRPr lang="bg-BG" dirty="0"/>
        </a:p>
      </dgm:t>
    </dgm:pt>
    <dgm:pt modelId="{6B0D438F-BE39-41A3-8FE2-A02F18F60B55}" type="parTrans" cxnId="{C0116EF2-8F7D-4717-8544-BCD8F3166A9B}">
      <dgm:prSet/>
      <dgm:spPr/>
      <dgm:t>
        <a:bodyPr/>
        <a:lstStyle/>
        <a:p>
          <a:endParaRPr lang="bg-BG"/>
        </a:p>
      </dgm:t>
    </dgm:pt>
    <dgm:pt modelId="{7949F255-1B85-4C6A-A0D4-588E46B90B44}" type="sibTrans" cxnId="{C0116EF2-8F7D-4717-8544-BCD8F3166A9B}">
      <dgm:prSet/>
      <dgm:spPr/>
      <dgm:t>
        <a:bodyPr/>
        <a:lstStyle/>
        <a:p>
          <a:endParaRPr lang="bg-BG"/>
        </a:p>
      </dgm:t>
    </dgm:pt>
    <dgm:pt modelId="{FA46B91F-FAA3-4DE5-A8D1-DE69BA44759D}">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7 – 11</a:t>
          </a:r>
          <a:endParaRPr lang="bg-BG" dirty="0" smtClean="0"/>
        </a:p>
      </dgm:t>
    </dgm:pt>
    <dgm:pt modelId="{572513C8-C95B-46E8-8803-A2091A1FAF59}" type="parTrans" cxnId="{6527448E-E13E-4FB3-9C8D-368BD8CC6540}">
      <dgm:prSet/>
      <dgm:spPr/>
      <dgm:t>
        <a:bodyPr/>
        <a:lstStyle/>
        <a:p>
          <a:endParaRPr lang="bg-BG"/>
        </a:p>
      </dgm:t>
    </dgm:pt>
    <dgm:pt modelId="{32973F6D-DA1F-4C52-BD09-4D3532BD9383}" type="sibTrans" cxnId="{6527448E-E13E-4FB3-9C8D-368BD8CC6540}">
      <dgm:prSet/>
      <dgm:spPr/>
      <dgm:t>
        <a:bodyPr/>
        <a:lstStyle/>
        <a:p>
          <a:endParaRPr lang="bg-BG"/>
        </a:p>
      </dgm:t>
    </dgm:pt>
    <dgm:pt modelId="{38102E45-267A-467A-A596-32999AF71421}">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15 – 19</a:t>
          </a:r>
          <a:endParaRPr lang="bg-BG" dirty="0"/>
        </a:p>
      </dgm:t>
    </dgm:pt>
    <dgm:pt modelId="{955EB160-0E5D-4B86-8488-ADE693784AB8}" type="parTrans" cxnId="{CC7FAF02-7A4B-4EEA-9329-6CFE6423FB1D}">
      <dgm:prSet/>
      <dgm:spPr/>
      <dgm:t>
        <a:bodyPr/>
        <a:lstStyle/>
        <a:p>
          <a:endParaRPr lang="bg-BG"/>
        </a:p>
      </dgm:t>
    </dgm:pt>
    <dgm:pt modelId="{13BF4596-F301-4657-BC16-1D9342030035}" type="sibTrans" cxnId="{CC7FAF02-7A4B-4EEA-9329-6CFE6423FB1D}">
      <dgm:prSet/>
      <dgm:spPr/>
      <dgm:t>
        <a:bodyPr/>
        <a:lstStyle/>
        <a:p>
          <a:endParaRPr lang="bg-BG"/>
        </a:p>
      </dgm:t>
    </dgm:pt>
    <dgm:pt modelId="{9A384001-354F-4C15-BFD5-F66AC7BDADED}">
      <dgm:prSet phldrT="[Tex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dirty="0" smtClean="0"/>
            <a:t>Grade</a:t>
          </a:r>
          <a:endParaRPr lang="bg-BG" dirty="0"/>
        </a:p>
      </dgm:t>
    </dgm:pt>
    <dgm:pt modelId="{48889DA2-1314-4A3F-A40E-476BED76FD9A}" type="parTrans" cxnId="{174D10E0-5D27-4A01-81D8-4BC113E6A997}">
      <dgm:prSet/>
      <dgm:spPr/>
      <dgm:t>
        <a:bodyPr/>
        <a:lstStyle/>
        <a:p>
          <a:endParaRPr lang="bg-BG"/>
        </a:p>
      </dgm:t>
    </dgm:pt>
    <dgm:pt modelId="{BF6C5369-0E85-4D88-9780-D8BC598EEE42}" type="sibTrans" cxnId="{174D10E0-5D27-4A01-81D8-4BC113E6A997}">
      <dgm:prSet/>
      <dgm:spPr/>
      <dgm:t>
        <a:bodyPr/>
        <a:lstStyle/>
        <a:p>
          <a:endParaRPr lang="bg-BG"/>
        </a:p>
      </dgm:t>
    </dgm:pt>
    <dgm:pt modelId="{B4418A26-257C-4B0D-8C11-53C636022E49}">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1 - 4 </a:t>
          </a:r>
          <a:endParaRPr lang="bg-BG" dirty="0"/>
        </a:p>
      </dgm:t>
    </dgm:pt>
    <dgm:pt modelId="{AE3EF042-3EE4-44D5-B152-E25B1C287321}" type="parTrans" cxnId="{F8B798D6-21DA-4E55-9B99-97F1742521D1}">
      <dgm:prSet/>
      <dgm:spPr/>
      <dgm:t>
        <a:bodyPr/>
        <a:lstStyle/>
        <a:p>
          <a:endParaRPr lang="bg-BG"/>
        </a:p>
      </dgm:t>
    </dgm:pt>
    <dgm:pt modelId="{1EF3C164-F44C-41A4-BD3C-55C74CFBE610}" type="sibTrans" cxnId="{F8B798D6-21DA-4E55-9B99-97F1742521D1}">
      <dgm:prSet/>
      <dgm:spPr/>
      <dgm:t>
        <a:bodyPr/>
        <a:lstStyle/>
        <a:p>
          <a:endParaRPr lang="bg-BG"/>
        </a:p>
      </dgm:t>
    </dgm:pt>
    <dgm:pt modelId="{CDF92C8A-6714-4366-ABCE-9D0694062E06}">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5- 8</a:t>
          </a:r>
          <a:endParaRPr lang="bg-BG" dirty="0"/>
        </a:p>
      </dgm:t>
    </dgm:pt>
    <dgm:pt modelId="{2DF97CAA-98D2-433D-A4D1-05289AA466CF}" type="parTrans" cxnId="{A5A2AB9A-47B2-4F1E-843C-7F6FCECEAE7C}">
      <dgm:prSet/>
      <dgm:spPr/>
      <dgm:t>
        <a:bodyPr/>
        <a:lstStyle/>
        <a:p>
          <a:endParaRPr lang="bg-BG"/>
        </a:p>
      </dgm:t>
    </dgm:pt>
    <dgm:pt modelId="{E6FC970D-9C18-42A4-B9EE-167B6B4D5938}" type="sibTrans" cxnId="{A5A2AB9A-47B2-4F1E-843C-7F6FCECEAE7C}">
      <dgm:prSet/>
      <dgm:spPr/>
      <dgm:t>
        <a:bodyPr/>
        <a:lstStyle/>
        <a:p>
          <a:endParaRPr lang="bg-BG"/>
        </a:p>
      </dgm:t>
    </dgm:pt>
    <dgm:pt modelId="{F7DCF94A-2222-439B-8DB0-7BC7C6982F75}">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9 – 12</a:t>
          </a:r>
          <a:endParaRPr lang="bg-BG" dirty="0" smtClean="0"/>
        </a:p>
        <a:p>
          <a:pPr marL="228600" indent="0" defTabSz="1200150">
            <a:lnSpc>
              <a:spcPct val="90000"/>
            </a:lnSpc>
            <a:spcBef>
              <a:spcPct val="0"/>
            </a:spcBef>
            <a:spcAft>
              <a:spcPct val="15000"/>
            </a:spcAft>
            <a:buNone/>
          </a:pPr>
          <a:endParaRPr lang="bg-BG" dirty="0"/>
        </a:p>
      </dgm:t>
    </dgm:pt>
    <dgm:pt modelId="{2ABEB1D6-0C1A-4210-8EE2-AE840B09C5A3}" type="parTrans" cxnId="{F89D334E-2D7A-4095-AB37-7701B50ABC0B}">
      <dgm:prSet/>
      <dgm:spPr/>
      <dgm:t>
        <a:bodyPr/>
        <a:lstStyle/>
        <a:p>
          <a:endParaRPr lang="bg-BG"/>
        </a:p>
      </dgm:t>
    </dgm:pt>
    <dgm:pt modelId="{CAC26827-B390-4D9E-B3E7-3471530B2FF1}" type="sibTrans" cxnId="{F89D334E-2D7A-4095-AB37-7701B50ABC0B}">
      <dgm:prSet/>
      <dgm:spPr/>
      <dgm:t>
        <a:bodyPr/>
        <a:lstStyle/>
        <a:p>
          <a:endParaRPr lang="bg-BG"/>
        </a:p>
      </dgm:t>
    </dgm:pt>
    <dgm:pt modelId="{3F9C703C-4170-4831-BB1A-F6C878A4AFA5}">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General</a:t>
          </a:r>
          <a:endParaRPr lang="bg-BG" dirty="0"/>
        </a:p>
      </dgm:t>
    </dgm:pt>
    <dgm:pt modelId="{2C6B788F-3529-4F8B-A7F8-525616B0A7E3}" type="parTrans" cxnId="{252582A0-BBF6-4053-9B7A-48A5270CBED6}">
      <dgm:prSet/>
      <dgm:spPr/>
      <dgm:t>
        <a:bodyPr/>
        <a:lstStyle/>
        <a:p>
          <a:endParaRPr lang="bg-BG"/>
        </a:p>
      </dgm:t>
    </dgm:pt>
    <dgm:pt modelId="{36775905-7BAD-4029-A140-59433CEACEC4}" type="sibTrans" cxnId="{252582A0-BBF6-4053-9B7A-48A5270CBED6}">
      <dgm:prSet/>
      <dgm:spPr/>
      <dgm:t>
        <a:bodyPr/>
        <a:lstStyle/>
        <a:p>
          <a:endParaRPr lang="bg-BG"/>
        </a:p>
      </dgm:t>
    </dgm:pt>
    <dgm:pt modelId="{F85D110A-349A-4326-8632-F5DE8018F779}">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11 – 15</a:t>
          </a:r>
          <a:endParaRPr lang="bg-BG" dirty="0" smtClean="0"/>
        </a:p>
      </dgm:t>
    </dgm:pt>
    <dgm:pt modelId="{673900F2-E471-4CB8-8B2D-AE813281C7EF}" type="parTrans" cxnId="{25FB0AF6-31E3-4470-ACE1-E14969B7F583}">
      <dgm:prSet/>
      <dgm:spPr/>
      <dgm:t>
        <a:bodyPr/>
        <a:lstStyle/>
        <a:p>
          <a:endParaRPr lang="bg-BG"/>
        </a:p>
      </dgm:t>
    </dgm:pt>
    <dgm:pt modelId="{AD4A2A62-3BBF-4BDC-9545-2CE5548C4394}" type="sibTrans" cxnId="{25FB0AF6-31E3-4470-ACE1-E14969B7F583}">
      <dgm:prSet/>
      <dgm:spPr/>
      <dgm:t>
        <a:bodyPr/>
        <a:lstStyle/>
        <a:p>
          <a:endParaRPr lang="bg-BG"/>
        </a:p>
      </dgm:t>
    </dgm:pt>
    <dgm:pt modelId="{C320A290-DB7C-40FF-BBA4-0DBFAC70FB2E}">
      <dgm:prSet phldrT="[Text]"/>
      <dgm:spPr/>
      <dgm:t>
        <a:bodyPr/>
        <a:lstStyle/>
        <a:p>
          <a:pPr marL="228600" marR="0" indent="0" algn="ctr" defTabSz="1200150" eaLnBrk="1" fontAlgn="auto" latinLnBrk="0" hangingPunct="1">
            <a:lnSpc>
              <a:spcPct val="90000"/>
            </a:lnSpc>
            <a:spcBef>
              <a:spcPct val="0"/>
            </a:spcBef>
            <a:spcAft>
              <a:spcPct val="15000"/>
            </a:spcAft>
            <a:buClrTx/>
            <a:buSzTx/>
            <a:buFontTx/>
            <a:buNone/>
            <a:tabLst/>
            <a:defRPr/>
          </a:pPr>
          <a:r>
            <a:rPr lang="en-US" dirty="0" smtClean="0"/>
            <a:t>School</a:t>
          </a:r>
          <a:endParaRPr lang="bg-BG" dirty="0"/>
        </a:p>
      </dgm:t>
    </dgm:pt>
    <dgm:pt modelId="{3010569B-F493-465D-A1A2-A3392A7CEA75}" type="parTrans" cxnId="{F7CF5FFB-5EC9-484A-A3EE-3B24D1ADB464}">
      <dgm:prSet/>
      <dgm:spPr/>
      <dgm:t>
        <a:bodyPr/>
        <a:lstStyle/>
        <a:p>
          <a:endParaRPr lang="bg-BG"/>
        </a:p>
      </dgm:t>
    </dgm:pt>
    <dgm:pt modelId="{03B15B6F-F6EE-41C0-ACF3-68EF07184669}" type="sibTrans" cxnId="{F7CF5FFB-5EC9-484A-A3EE-3B24D1ADB464}">
      <dgm:prSet/>
      <dgm:spPr/>
      <dgm:t>
        <a:bodyPr/>
        <a:lstStyle/>
        <a:p>
          <a:endParaRPr lang="bg-BG"/>
        </a:p>
      </dgm:t>
    </dgm:pt>
    <dgm:pt modelId="{83EF1229-94A5-4F16-B88B-48333F46B6A3}">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Primary school</a:t>
          </a:r>
          <a:endParaRPr lang="bg-BG" dirty="0"/>
        </a:p>
      </dgm:t>
    </dgm:pt>
    <dgm:pt modelId="{E3968670-517F-43B3-8867-9C9EC0BBD011}" type="parTrans" cxnId="{D3B0085B-8400-4A23-8DAC-32D8203F7743}">
      <dgm:prSet/>
      <dgm:spPr/>
      <dgm:t>
        <a:bodyPr/>
        <a:lstStyle/>
        <a:p>
          <a:endParaRPr lang="bg-BG"/>
        </a:p>
      </dgm:t>
    </dgm:pt>
    <dgm:pt modelId="{E9A38080-44D2-4FB5-B367-F6F656AE31E1}" type="sibTrans" cxnId="{D3B0085B-8400-4A23-8DAC-32D8203F7743}">
      <dgm:prSet/>
      <dgm:spPr/>
      <dgm:t>
        <a:bodyPr/>
        <a:lstStyle/>
        <a:p>
          <a:endParaRPr lang="bg-BG"/>
        </a:p>
      </dgm:t>
    </dgm:pt>
    <dgm:pt modelId="{81340989-E2A4-495B-8EB0-70CA940D3E24}">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Secondary school</a:t>
          </a:r>
          <a:endParaRPr lang="bg-BG" dirty="0"/>
        </a:p>
      </dgm:t>
    </dgm:pt>
    <dgm:pt modelId="{ECFB38FF-2D3C-413C-8D30-B72A9EDC92AA}" type="parTrans" cxnId="{9299C45A-9E20-4782-BF76-206E4451CB4E}">
      <dgm:prSet/>
      <dgm:spPr/>
      <dgm:t>
        <a:bodyPr/>
        <a:lstStyle/>
        <a:p>
          <a:endParaRPr lang="bg-BG"/>
        </a:p>
      </dgm:t>
    </dgm:pt>
    <dgm:pt modelId="{FC699EB5-D29D-40AB-B521-8E53F2E79A8B}" type="sibTrans" cxnId="{9299C45A-9E20-4782-BF76-206E4451CB4E}">
      <dgm:prSet/>
      <dgm:spPr/>
      <dgm:t>
        <a:bodyPr/>
        <a:lstStyle/>
        <a:p>
          <a:endParaRPr lang="bg-BG"/>
        </a:p>
      </dgm:t>
    </dgm:pt>
    <dgm:pt modelId="{72406749-2725-4400-8678-A2D67668A9FC}">
      <dgm:prSet phldrT="[Text]"/>
      <dgm:spPr/>
      <dgm:t>
        <a:bodyPr/>
        <a:lstStyle/>
        <a:p>
          <a:pPr marL="0" marR="0" indent="0" algn="l" defTabSz="1911350" eaLnBrk="1" fontAlgn="auto" latinLnBrk="0" hangingPunct="1">
            <a:lnSpc>
              <a:spcPct val="100000"/>
            </a:lnSpc>
            <a:spcBef>
              <a:spcPts val="0"/>
            </a:spcBef>
            <a:spcAft>
              <a:spcPts val="0"/>
            </a:spcAft>
            <a:buClrTx/>
            <a:buSzTx/>
            <a:buFontTx/>
            <a:buNone/>
            <a:tabLst/>
            <a:defRPr/>
          </a:pPr>
          <a:r>
            <a:rPr lang="en-US" dirty="0" smtClean="0"/>
            <a:t>Orientated schools</a:t>
          </a:r>
          <a:endParaRPr lang="bg-BG" dirty="0" smtClean="0"/>
        </a:p>
        <a:p>
          <a:pPr marL="228600" marR="0" indent="0" algn="ctr" defTabSz="1200150" eaLnBrk="1" fontAlgn="auto" latinLnBrk="0" hangingPunct="1">
            <a:lnSpc>
              <a:spcPct val="90000"/>
            </a:lnSpc>
            <a:spcBef>
              <a:spcPct val="0"/>
            </a:spcBef>
            <a:spcAft>
              <a:spcPct val="15000"/>
            </a:spcAft>
            <a:buClrTx/>
            <a:buSzTx/>
            <a:buFontTx/>
            <a:buNone/>
            <a:tabLst/>
            <a:defRPr/>
          </a:pPr>
          <a:endParaRPr lang="bg-BG" dirty="0" smtClean="0"/>
        </a:p>
        <a:p>
          <a:pPr marL="228600" marR="0" indent="0" algn="ctr" defTabSz="1200150" eaLnBrk="1" fontAlgn="auto" latinLnBrk="0" hangingPunct="1">
            <a:lnSpc>
              <a:spcPct val="90000"/>
            </a:lnSpc>
            <a:spcBef>
              <a:spcPct val="0"/>
            </a:spcBef>
            <a:spcAft>
              <a:spcPct val="15000"/>
            </a:spcAft>
            <a:buClrTx/>
            <a:buSzTx/>
            <a:buFontTx/>
            <a:buNone/>
            <a:tabLst/>
            <a:defRPr/>
          </a:pPr>
          <a:endParaRPr lang="bg-BG" dirty="0" smtClean="0"/>
        </a:p>
        <a:p>
          <a:pPr marL="228600" indent="0" defTabSz="1200150">
            <a:lnSpc>
              <a:spcPct val="90000"/>
            </a:lnSpc>
            <a:spcBef>
              <a:spcPct val="0"/>
            </a:spcBef>
            <a:spcAft>
              <a:spcPct val="15000"/>
            </a:spcAft>
            <a:buNone/>
          </a:pPr>
          <a:endParaRPr lang="bg-BG" dirty="0"/>
        </a:p>
      </dgm:t>
    </dgm:pt>
    <dgm:pt modelId="{C97C0A81-37BA-4253-A3F4-3B2C5591D37F}" type="parTrans" cxnId="{83F402B2-572A-483F-B90B-2332996ECA57}">
      <dgm:prSet/>
      <dgm:spPr/>
      <dgm:t>
        <a:bodyPr/>
        <a:lstStyle/>
        <a:p>
          <a:endParaRPr lang="bg-BG"/>
        </a:p>
      </dgm:t>
    </dgm:pt>
    <dgm:pt modelId="{568543FB-D161-4A93-8460-CE0C19EA500C}" type="sibTrans" cxnId="{83F402B2-572A-483F-B90B-2332996ECA57}">
      <dgm:prSet/>
      <dgm:spPr/>
      <dgm:t>
        <a:bodyPr/>
        <a:lstStyle/>
        <a:p>
          <a:endParaRPr lang="bg-BG"/>
        </a:p>
      </dgm:t>
    </dgm:pt>
    <dgm:pt modelId="{22EB3E5F-B433-4B84-87D7-27C0C07A83C0}">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smtClean="0"/>
            <a:t>Pre-secondary</a:t>
          </a:r>
          <a:endParaRPr lang="bg-BG" dirty="0"/>
        </a:p>
      </dgm:t>
    </dgm:pt>
    <dgm:pt modelId="{613668EC-4435-41F8-9DF6-BE62CD429A62}" type="parTrans" cxnId="{A538BE84-B63D-4905-B530-3664F720FFE0}">
      <dgm:prSet/>
      <dgm:spPr/>
      <dgm:t>
        <a:bodyPr/>
        <a:lstStyle/>
        <a:p>
          <a:endParaRPr lang="bg-BG"/>
        </a:p>
      </dgm:t>
    </dgm:pt>
    <dgm:pt modelId="{D53201D7-69D2-45CF-AB82-03708E039691}" type="sibTrans" cxnId="{A538BE84-B63D-4905-B530-3664F720FFE0}">
      <dgm:prSet/>
      <dgm:spPr/>
      <dgm:t>
        <a:bodyPr/>
        <a:lstStyle/>
        <a:p>
          <a:endParaRPr lang="bg-BG"/>
        </a:p>
      </dgm:t>
    </dgm:pt>
    <dgm:pt modelId="{0B66BA94-74F1-4E38-A4ED-1B1DF766F734}" type="pres">
      <dgm:prSet presAssocID="{8CD0051D-1E23-446E-A8BA-E047DAE6AE86}" presName="Name0" presStyleCnt="0">
        <dgm:presLayoutVars>
          <dgm:dir/>
          <dgm:animLvl val="lvl"/>
          <dgm:resizeHandles val="exact"/>
        </dgm:presLayoutVars>
      </dgm:prSet>
      <dgm:spPr/>
      <dgm:t>
        <a:bodyPr/>
        <a:lstStyle/>
        <a:p>
          <a:endParaRPr lang="bg-BG"/>
        </a:p>
      </dgm:t>
    </dgm:pt>
    <dgm:pt modelId="{57B673A6-D99A-4FD0-B2EA-3D0CB8536775}" type="pres">
      <dgm:prSet presAssocID="{09C18AD5-C0B0-4B7D-8769-0522D8A59B14}" presName="composite" presStyleCnt="0"/>
      <dgm:spPr/>
    </dgm:pt>
    <dgm:pt modelId="{316B8B2B-614B-4396-9A30-C5B0DA95D1D6}" type="pres">
      <dgm:prSet presAssocID="{09C18AD5-C0B0-4B7D-8769-0522D8A59B14}" presName="parTx" presStyleLbl="alignNode1" presStyleIdx="0" presStyleCnt="4">
        <dgm:presLayoutVars>
          <dgm:chMax val="0"/>
          <dgm:chPref val="0"/>
          <dgm:bulletEnabled val="1"/>
        </dgm:presLayoutVars>
      </dgm:prSet>
      <dgm:spPr/>
      <dgm:t>
        <a:bodyPr/>
        <a:lstStyle/>
        <a:p>
          <a:endParaRPr lang="bg-BG"/>
        </a:p>
      </dgm:t>
    </dgm:pt>
    <dgm:pt modelId="{15A91B0C-8712-44A9-A979-781DD5C2C8D0}" type="pres">
      <dgm:prSet presAssocID="{09C18AD5-C0B0-4B7D-8769-0522D8A59B14}" presName="desTx" presStyleLbl="alignAccFollowNode1" presStyleIdx="0" presStyleCnt="4">
        <dgm:presLayoutVars>
          <dgm:bulletEnabled val="1"/>
        </dgm:presLayoutVars>
      </dgm:prSet>
      <dgm:spPr/>
      <dgm:t>
        <a:bodyPr/>
        <a:lstStyle/>
        <a:p>
          <a:endParaRPr lang="bg-BG"/>
        </a:p>
      </dgm:t>
    </dgm:pt>
    <dgm:pt modelId="{7E8FCBCB-C5A6-4169-B002-FCA1F2652422}" type="pres">
      <dgm:prSet presAssocID="{E0F876FB-E4EB-4670-B427-83EA370B4126}" presName="space" presStyleCnt="0"/>
      <dgm:spPr/>
    </dgm:pt>
    <dgm:pt modelId="{E90F10D0-D600-48D7-B4FA-59A74F607234}" type="pres">
      <dgm:prSet presAssocID="{57E81E49-519C-4BED-BDAB-AFB94259F3D6}" presName="composite" presStyleCnt="0"/>
      <dgm:spPr/>
    </dgm:pt>
    <dgm:pt modelId="{B94CBDBE-1AAF-4DFC-B5BA-A613D8DC7A11}" type="pres">
      <dgm:prSet presAssocID="{57E81E49-519C-4BED-BDAB-AFB94259F3D6}" presName="parTx" presStyleLbl="alignNode1" presStyleIdx="1" presStyleCnt="4">
        <dgm:presLayoutVars>
          <dgm:chMax val="0"/>
          <dgm:chPref val="0"/>
          <dgm:bulletEnabled val="1"/>
        </dgm:presLayoutVars>
      </dgm:prSet>
      <dgm:spPr/>
      <dgm:t>
        <a:bodyPr/>
        <a:lstStyle/>
        <a:p>
          <a:endParaRPr lang="bg-BG"/>
        </a:p>
      </dgm:t>
    </dgm:pt>
    <dgm:pt modelId="{44C1EC3C-6063-40BF-91AB-A8BEB34C2F98}" type="pres">
      <dgm:prSet presAssocID="{57E81E49-519C-4BED-BDAB-AFB94259F3D6}" presName="desTx" presStyleLbl="alignAccFollowNode1" presStyleIdx="1" presStyleCnt="4">
        <dgm:presLayoutVars>
          <dgm:bulletEnabled val="1"/>
        </dgm:presLayoutVars>
      </dgm:prSet>
      <dgm:spPr/>
      <dgm:t>
        <a:bodyPr/>
        <a:lstStyle/>
        <a:p>
          <a:endParaRPr lang="bg-BG"/>
        </a:p>
      </dgm:t>
    </dgm:pt>
    <dgm:pt modelId="{4549869D-EFA1-4CA2-B9E6-D9F3638A8BF5}" type="pres">
      <dgm:prSet presAssocID="{7949F255-1B85-4C6A-A0D4-588E46B90B44}" presName="space" presStyleCnt="0"/>
      <dgm:spPr/>
    </dgm:pt>
    <dgm:pt modelId="{BF8FD942-A16A-4179-9721-8966CB49A3FA}" type="pres">
      <dgm:prSet presAssocID="{9A384001-354F-4C15-BFD5-F66AC7BDADED}" presName="composite" presStyleCnt="0"/>
      <dgm:spPr/>
    </dgm:pt>
    <dgm:pt modelId="{55240CBD-6447-45B9-A816-91C1AC13CD4E}" type="pres">
      <dgm:prSet presAssocID="{9A384001-354F-4C15-BFD5-F66AC7BDADED}" presName="parTx" presStyleLbl="alignNode1" presStyleIdx="2" presStyleCnt="4">
        <dgm:presLayoutVars>
          <dgm:chMax val="0"/>
          <dgm:chPref val="0"/>
          <dgm:bulletEnabled val="1"/>
        </dgm:presLayoutVars>
      </dgm:prSet>
      <dgm:spPr/>
      <dgm:t>
        <a:bodyPr/>
        <a:lstStyle/>
        <a:p>
          <a:endParaRPr lang="bg-BG"/>
        </a:p>
      </dgm:t>
    </dgm:pt>
    <dgm:pt modelId="{8E6E9EC8-BA21-4C56-A174-F042E57161E2}" type="pres">
      <dgm:prSet presAssocID="{9A384001-354F-4C15-BFD5-F66AC7BDADED}" presName="desTx" presStyleLbl="alignAccFollowNode1" presStyleIdx="2" presStyleCnt="4">
        <dgm:presLayoutVars>
          <dgm:bulletEnabled val="1"/>
        </dgm:presLayoutVars>
      </dgm:prSet>
      <dgm:spPr/>
      <dgm:t>
        <a:bodyPr/>
        <a:lstStyle/>
        <a:p>
          <a:endParaRPr lang="bg-BG"/>
        </a:p>
      </dgm:t>
    </dgm:pt>
    <dgm:pt modelId="{D4323623-C5FF-4719-B789-DD7D510EE3E6}" type="pres">
      <dgm:prSet presAssocID="{BF6C5369-0E85-4D88-9780-D8BC598EEE42}" presName="space" presStyleCnt="0"/>
      <dgm:spPr/>
    </dgm:pt>
    <dgm:pt modelId="{67CDE7A9-2F28-4F41-ACFD-A2A9E34CF4FE}" type="pres">
      <dgm:prSet presAssocID="{C320A290-DB7C-40FF-BBA4-0DBFAC70FB2E}" presName="composite" presStyleCnt="0"/>
      <dgm:spPr/>
    </dgm:pt>
    <dgm:pt modelId="{C10F4040-0139-49B6-846D-75A21799D1B5}" type="pres">
      <dgm:prSet presAssocID="{C320A290-DB7C-40FF-BBA4-0DBFAC70FB2E}" presName="parTx" presStyleLbl="alignNode1" presStyleIdx="3" presStyleCnt="4">
        <dgm:presLayoutVars>
          <dgm:chMax val="0"/>
          <dgm:chPref val="0"/>
          <dgm:bulletEnabled val="1"/>
        </dgm:presLayoutVars>
      </dgm:prSet>
      <dgm:spPr/>
      <dgm:t>
        <a:bodyPr/>
        <a:lstStyle/>
        <a:p>
          <a:endParaRPr lang="bg-BG"/>
        </a:p>
      </dgm:t>
    </dgm:pt>
    <dgm:pt modelId="{97155703-76A6-410C-A37D-88FC6FE3C273}" type="pres">
      <dgm:prSet presAssocID="{C320A290-DB7C-40FF-BBA4-0DBFAC70FB2E}" presName="desTx" presStyleLbl="alignAccFollowNode1" presStyleIdx="3" presStyleCnt="4">
        <dgm:presLayoutVars>
          <dgm:bulletEnabled val="1"/>
        </dgm:presLayoutVars>
      </dgm:prSet>
      <dgm:spPr/>
      <dgm:t>
        <a:bodyPr/>
        <a:lstStyle/>
        <a:p>
          <a:endParaRPr lang="bg-BG"/>
        </a:p>
      </dgm:t>
    </dgm:pt>
  </dgm:ptLst>
  <dgm:cxnLst>
    <dgm:cxn modelId="{F384E748-0787-48BD-ACFE-3ABEEF633230}" type="presOf" srcId="{83EF1229-94A5-4F16-B88B-48333F46B6A3}" destId="{97155703-76A6-410C-A37D-88FC6FE3C273}" srcOrd="0" destOrd="0" presId="urn:microsoft.com/office/officeart/2005/8/layout/hList1"/>
    <dgm:cxn modelId="{CC7FAF02-7A4B-4EEA-9329-6CFE6423FB1D}" srcId="{57E81E49-519C-4BED-BDAB-AFB94259F3D6}" destId="{38102E45-267A-467A-A596-32999AF71421}" srcOrd="2" destOrd="0" parTransId="{955EB160-0E5D-4B86-8488-ADE693784AB8}" sibTransId="{13BF4596-F301-4657-BC16-1D9342030035}"/>
    <dgm:cxn modelId="{83F402B2-572A-483F-B90B-2332996ECA57}" srcId="{C320A290-DB7C-40FF-BBA4-0DBFAC70FB2E}" destId="{72406749-2725-4400-8678-A2D67668A9FC}" srcOrd="2" destOrd="0" parTransId="{C97C0A81-37BA-4253-A3F4-3B2C5591D37F}" sibTransId="{568543FB-D161-4A93-8460-CE0C19EA500C}"/>
    <dgm:cxn modelId="{3CA31CE2-6966-4ED4-931C-7888C9FADEA6}" type="presOf" srcId="{22EB3E5F-B433-4B84-87D7-27C0C07A83C0}" destId="{15A91B0C-8712-44A9-A979-781DD5C2C8D0}" srcOrd="0" destOrd="1" presId="urn:microsoft.com/office/officeart/2005/8/layout/hList1"/>
    <dgm:cxn modelId="{F00DB084-D924-40EC-A718-59529CF193FB}" type="presOf" srcId="{09C18AD5-C0B0-4B7D-8769-0522D8A59B14}" destId="{316B8B2B-614B-4396-9A30-C5B0DA95D1D6}" srcOrd="0" destOrd="0" presId="urn:microsoft.com/office/officeart/2005/8/layout/hList1"/>
    <dgm:cxn modelId="{A538BE84-B63D-4905-B530-3664F720FFE0}" srcId="{09C18AD5-C0B0-4B7D-8769-0522D8A59B14}" destId="{22EB3E5F-B433-4B84-87D7-27C0C07A83C0}" srcOrd="1" destOrd="0" parTransId="{613668EC-4435-41F8-9DF6-BE62CD429A62}" sibTransId="{D53201D7-69D2-45CF-AB82-03708E039691}"/>
    <dgm:cxn modelId="{EDA510CF-1A69-4D58-B2C7-65ABA2CF0C5B}" type="presOf" srcId="{3F9C703C-4170-4831-BB1A-F6C878A4AFA5}" destId="{15A91B0C-8712-44A9-A979-781DD5C2C8D0}" srcOrd="0" destOrd="2" presId="urn:microsoft.com/office/officeart/2005/8/layout/hList1"/>
    <dgm:cxn modelId="{F89D334E-2D7A-4095-AB37-7701B50ABC0B}" srcId="{9A384001-354F-4C15-BFD5-F66AC7BDADED}" destId="{F7DCF94A-2222-439B-8DB0-7BC7C6982F75}" srcOrd="2" destOrd="0" parTransId="{2ABEB1D6-0C1A-4210-8EE2-AE840B09C5A3}" sibTransId="{CAC26827-B390-4D9E-B3E7-3471530B2FF1}"/>
    <dgm:cxn modelId="{52E3FE3D-EE45-4F16-81C8-37DFCE0C1860}" srcId="{09C18AD5-C0B0-4B7D-8769-0522D8A59B14}" destId="{EE3B492D-771E-45F1-9D92-D4285C9CBCD5}" srcOrd="0" destOrd="0" parTransId="{07CB7A16-9C05-467A-9279-DC8B5BD8A2DD}" sibTransId="{27C96159-750E-4BF9-9DC7-DF42CFAE46CB}"/>
    <dgm:cxn modelId="{ED4191DF-CC87-489A-8E7E-59692AC2C7AD}" type="presOf" srcId="{C320A290-DB7C-40FF-BBA4-0DBFAC70FB2E}" destId="{C10F4040-0139-49B6-846D-75A21799D1B5}" srcOrd="0" destOrd="0" presId="urn:microsoft.com/office/officeart/2005/8/layout/hList1"/>
    <dgm:cxn modelId="{6527448E-E13E-4FB3-9C8D-368BD8CC6540}" srcId="{57E81E49-519C-4BED-BDAB-AFB94259F3D6}" destId="{FA46B91F-FAA3-4DE5-A8D1-DE69BA44759D}" srcOrd="0" destOrd="0" parTransId="{572513C8-C95B-46E8-8803-A2091A1FAF59}" sibTransId="{32973F6D-DA1F-4C52-BD09-4D3532BD9383}"/>
    <dgm:cxn modelId="{3453B698-CD5B-48AA-944A-025DD6C039CA}" type="presOf" srcId="{F85D110A-349A-4326-8632-F5DE8018F779}" destId="{44C1EC3C-6063-40BF-91AB-A8BEB34C2F98}" srcOrd="0" destOrd="1" presId="urn:microsoft.com/office/officeart/2005/8/layout/hList1"/>
    <dgm:cxn modelId="{25FB0AF6-31E3-4470-ACE1-E14969B7F583}" srcId="{57E81E49-519C-4BED-BDAB-AFB94259F3D6}" destId="{F85D110A-349A-4326-8632-F5DE8018F779}" srcOrd="1" destOrd="0" parTransId="{673900F2-E471-4CB8-8B2D-AE813281C7EF}" sibTransId="{AD4A2A62-3BBF-4BDC-9545-2CE5548C4394}"/>
    <dgm:cxn modelId="{A5A2AB9A-47B2-4F1E-843C-7F6FCECEAE7C}" srcId="{9A384001-354F-4C15-BFD5-F66AC7BDADED}" destId="{CDF92C8A-6714-4366-ABCE-9D0694062E06}" srcOrd="1" destOrd="0" parTransId="{2DF97CAA-98D2-433D-A4D1-05289AA466CF}" sibTransId="{E6FC970D-9C18-42A4-B9EE-167B6B4D5938}"/>
    <dgm:cxn modelId="{39A310E6-4D3A-4247-A070-BF47B6263AE9}" type="presOf" srcId="{FA46B91F-FAA3-4DE5-A8D1-DE69BA44759D}" destId="{44C1EC3C-6063-40BF-91AB-A8BEB34C2F98}" srcOrd="0" destOrd="0" presId="urn:microsoft.com/office/officeart/2005/8/layout/hList1"/>
    <dgm:cxn modelId="{C17D2EFF-E7F6-4F58-8559-B1E1C605B241}" type="presOf" srcId="{F7DCF94A-2222-439B-8DB0-7BC7C6982F75}" destId="{8E6E9EC8-BA21-4C56-A174-F042E57161E2}" srcOrd="0" destOrd="2" presId="urn:microsoft.com/office/officeart/2005/8/layout/hList1"/>
    <dgm:cxn modelId="{F8B798D6-21DA-4E55-9B99-97F1742521D1}" srcId="{9A384001-354F-4C15-BFD5-F66AC7BDADED}" destId="{B4418A26-257C-4B0D-8C11-53C636022E49}" srcOrd="0" destOrd="0" parTransId="{AE3EF042-3EE4-44D5-B152-E25B1C287321}" sibTransId="{1EF3C164-F44C-41A4-BD3C-55C74CFBE610}"/>
    <dgm:cxn modelId="{68B0A668-9652-4303-8295-EE1F97FB2542}" type="presOf" srcId="{57E81E49-519C-4BED-BDAB-AFB94259F3D6}" destId="{B94CBDBE-1AAF-4DFC-B5BA-A613D8DC7A11}" srcOrd="0" destOrd="0" presId="urn:microsoft.com/office/officeart/2005/8/layout/hList1"/>
    <dgm:cxn modelId="{685555A9-42BE-4335-B506-7FF327E5C36D}" type="presOf" srcId="{EE3B492D-771E-45F1-9D92-D4285C9CBCD5}" destId="{15A91B0C-8712-44A9-A979-781DD5C2C8D0}" srcOrd="0" destOrd="0" presId="urn:microsoft.com/office/officeart/2005/8/layout/hList1"/>
    <dgm:cxn modelId="{C7C71347-CE7F-43EB-8858-C40E762C36DC}" type="presOf" srcId="{38102E45-267A-467A-A596-32999AF71421}" destId="{44C1EC3C-6063-40BF-91AB-A8BEB34C2F98}" srcOrd="0" destOrd="2" presId="urn:microsoft.com/office/officeart/2005/8/layout/hList1"/>
    <dgm:cxn modelId="{137FC1C0-754E-40C3-AB65-EC38DEB0C76A}" type="presOf" srcId="{8CD0051D-1E23-446E-A8BA-E047DAE6AE86}" destId="{0B66BA94-74F1-4E38-A4ED-1B1DF766F734}" srcOrd="0" destOrd="0" presId="urn:microsoft.com/office/officeart/2005/8/layout/hList1"/>
    <dgm:cxn modelId="{8B54F929-2CDE-4052-A168-DBE854EB9A96}" type="presOf" srcId="{81340989-E2A4-495B-8EB0-70CA940D3E24}" destId="{97155703-76A6-410C-A37D-88FC6FE3C273}" srcOrd="0" destOrd="1" presId="urn:microsoft.com/office/officeart/2005/8/layout/hList1"/>
    <dgm:cxn modelId="{C0116EF2-8F7D-4717-8544-BCD8F3166A9B}" srcId="{8CD0051D-1E23-446E-A8BA-E047DAE6AE86}" destId="{57E81E49-519C-4BED-BDAB-AFB94259F3D6}" srcOrd="1" destOrd="0" parTransId="{6B0D438F-BE39-41A3-8FE2-A02F18F60B55}" sibTransId="{7949F255-1B85-4C6A-A0D4-588E46B90B44}"/>
    <dgm:cxn modelId="{F7CF5FFB-5EC9-484A-A3EE-3B24D1ADB464}" srcId="{8CD0051D-1E23-446E-A8BA-E047DAE6AE86}" destId="{C320A290-DB7C-40FF-BBA4-0DBFAC70FB2E}" srcOrd="3" destOrd="0" parTransId="{3010569B-F493-465D-A1A2-A3392A7CEA75}" sibTransId="{03B15B6F-F6EE-41C0-ACF3-68EF07184669}"/>
    <dgm:cxn modelId="{9299C45A-9E20-4782-BF76-206E4451CB4E}" srcId="{C320A290-DB7C-40FF-BBA4-0DBFAC70FB2E}" destId="{81340989-E2A4-495B-8EB0-70CA940D3E24}" srcOrd="1" destOrd="0" parTransId="{ECFB38FF-2D3C-413C-8D30-B72A9EDC92AA}" sibTransId="{FC699EB5-D29D-40AB-B521-8E53F2E79A8B}"/>
    <dgm:cxn modelId="{16AC38FD-8257-400B-A110-128B936F3FC8}" type="presOf" srcId="{72406749-2725-4400-8678-A2D67668A9FC}" destId="{97155703-76A6-410C-A37D-88FC6FE3C273}" srcOrd="0" destOrd="2" presId="urn:microsoft.com/office/officeart/2005/8/layout/hList1"/>
    <dgm:cxn modelId="{252582A0-BBF6-4053-9B7A-48A5270CBED6}" srcId="{09C18AD5-C0B0-4B7D-8769-0522D8A59B14}" destId="{3F9C703C-4170-4831-BB1A-F6C878A4AFA5}" srcOrd="2" destOrd="0" parTransId="{2C6B788F-3529-4F8B-A7F8-525616B0A7E3}" sibTransId="{36775905-7BAD-4029-A140-59433CEACEC4}"/>
    <dgm:cxn modelId="{4DB818B8-CFC5-486D-B2FF-FB00C5855F83}" type="presOf" srcId="{B4418A26-257C-4B0D-8C11-53C636022E49}" destId="{8E6E9EC8-BA21-4C56-A174-F042E57161E2}" srcOrd="0" destOrd="0" presId="urn:microsoft.com/office/officeart/2005/8/layout/hList1"/>
    <dgm:cxn modelId="{A970FB91-F645-47F8-ACA7-C063518200E0}" type="presOf" srcId="{CDF92C8A-6714-4366-ABCE-9D0694062E06}" destId="{8E6E9EC8-BA21-4C56-A174-F042E57161E2}" srcOrd="0" destOrd="1" presId="urn:microsoft.com/office/officeart/2005/8/layout/hList1"/>
    <dgm:cxn modelId="{174D10E0-5D27-4A01-81D8-4BC113E6A997}" srcId="{8CD0051D-1E23-446E-A8BA-E047DAE6AE86}" destId="{9A384001-354F-4C15-BFD5-F66AC7BDADED}" srcOrd="2" destOrd="0" parTransId="{48889DA2-1314-4A3F-A40E-476BED76FD9A}" sibTransId="{BF6C5369-0E85-4D88-9780-D8BC598EEE42}"/>
    <dgm:cxn modelId="{B8EA2822-3E50-4DA2-8425-589DE99C08ED}" srcId="{8CD0051D-1E23-446E-A8BA-E047DAE6AE86}" destId="{09C18AD5-C0B0-4B7D-8769-0522D8A59B14}" srcOrd="0" destOrd="0" parTransId="{EC65C4E7-0BBE-48B9-9E26-B88499F2E7F6}" sibTransId="{E0F876FB-E4EB-4670-B427-83EA370B4126}"/>
    <dgm:cxn modelId="{D3B0085B-8400-4A23-8DAC-32D8203F7743}" srcId="{C320A290-DB7C-40FF-BBA4-0DBFAC70FB2E}" destId="{83EF1229-94A5-4F16-B88B-48333F46B6A3}" srcOrd="0" destOrd="0" parTransId="{E3968670-517F-43B3-8867-9C9EC0BBD011}" sibTransId="{E9A38080-44D2-4FB5-B367-F6F656AE31E1}"/>
    <dgm:cxn modelId="{ADAB6513-01D3-48AC-85E3-B67A0BB15B86}" type="presOf" srcId="{9A384001-354F-4C15-BFD5-F66AC7BDADED}" destId="{55240CBD-6447-45B9-A816-91C1AC13CD4E}" srcOrd="0" destOrd="0" presId="urn:microsoft.com/office/officeart/2005/8/layout/hList1"/>
    <dgm:cxn modelId="{B6B57B01-B80E-4CC4-BFB3-C08110F7D858}" type="presParOf" srcId="{0B66BA94-74F1-4E38-A4ED-1B1DF766F734}" destId="{57B673A6-D99A-4FD0-B2EA-3D0CB8536775}" srcOrd="0" destOrd="0" presId="urn:microsoft.com/office/officeart/2005/8/layout/hList1"/>
    <dgm:cxn modelId="{02C7FBF0-B923-49DE-A9F5-4EB23D09A24E}" type="presParOf" srcId="{57B673A6-D99A-4FD0-B2EA-3D0CB8536775}" destId="{316B8B2B-614B-4396-9A30-C5B0DA95D1D6}" srcOrd="0" destOrd="0" presId="urn:microsoft.com/office/officeart/2005/8/layout/hList1"/>
    <dgm:cxn modelId="{C0F8D0D5-E83B-4510-9167-BF0A960AA8D2}" type="presParOf" srcId="{57B673A6-D99A-4FD0-B2EA-3D0CB8536775}" destId="{15A91B0C-8712-44A9-A979-781DD5C2C8D0}" srcOrd="1" destOrd="0" presId="urn:microsoft.com/office/officeart/2005/8/layout/hList1"/>
    <dgm:cxn modelId="{E3447834-E453-4B5C-A215-723BDFDEBB41}" type="presParOf" srcId="{0B66BA94-74F1-4E38-A4ED-1B1DF766F734}" destId="{7E8FCBCB-C5A6-4169-B002-FCA1F2652422}" srcOrd="1" destOrd="0" presId="urn:microsoft.com/office/officeart/2005/8/layout/hList1"/>
    <dgm:cxn modelId="{00654CE0-EC3F-40EC-8315-4C7813B67DA6}" type="presParOf" srcId="{0B66BA94-74F1-4E38-A4ED-1B1DF766F734}" destId="{E90F10D0-D600-48D7-B4FA-59A74F607234}" srcOrd="2" destOrd="0" presId="urn:microsoft.com/office/officeart/2005/8/layout/hList1"/>
    <dgm:cxn modelId="{4DF27E26-1668-4E4B-ADF0-DB3AD79A6239}" type="presParOf" srcId="{E90F10D0-D600-48D7-B4FA-59A74F607234}" destId="{B94CBDBE-1AAF-4DFC-B5BA-A613D8DC7A11}" srcOrd="0" destOrd="0" presId="urn:microsoft.com/office/officeart/2005/8/layout/hList1"/>
    <dgm:cxn modelId="{1ECF08E8-41A3-4F0F-9DE1-134DE192FC3C}" type="presParOf" srcId="{E90F10D0-D600-48D7-B4FA-59A74F607234}" destId="{44C1EC3C-6063-40BF-91AB-A8BEB34C2F98}" srcOrd="1" destOrd="0" presId="urn:microsoft.com/office/officeart/2005/8/layout/hList1"/>
    <dgm:cxn modelId="{3321E833-6995-4368-8DCC-C45A705F4478}" type="presParOf" srcId="{0B66BA94-74F1-4E38-A4ED-1B1DF766F734}" destId="{4549869D-EFA1-4CA2-B9E6-D9F3638A8BF5}" srcOrd="3" destOrd="0" presId="urn:microsoft.com/office/officeart/2005/8/layout/hList1"/>
    <dgm:cxn modelId="{E36AAFE4-1954-45CD-B593-3F36EF2B121E}" type="presParOf" srcId="{0B66BA94-74F1-4E38-A4ED-1B1DF766F734}" destId="{BF8FD942-A16A-4179-9721-8966CB49A3FA}" srcOrd="4" destOrd="0" presId="urn:microsoft.com/office/officeart/2005/8/layout/hList1"/>
    <dgm:cxn modelId="{B73D8FFA-1DF8-4AE3-9C50-2671BD3410BB}" type="presParOf" srcId="{BF8FD942-A16A-4179-9721-8966CB49A3FA}" destId="{55240CBD-6447-45B9-A816-91C1AC13CD4E}" srcOrd="0" destOrd="0" presId="urn:microsoft.com/office/officeart/2005/8/layout/hList1"/>
    <dgm:cxn modelId="{2AA58E8D-0281-4452-9FA5-09528ACE6C53}" type="presParOf" srcId="{BF8FD942-A16A-4179-9721-8966CB49A3FA}" destId="{8E6E9EC8-BA21-4C56-A174-F042E57161E2}" srcOrd="1" destOrd="0" presId="urn:microsoft.com/office/officeart/2005/8/layout/hList1"/>
    <dgm:cxn modelId="{93FB5F77-C252-4BAA-A1CD-55C933D3D4F4}" type="presParOf" srcId="{0B66BA94-74F1-4E38-A4ED-1B1DF766F734}" destId="{D4323623-C5FF-4719-B789-DD7D510EE3E6}" srcOrd="5" destOrd="0" presId="urn:microsoft.com/office/officeart/2005/8/layout/hList1"/>
    <dgm:cxn modelId="{3CA63A81-745B-4393-B724-07F89439D1F9}" type="presParOf" srcId="{0B66BA94-74F1-4E38-A4ED-1B1DF766F734}" destId="{67CDE7A9-2F28-4F41-ACFD-A2A9E34CF4FE}" srcOrd="6" destOrd="0" presId="urn:microsoft.com/office/officeart/2005/8/layout/hList1"/>
    <dgm:cxn modelId="{85968C32-CA5F-42D9-8278-5911E6F919FC}" type="presParOf" srcId="{67CDE7A9-2F28-4F41-ACFD-A2A9E34CF4FE}" destId="{C10F4040-0139-49B6-846D-75A21799D1B5}" srcOrd="0" destOrd="0" presId="urn:microsoft.com/office/officeart/2005/8/layout/hList1"/>
    <dgm:cxn modelId="{48870A71-1CE4-4B64-BB5B-F45B39F10E61}" type="presParOf" srcId="{67CDE7A9-2F28-4F41-ACFD-A2A9E34CF4FE}" destId="{97155703-76A6-410C-A37D-88FC6FE3C27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ACC06-DF30-4C3B-B743-CABFB0159EE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bg-BG"/>
        </a:p>
      </dgm:t>
    </dgm:pt>
    <dgm:pt modelId="{B0C76652-EBEC-4765-B920-82051A1F7F2C}">
      <dgm:prSet phldrT="[Text]"/>
      <dgm:spPr/>
      <dgm:t>
        <a:bodyPr/>
        <a:lstStyle/>
        <a:p>
          <a:r>
            <a:rPr lang="en-US" dirty="0" smtClean="0"/>
            <a:t>WINTER HOLIDAY</a:t>
          </a:r>
          <a:endParaRPr lang="bg-BG" dirty="0"/>
        </a:p>
      </dgm:t>
    </dgm:pt>
    <dgm:pt modelId="{75105191-7AAF-4348-832A-89D5B1F05C38}" type="parTrans" cxnId="{1B5B3CCD-072D-45D6-B5C3-C7DE2C22B8FC}">
      <dgm:prSet/>
      <dgm:spPr/>
      <dgm:t>
        <a:bodyPr/>
        <a:lstStyle/>
        <a:p>
          <a:endParaRPr lang="bg-BG"/>
        </a:p>
      </dgm:t>
    </dgm:pt>
    <dgm:pt modelId="{6CAC405B-E36E-48CA-B9DA-E567E270CC31}" type="sibTrans" cxnId="{1B5B3CCD-072D-45D6-B5C3-C7DE2C22B8FC}">
      <dgm:prSet/>
      <dgm:spPr/>
      <dgm:t>
        <a:bodyPr/>
        <a:lstStyle/>
        <a:p>
          <a:endParaRPr lang="bg-BG"/>
        </a:p>
      </dgm:t>
    </dgm:pt>
    <dgm:pt modelId="{5DB9B227-70E5-43BE-93D3-527688D295A8}">
      <dgm:prSet phldrT="[Text]"/>
      <dgm:spPr/>
      <dgm:t>
        <a:bodyPr/>
        <a:lstStyle/>
        <a:p>
          <a:r>
            <a:rPr lang="en-US" dirty="0" smtClean="0">
              <a:solidFill>
                <a:srgbClr val="0070C0"/>
              </a:solidFill>
            </a:rPr>
            <a:t>24</a:t>
          </a:r>
          <a:r>
            <a:rPr lang="en-US" baseline="30000" dirty="0" smtClean="0">
              <a:solidFill>
                <a:srgbClr val="0070C0"/>
              </a:solidFill>
            </a:rPr>
            <a:t>th</a:t>
          </a:r>
          <a:r>
            <a:rPr lang="en-US" dirty="0" smtClean="0">
              <a:solidFill>
                <a:srgbClr val="0070C0"/>
              </a:solidFill>
            </a:rPr>
            <a:t> December – 4</a:t>
          </a:r>
          <a:r>
            <a:rPr lang="en-US" baseline="30000" dirty="0" smtClean="0">
              <a:solidFill>
                <a:srgbClr val="0070C0"/>
              </a:solidFill>
            </a:rPr>
            <a:t>th</a:t>
          </a:r>
          <a:r>
            <a:rPr lang="en-US" baseline="0" dirty="0" smtClean="0">
              <a:solidFill>
                <a:srgbClr val="0070C0"/>
              </a:solidFill>
            </a:rPr>
            <a:t> January</a:t>
          </a:r>
          <a:endParaRPr lang="bg-BG" dirty="0">
            <a:solidFill>
              <a:srgbClr val="0070C0"/>
            </a:solidFill>
          </a:endParaRPr>
        </a:p>
      </dgm:t>
    </dgm:pt>
    <dgm:pt modelId="{4D5CBEB1-336F-471E-B489-BD7FB9A094B6}" type="parTrans" cxnId="{C6CCEF65-C758-4C27-B4B5-B625E67058EC}">
      <dgm:prSet/>
      <dgm:spPr/>
      <dgm:t>
        <a:bodyPr/>
        <a:lstStyle/>
        <a:p>
          <a:endParaRPr lang="bg-BG"/>
        </a:p>
      </dgm:t>
    </dgm:pt>
    <dgm:pt modelId="{6D3D50F6-38F6-4F15-B1DA-D7C33E71E3AC}" type="sibTrans" cxnId="{C6CCEF65-C758-4C27-B4B5-B625E67058EC}">
      <dgm:prSet/>
      <dgm:spPr/>
      <dgm:t>
        <a:bodyPr/>
        <a:lstStyle/>
        <a:p>
          <a:endParaRPr lang="bg-BG"/>
        </a:p>
      </dgm:t>
    </dgm:pt>
    <dgm:pt modelId="{6BDA011A-D3F7-46AA-8FDE-B7EA022953F9}">
      <dgm:prSet phldrT="[Text]"/>
      <dgm:spPr/>
      <dgm:t>
        <a:bodyPr/>
        <a:lstStyle/>
        <a:p>
          <a:r>
            <a:rPr lang="en-US" b="1" dirty="0" smtClean="0">
              <a:solidFill>
                <a:schemeClr val="bg1"/>
              </a:solidFill>
            </a:rPr>
            <a:t>MID – TERM</a:t>
          </a:r>
          <a:endParaRPr lang="bg-BG" dirty="0"/>
        </a:p>
      </dgm:t>
    </dgm:pt>
    <dgm:pt modelId="{FA692B82-8E64-4886-AAE7-B404E02100E8}" type="parTrans" cxnId="{750A2E89-876E-4807-8FB8-AE8F54E0B932}">
      <dgm:prSet/>
      <dgm:spPr/>
      <dgm:t>
        <a:bodyPr/>
        <a:lstStyle/>
        <a:p>
          <a:endParaRPr lang="bg-BG"/>
        </a:p>
      </dgm:t>
    </dgm:pt>
    <dgm:pt modelId="{D59BBF91-91A5-4480-8D81-5A6DA387C708}" type="sibTrans" cxnId="{750A2E89-876E-4807-8FB8-AE8F54E0B932}">
      <dgm:prSet/>
      <dgm:spPr/>
      <dgm:t>
        <a:bodyPr/>
        <a:lstStyle/>
        <a:p>
          <a:endParaRPr lang="bg-BG"/>
        </a:p>
      </dgm:t>
    </dgm:pt>
    <dgm:pt modelId="{F75A7556-F41E-4675-AB31-5BE8DFF4FB91}">
      <dgm:prSet phldrT="[Text]"/>
      <dgm:spPr/>
      <dgm:t>
        <a:bodyPr/>
        <a:lstStyle/>
        <a:p>
          <a:r>
            <a:rPr lang="en-US" b="1" dirty="0" smtClean="0">
              <a:solidFill>
                <a:srgbClr val="0070C0"/>
              </a:solidFill>
            </a:rPr>
            <a:t>29</a:t>
          </a:r>
          <a:r>
            <a:rPr lang="en-US" b="1" baseline="30000" dirty="0" smtClean="0">
              <a:solidFill>
                <a:srgbClr val="0070C0"/>
              </a:solidFill>
            </a:rPr>
            <a:t>th</a:t>
          </a:r>
          <a:r>
            <a:rPr lang="en-US" b="1" dirty="0" smtClean="0">
              <a:solidFill>
                <a:srgbClr val="0070C0"/>
              </a:solidFill>
            </a:rPr>
            <a:t> January – 2</a:t>
          </a:r>
          <a:r>
            <a:rPr lang="en-US" b="1" baseline="30000" dirty="0" smtClean="0">
              <a:solidFill>
                <a:srgbClr val="0070C0"/>
              </a:solidFill>
            </a:rPr>
            <a:t>nd</a:t>
          </a:r>
          <a:r>
            <a:rPr lang="en-US" b="1" dirty="0" smtClean="0">
              <a:solidFill>
                <a:srgbClr val="0070C0"/>
              </a:solidFill>
            </a:rPr>
            <a:t> February</a:t>
          </a:r>
          <a:endParaRPr lang="bg-BG" dirty="0">
            <a:solidFill>
              <a:srgbClr val="0070C0"/>
            </a:solidFill>
          </a:endParaRPr>
        </a:p>
      </dgm:t>
    </dgm:pt>
    <dgm:pt modelId="{669E443D-A4EF-4CAB-9D07-5A1D38770765}" type="parTrans" cxnId="{10378720-6D41-4209-8D90-08F44C13323B}">
      <dgm:prSet/>
      <dgm:spPr/>
      <dgm:t>
        <a:bodyPr/>
        <a:lstStyle/>
        <a:p>
          <a:endParaRPr lang="bg-BG"/>
        </a:p>
      </dgm:t>
    </dgm:pt>
    <dgm:pt modelId="{F83FCD6F-D820-4B8A-9C5F-6A499A39696D}" type="sibTrans" cxnId="{10378720-6D41-4209-8D90-08F44C13323B}">
      <dgm:prSet/>
      <dgm:spPr/>
      <dgm:t>
        <a:bodyPr/>
        <a:lstStyle/>
        <a:p>
          <a:endParaRPr lang="bg-BG"/>
        </a:p>
      </dgm:t>
    </dgm:pt>
    <dgm:pt modelId="{C8C31C63-08C3-4B04-A8E4-1B65CC25F4C4}">
      <dgm:prSet phldrT="[Text]"/>
      <dgm:spPr/>
      <dgm:t>
        <a:bodyPr/>
        <a:lstStyle/>
        <a:p>
          <a:r>
            <a:rPr lang="en-US" b="1" dirty="0" smtClean="0">
              <a:solidFill>
                <a:schemeClr val="bg1"/>
              </a:solidFill>
            </a:rPr>
            <a:t>SPRING HOLIDAY</a:t>
          </a:r>
          <a:endParaRPr lang="bg-BG" dirty="0"/>
        </a:p>
      </dgm:t>
    </dgm:pt>
    <dgm:pt modelId="{C7CDE0B2-1028-40DC-9768-212804F65E64}" type="parTrans" cxnId="{0CBF46B2-6862-4796-9630-8063E80035BF}">
      <dgm:prSet/>
      <dgm:spPr/>
      <dgm:t>
        <a:bodyPr/>
        <a:lstStyle/>
        <a:p>
          <a:endParaRPr lang="bg-BG"/>
        </a:p>
      </dgm:t>
    </dgm:pt>
    <dgm:pt modelId="{F4F348A3-E15D-43D9-A2BD-A8E77D01D475}" type="sibTrans" cxnId="{0CBF46B2-6862-4796-9630-8063E80035BF}">
      <dgm:prSet/>
      <dgm:spPr/>
      <dgm:t>
        <a:bodyPr/>
        <a:lstStyle/>
        <a:p>
          <a:endParaRPr lang="bg-BG"/>
        </a:p>
      </dgm:t>
    </dgm:pt>
    <dgm:pt modelId="{E3C86DCF-C17C-47D5-998C-E0DB14CE76C2}">
      <dgm:prSet phldrT="[Text]"/>
      <dgm:spPr/>
      <dgm:t>
        <a:bodyPr/>
        <a:lstStyle/>
        <a:p>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April</a:t>
          </a:r>
          <a:r>
            <a:rPr lang="en-US" b="1" baseline="0" dirty="0" smtClean="0">
              <a:solidFill>
                <a:srgbClr val="0070C0"/>
              </a:solidFill>
            </a:rPr>
            <a:t> – 10</a:t>
          </a:r>
          <a:r>
            <a:rPr lang="en-US" b="1" baseline="30000" dirty="0" smtClean="0">
              <a:solidFill>
                <a:srgbClr val="0070C0"/>
              </a:solidFill>
            </a:rPr>
            <a:t>th</a:t>
          </a:r>
          <a:r>
            <a:rPr lang="en-US" b="1" baseline="0" dirty="0" smtClean="0">
              <a:solidFill>
                <a:srgbClr val="0070C0"/>
              </a:solidFill>
            </a:rPr>
            <a:t> April</a:t>
          </a:r>
          <a:endParaRPr lang="bg-BG" dirty="0">
            <a:solidFill>
              <a:srgbClr val="0070C0"/>
            </a:solidFill>
          </a:endParaRPr>
        </a:p>
      </dgm:t>
    </dgm:pt>
    <dgm:pt modelId="{DBB16441-04F7-46B9-9793-C58E5A2980BA}" type="parTrans" cxnId="{35A4AA69-39C0-4CBD-905B-76BFC009353D}">
      <dgm:prSet/>
      <dgm:spPr/>
      <dgm:t>
        <a:bodyPr/>
        <a:lstStyle/>
        <a:p>
          <a:endParaRPr lang="bg-BG"/>
        </a:p>
      </dgm:t>
    </dgm:pt>
    <dgm:pt modelId="{031A7680-816B-4B74-A369-8D0E6EA8F7F6}" type="sibTrans" cxnId="{35A4AA69-39C0-4CBD-905B-76BFC009353D}">
      <dgm:prSet/>
      <dgm:spPr/>
      <dgm:t>
        <a:bodyPr/>
        <a:lstStyle/>
        <a:p>
          <a:endParaRPr lang="bg-BG"/>
        </a:p>
      </dgm:t>
    </dgm:pt>
    <dgm:pt modelId="{711CAC83-06F3-4859-945C-2F70E4F13F8A}">
      <dgm:prSet/>
      <dgm:spPr/>
      <dgm:t>
        <a:bodyPr/>
        <a:lstStyle/>
        <a:p>
          <a:r>
            <a:rPr lang="en-US" b="1" dirty="0" smtClean="0">
              <a:solidFill>
                <a:schemeClr val="bg1"/>
              </a:solidFill>
            </a:rPr>
            <a:t>SUMMER HOLIDAY</a:t>
          </a:r>
          <a:endParaRPr lang="bg-BG" dirty="0"/>
        </a:p>
      </dgm:t>
    </dgm:pt>
    <dgm:pt modelId="{14957AF4-7812-454A-8121-94643EBBE0EB}" type="parTrans" cxnId="{0A91A2D0-1DCE-430F-A928-744032FE8239}">
      <dgm:prSet/>
      <dgm:spPr/>
      <dgm:t>
        <a:bodyPr/>
        <a:lstStyle/>
        <a:p>
          <a:endParaRPr lang="bg-BG"/>
        </a:p>
      </dgm:t>
    </dgm:pt>
    <dgm:pt modelId="{BD87AEDA-B825-4CA0-B913-8EB3F4671C80}" type="sibTrans" cxnId="{0A91A2D0-1DCE-430F-A928-744032FE8239}">
      <dgm:prSet/>
      <dgm:spPr/>
      <dgm:t>
        <a:bodyPr/>
        <a:lstStyle/>
        <a:p>
          <a:endParaRPr lang="bg-BG"/>
        </a:p>
      </dgm:t>
    </dgm:pt>
    <dgm:pt modelId="{84960E6F-4AB6-4196-BA07-CF35C282F100}">
      <dgm:prSet/>
      <dgm:spPr/>
      <dgm:t>
        <a:bodyPr/>
        <a:lstStyle/>
        <a:p>
          <a:r>
            <a:rPr lang="en-US" b="1" dirty="0" smtClean="0">
              <a:solidFill>
                <a:srgbClr val="0070C0"/>
              </a:solidFill>
            </a:rPr>
            <a:t>1</a:t>
          </a:r>
          <a:r>
            <a:rPr lang="en-US" b="1" baseline="30000" dirty="0" smtClean="0">
              <a:solidFill>
                <a:srgbClr val="0070C0"/>
              </a:solidFill>
            </a:rPr>
            <a:t>st</a:t>
          </a:r>
          <a:r>
            <a:rPr lang="en-US" b="1" dirty="0" smtClean="0">
              <a:solidFill>
                <a:srgbClr val="0070C0"/>
              </a:solidFill>
            </a:rPr>
            <a:t> grade: 24</a:t>
          </a:r>
          <a:r>
            <a:rPr lang="en-US" b="1" baseline="30000" dirty="0" smtClean="0">
              <a:solidFill>
                <a:srgbClr val="0070C0"/>
              </a:solidFill>
            </a:rPr>
            <a:t>th</a:t>
          </a:r>
          <a:r>
            <a:rPr lang="en-US" b="1" dirty="0" smtClean="0">
              <a:solidFill>
                <a:srgbClr val="0070C0"/>
              </a:solidFill>
            </a:rPr>
            <a:t> May – 15</a:t>
          </a:r>
          <a:r>
            <a:rPr lang="en-US" b="1" baseline="30000" dirty="0" smtClean="0">
              <a:solidFill>
                <a:srgbClr val="0070C0"/>
              </a:solidFill>
            </a:rPr>
            <a:t>th</a:t>
          </a:r>
          <a:r>
            <a:rPr lang="en-US" b="1" dirty="0" smtClean="0">
              <a:solidFill>
                <a:srgbClr val="0070C0"/>
              </a:solidFill>
            </a:rPr>
            <a:t> September</a:t>
          </a:r>
          <a:endParaRPr lang="bg-BG" dirty="0">
            <a:solidFill>
              <a:srgbClr val="0070C0"/>
            </a:solidFill>
          </a:endParaRPr>
        </a:p>
      </dgm:t>
    </dgm:pt>
    <dgm:pt modelId="{E3994588-FA38-4EA2-899F-1D6E91E3CA66}" type="parTrans" cxnId="{888981E9-04B8-4EC0-BDE8-28C31AEB6FB2}">
      <dgm:prSet/>
      <dgm:spPr/>
      <dgm:t>
        <a:bodyPr/>
        <a:lstStyle/>
        <a:p>
          <a:endParaRPr lang="bg-BG"/>
        </a:p>
      </dgm:t>
    </dgm:pt>
    <dgm:pt modelId="{50FDDAD6-06B1-44F2-A1F5-32CF9F1E3264}" type="sibTrans" cxnId="{888981E9-04B8-4EC0-BDE8-28C31AEB6FB2}">
      <dgm:prSet/>
      <dgm:spPr/>
      <dgm:t>
        <a:bodyPr/>
        <a:lstStyle/>
        <a:p>
          <a:endParaRPr lang="bg-BG"/>
        </a:p>
      </dgm:t>
    </dgm:pt>
    <dgm:pt modelId="{6996D120-97C6-42A7-9240-7CE964602C00}">
      <dgm:prSet/>
      <dgm:spPr/>
      <dgm:t>
        <a:bodyPr/>
        <a:lstStyle/>
        <a:p>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-4</a:t>
          </a:r>
          <a:r>
            <a:rPr lang="en-US" b="1" baseline="30000" dirty="0" smtClean="0">
              <a:solidFill>
                <a:srgbClr val="0070C0"/>
              </a:solidFill>
            </a:rPr>
            <a:t>th </a:t>
          </a:r>
          <a:r>
            <a:rPr lang="en-US" b="1" dirty="0" smtClean="0">
              <a:solidFill>
                <a:srgbClr val="0070C0"/>
              </a:solidFill>
            </a:rPr>
            <a:t>grade – 31</a:t>
          </a:r>
          <a:r>
            <a:rPr lang="en-US" b="1" baseline="30000" dirty="0" smtClean="0">
              <a:solidFill>
                <a:srgbClr val="0070C0"/>
              </a:solidFill>
            </a:rPr>
            <a:t>st</a:t>
          </a:r>
          <a:r>
            <a:rPr lang="en-US" b="1" dirty="0" smtClean="0">
              <a:solidFill>
                <a:srgbClr val="0070C0"/>
              </a:solidFill>
            </a:rPr>
            <a:t> May – 15</a:t>
          </a:r>
          <a:r>
            <a:rPr lang="en-US" b="1" baseline="30000" dirty="0" smtClean="0">
              <a:solidFill>
                <a:srgbClr val="0070C0"/>
              </a:solidFill>
            </a:rPr>
            <a:t>th</a:t>
          </a:r>
          <a:r>
            <a:rPr lang="en-US" b="1" dirty="0" smtClean="0">
              <a:solidFill>
                <a:srgbClr val="0070C0"/>
              </a:solidFill>
            </a:rPr>
            <a:t> September</a:t>
          </a:r>
          <a:endParaRPr lang="bg-BG" dirty="0">
            <a:solidFill>
              <a:srgbClr val="0070C0"/>
            </a:solidFill>
          </a:endParaRPr>
        </a:p>
      </dgm:t>
    </dgm:pt>
    <dgm:pt modelId="{5B24B7AA-C145-4F35-A8AF-05D8DF2A7953}" type="parTrans" cxnId="{5DE42EAB-3D15-4B48-B4F0-7501BA2EDE31}">
      <dgm:prSet/>
      <dgm:spPr/>
      <dgm:t>
        <a:bodyPr/>
        <a:lstStyle/>
        <a:p>
          <a:endParaRPr lang="bg-BG"/>
        </a:p>
      </dgm:t>
    </dgm:pt>
    <dgm:pt modelId="{A247967F-181E-4189-B89E-AE86B551EC74}" type="sibTrans" cxnId="{5DE42EAB-3D15-4B48-B4F0-7501BA2EDE31}">
      <dgm:prSet/>
      <dgm:spPr/>
      <dgm:t>
        <a:bodyPr/>
        <a:lstStyle/>
        <a:p>
          <a:endParaRPr lang="bg-BG"/>
        </a:p>
      </dgm:t>
    </dgm:pt>
    <dgm:pt modelId="{F924C763-BE7A-4754-83FF-2C9B32E199C6}">
      <dgm:prSet/>
      <dgm:spPr/>
      <dgm:t>
        <a:bodyPr/>
        <a:lstStyle/>
        <a:p>
          <a:r>
            <a:rPr lang="en-US" b="1" dirty="0" smtClean="0">
              <a:solidFill>
                <a:srgbClr val="0070C0"/>
              </a:solidFill>
            </a:rPr>
            <a:t>5</a:t>
          </a:r>
          <a:r>
            <a:rPr lang="en-US" b="1" baseline="30000" dirty="0" smtClean="0">
              <a:solidFill>
                <a:srgbClr val="0070C0"/>
              </a:solidFill>
            </a:rPr>
            <a:t>th</a:t>
          </a:r>
          <a:r>
            <a:rPr lang="en-US" b="1" dirty="0" smtClean="0">
              <a:solidFill>
                <a:srgbClr val="0070C0"/>
              </a:solidFill>
            </a:rPr>
            <a:t> – 8</a:t>
          </a:r>
          <a:r>
            <a:rPr lang="en-US" b="1" baseline="30000" dirty="0" smtClean="0">
              <a:solidFill>
                <a:srgbClr val="0070C0"/>
              </a:solidFill>
            </a:rPr>
            <a:t>th</a:t>
          </a:r>
          <a:r>
            <a:rPr lang="en-US" b="1" dirty="0" smtClean="0">
              <a:solidFill>
                <a:srgbClr val="0070C0"/>
              </a:solidFill>
            </a:rPr>
            <a:t> grade – 15</a:t>
          </a:r>
          <a:r>
            <a:rPr lang="en-US" b="1" baseline="30000" dirty="0" smtClean="0">
              <a:solidFill>
                <a:srgbClr val="0070C0"/>
              </a:solidFill>
            </a:rPr>
            <a:t>th</a:t>
          </a:r>
          <a:r>
            <a:rPr lang="en-US" b="1" dirty="0" smtClean="0">
              <a:solidFill>
                <a:srgbClr val="0070C0"/>
              </a:solidFill>
            </a:rPr>
            <a:t> June – 15</a:t>
          </a:r>
          <a:r>
            <a:rPr lang="en-US" b="1" baseline="30000" dirty="0" smtClean="0">
              <a:solidFill>
                <a:srgbClr val="0070C0"/>
              </a:solidFill>
            </a:rPr>
            <a:t>th</a:t>
          </a:r>
          <a:r>
            <a:rPr lang="en-US" b="1" dirty="0" smtClean="0">
              <a:solidFill>
                <a:srgbClr val="0070C0"/>
              </a:solidFill>
            </a:rPr>
            <a:t> September</a:t>
          </a:r>
          <a:endParaRPr lang="bg-BG" dirty="0">
            <a:solidFill>
              <a:srgbClr val="0070C0"/>
            </a:solidFill>
          </a:endParaRPr>
        </a:p>
      </dgm:t>
    </dgm:pt>
    <dgm:pt modelId="{A647836B-D01C-4358-ABD3-5E642B34E14F}" type="parTrans" cxnId="{AA38B111-F7BF-40B9-9AD4-44B400C00B12}">
      <dgm:prSet/>
      <dgm:spPr/>
      <dgm:t>
        <a:bodyPr/>
        <a:lstStyle/>
        <a:p>
          <a:endParaRPr lang="bg-BG"/>
        </a:p>
      </dgm:t>
    </dgm:pt>
    <dgm:pt modelId="{839F80C2-C6FB-4393-A8B0-83729200177C}" type="sibTrans" cxnId="{AA38B111-F7BF-40B9-9AD4-44B400C00B12}">
      <dgm:prSet/>
      <dgm:spPr/>
      <dgm:t>
        <a:bodyPr/>
        <a:lstStyle/>
        <a:p>
          <a:endParaRPr lang="bg-BG"/>
        </a:p>
      </dgm:t>
    </dgm:pt>
    <dgm:pt modelId="{48451399-41E5-4A87-A1DB-4248EBA14E12}" type="pres">
      <dgm:prSet presAssocID="{A75ACC06-DF30-4C3B-B743-CABFB0159EE7}" presName="linearFlow" presStyleCnt="0">
        <dgm:presLayoutVars>
          <dgm:dir/>
          <dgm:animLvl val="lvl"/>
          <dgm:resizeHandles val="exact"/>
        </dgm:presLayoutVars>
      </dgm:prSet>
      <dgm:spPr/>
      <dgm:t>
        <a:bodyPr/>
        <a:lstStyle/>
        <a:p>
          <a:endParaRPr lang="bg-BG"/>
        </a:p>
      </dgm:t>
    </dgm:pt>
    <dgm:pt modelId="{547333AA-2BCF-4A9E-8864-C40FEAF2C090}" type="pres">
      <dgm:prSet presAssocID="{B0C76652-EBEC-4765-B920-82051A1F7F2C}" presName="composite" presStyleCnt="0"/>
      <dgm:spPr/>
    </dgm:pt>
    <dgm:pt modelId="{DA34B66B-9788-4318-8643-9F3BBC5D6D4E}" type="pres">
      <dgm:prSet presAssocID="{B0C76652-EBEC-4765-B920-82051A1F7F2C}" presName="parentText" presStyleLbl="alignNode1" presStyleIdx="0" presStyleCnt="4">
        <dgm:presLayoutVars>
          <dgm:chMax val="1"/>
          <dgm:bulletEnabled val="1"/>
        </dgm:presLayoutVars>
      </dgm:prSet>
      <dgm:spPr/>
      <dgm:t>
        <a:bodyPr/>
        <a:lstStyle/>
        <a:p>
          <a:endParaRPr lang="bg-BG"/>
        </a:p>
      </dgm:t>
    </dgm:pt>
    <dgm:pt modelId="{C3439A20-7900-419E-9711-2BAA27912C8F}" type="pres">
      <dgm:prSet presAssocID="{B0C76652-EBEC-4765-B920-82051A1F7F2C}" presName="descendantText" presStyleLbl="alignAcc1" presStyleIdx="0" presStyleCnt="4">
        <dgm:presLayoutVars>
          <dgm:bulletEnabled val="1"/>
        </dgm:presLayoutVars>
      </dgm:prSet>
      <dgm:spPr/>
      <dgm:t>
        <a:bodyPr/>
        <a:lstStyle/>
        <a:p>
          <a:endParaRPr lang="bg-BG"/>
        </a:p>
      </dgm:t>
    </dgm:pt>
    <dgm:pt modelId="{6F171DC6-3324-494A-8AE6-6EC78AD365F8}" type="pres">
      <dgm:prSet presAssocID="{6CAC405B-E36E-48CA-B9DA-E567E270CC31}" presName="sp" presStyleCnt="0"/>
      <dgm:spPr/>
    </dgm:pt>
    <dgm:pt modelId="{CF7E33A6-9A0A-4F83-AA86-8399D6001688}" type="pres">
      <dgm:prSet presAssocID="{6BDA011A-D3F7-46AA-8FDE-B7EA022953F9}" presName="composite" presStyleCnt="0"/>
      <dgm:spPr/>
    </dgm:pt>
    <dgm:pt modelId="{22159A73-B922-448D-9118-9CFE5D47FABD}" type="pres">
      <dgm:prSet presAssocID="{6BDA011A-D3F7-46AA-8FDE-B7EA022953F9}" presName="parentText" presStyleLbl="alignNode1" presStyleIdx="1" presStyleCnt="4">
        <dgm:presLayoutVars>
          <dgm:chMax val="1"/>
          <dgm:bulletEnabled val="1"/>
        </dgm:presLayoutVars>
      </dgm:prSet>
      <dgm:spPr/>
      <dgm:t>
        <a:bodyPr/>
        <a:lstStyle/>
        <a:p>
          <a:endParaRPr lang="bg-BG"/>
        </a:p>
      </dgm:t>
    </dgm:pt>
    <dgm:pt modelId="{FC1CFACC-527F-4ED4-814E-256E467D6F35}" type="pres">
      <dgm:prSet presAssocID="{6BDA011A-D3F7-46AA-8FDE-B7EA022953F9}" presName="descendantText" presStyleLbl="alignAcc1" presStyleIdx="1" presStyleCnt="4">
        <dgm:presLayoutVars>
          <dgm:bulletEnabled val="1"/>
        </dgm:presLayoutVars>
      </dgm:prSet>
      <dgm:spPr/>
      <dgm:t>
        <a:bodyPr/>
        <a:lstStyle/>
        <a:p>
          <a:endParaRPr lang="bg-BG"/>
        </a:p>
      </dgm:t>
    </dgm:pt>
    <dgm:pt modelId="{59FE1815-66CC-4E31-858A-96F1630A09CB}" type="pres">
      <dgm:prSet presAssocID="{D59BBF91-91A5-4480-8D81-5A6DA387C708}" presName="sp" presStyleCnt="0"/>
      <dgm:spPr/>
    </dgm:pt>
    <dgm:pt modelId="{4B67A553-5B09-4D6E-8862-07B72F1A2731}" type="pres">
      <dgm:prSet presAssocID="{C8C31C63-08C3-4B04-A8E4-1B65CC25F4C4}" presName="composite" presStyleCnt="0"/>
      <dgm:spPr/>
    </dgm:pt>
    <dgm:pt modelId="{2FB83424-3401-403C-A38A-ACFB873DCC75}" type="pres">
      <dgm:prSet presAssocID="{C8C31C63-08C3-4B04-A8E4-1B65CC25F4C4}" presName="parentText" presStyleLbl="alignNode1" presStyleIdx="2" presStyleCnt="4">
        <dgm:presLayoutVars>
          <dgm:chMax val="1"/>
          <dgm:bulletEnabled val="1"/>
        </dgm:presLayoutVars>
      </dgm:prSet>
      <dgm:spPr/>
      <dgm:t>
        <a:bodyPr/>
        <a:lstStyle/>
        <a:p>
          <a:endParaRPr lang="bg-BG"/>
        </a:p>
      </dgm:t>
    </dgm:pt>
    <dgm:pt modelId="{452570EE-84CE-4109-843F-E76410DFDA18}" type="pres">
      <dgm:prSet presAssocID="{C8C31C63-08C3-4B04-A8E4-1B65CC25F4C4}" presName="descendantText" presStyleLbl="alignAcc1" presStyleIdx="2" presStyleCnt="4">
        <dgm:presLayoutVars>
          <dgm:bulletEnabled val="1"/>
        </dgm:presLayoutVars>
      </dgm:prSet>
      <dgm:spPr/>
      <dgm:t>
        <a:bodyPr/>
        <a:lstStyle/>
        <a:p>
          <a:endParaRPr lang="bg-BG"/>
        </a:p>
      </dgm:t>
    </dgm:pt>
    <dgm:pt modelId="{BF372F47-9DB5-414D-ADB3-DA4E629F3138}" type="pres">
      <dgm:prSet presAssocID="{F4F348A3-E15D-43D9-A2BD-A8E77D01D475}" presName="sp" presStyleCnt="0"/>
      <dgm:spPr/>
    </dgm:pt>
    <dgm:pt modelId="{4A6B28B1-3B49-41A2-82DB-DC3A42D18203}" type="pres">
      <dgm:prSet presAssocID="{711CAC83-06F3-4859-945C-2F70E4F13F8A}" presName="composite" presStyleCnt="0"/>
      <dgm:spPr/>
    </dgm:pt>
    <dgm:pt modelId="{839CBB1C-E176-4F38-B4D8-903DA2E24388}" type="pres">
      <dgm:prSet presAssocID="{711CAC83-06F3-4859-945C-2F70E4F13F8A}" presName="parentText" presStyleLbl="alignNode1" presStyleIdx="3" presStyleCnt="4">
        <dgm:presLayoutVars>
          <dgm:chMax val="1"/>
          <dgm:bulletEnabled val="1"/>
        </dgm:presLayoutVars>
      </dgm:prSet>
      <dgm:spPr/>
      <dgm:t>
        <a:bodyPr/>
        <a:lstStyle/>
        <a:p>
          <a:endParaRPr lang="bg-BG"/>
        </a:p>
      </dgm:t>
    </dgm:pt>
    <dgm:pt modelId="{693A79A2-31C4-40E6-8F27-C42DB7A5C21E}" type="pres">
      <dgm:prSet presAssocID="{711CAC83-06F3-4859-945C-2F70E4F13F8A}" presName="descendantText" presStyleLbl="alignAcc1" presStyleIdx="3" presStyleCnt="4">
        <dgm:presLayoutVars>
          <dgm:bulletEnabled val="1"/>
        </dgm:presLayoutVars>
      </dgm:prSet>
      <dgm:spPr/>
      <dgm:t>
        <a:bodyPr/>
        <a:lstStyle/>
        <a:p>
          <a:endParaRPr lang="bg-BG"/>
        </a:p>
      </dgm:t>
    </dgm:pt>
  </dgm:ptLst>
  <dgm:cxnLst>
    <dgm:cxn modelId="{9166B224-B8B9-41DC-AC1F-CFD67FB17D14}" type="presOf" srcId="{6996D120-97C6-42A7-9240-7CE964602C00}" destId="{693A79A2-31C4-40E6-8F27-C42DB7A5C21E}" srcOrd="0" destOrd="1" presId="urn:microsoft.com/office/officeart/2005/8/layout/chevron2"/>
    <dgm:cxn modelId="{5D07DC81-6D2D-4E26-B881-EA955F58F59C}" type="presOf" srcId="{A75ACC06-DF30-4C3B-B743-CABFB0159EE7}" destId="{48451399-41E5-4A87-A1DB-4248EBA14E12}" srcOrd="0" destOrd="0" presId="urn:microsoft.com/office/officeart/2005/8/layout/chevron2"/>
    <dgm:cxn modelId="{750A2E89-876E-4807-8FB8-AE8F54E0B932}" srcId="{A75ACC06-DF30-4C3B-B743-CABFB0159EE7}" destId="{6BDA011A-D3F7-46AA-8FDE-B7EA022953F9}" srcOrd="1" destOrd="0" parTransId="{FA692B82-8E64-4886-AAE7-B404E02100E8}" sibTransId="{D59BBF91-91A5-4480-8D81-5A6DA387C708}"/>
    <dgm:cxn modelId="{736D0E32-AB10-46D8-8506-C797DBF34A6F}" type="presOf" srcId="{5DB9B227-70E5-43BE-93D3-527688D295A8}" destId="{C3439A20-7900-419E-9711-2BAA27912C8F}" srcOrd="0" destOrd="0" presId="urn:microsoft.com/office/officeart/2005/8/layout/chevron2"/>
    <dgm:cxn modelId="{1C349599-88C2-4901-B695-973CB66DA897}" type="presOf" srcId="{E3C86DCF-C17C-47D5-998C-E0DB14CE76C2}" destId="{452570EE-84CE-4109-843F-E76410DFDA18}" srcOrd="0" destOrd="0" presId="urn:microsoft.com/office/officeart/2005/8/layout/chevron2"/>
    <dgm:cxn modelId="{487991B3-61B2-409F-9849-50BF4C5E7E27}" type="presOf" srcId="{B0C76652-EBEC-4765-B920-82051A1F7F2C}" destId="{DA34B66B-9788-4318-8643-9F3BBC5D6D4E}" srcOrd="0" destOrd="0" presId="urn:microsoft.com/office/officeart/2005/8/layout/chevron2"/>
    <dgm:cxn modelId="{C6CCEF65-C758-4C27-B4B5-B625E67058EC}" srcId="{B0C76652-EBEC-4765-B920-82051A1F7F2C}" destId="{5DB9B227-70E5-43BE-93D3-527688D295A8}" srcOrd="0" destOrd="0" parTransId="{4D5CBEB1-336F-471E-B489-BD7FB9A094B6}" sibTransId="{6D3D50F6-38F6-4F15-B1DA-D7C33E71E3AC}"/>
    <dgm:cxn modelId="{0CBF46B2-6862-4796-9630-8063E80035BF}" srcId="{A75ACC06-DF30-4C3B-B743-CABFB0159EE7}" destId="{C8C31C63-08C3-4B04-A8E4-1B65CC25F4C4}" srcOrd="2" destOrd="0" parTransId="{C7CDE0B2-1028-40DC-9768-212804F65E64}" sibTransId="{F4F348A3-E15D-43D9-A2BD-A8E77D01D475}"/>
    <dgm:cxn modelId="{1B5B3CCD-072D-45D6-B5C3-C7DE2C22B8FC}" srcId="{A75ACC06-DF30-4C3B-B743-CABFB0159EE7}" destId="{B0C76652-EBEC-4765-B920-82051A1F7F2C}" srcOrd="0" destOrd="0" parTransId="{75105191-7AAF-4348-832A-89D5B1F05C38}" sibTransId="{6CAC405B-E36E-48CA-B9DA-E567E270CC31}"/>
    <dgm:cxn modelId="{FA4E1AD2-FBB8-4822-80F8-7527B2FC6FE7}" type="presOf" srcId="{C8C31C63-08C3-4B04-A8E4-1B65CC25F4C4}" destId="{2FB83424-3401-403C-A38A-ACFB873DCC75}" srcOrd="0" destOrd="0" presId="urn:microsoft.com/office/officeart/2005/8/layout/chevron2"/>
    <dgm:cxn modelId="{CF80B6C1-A93B-4CA6-8C2E-2C5719E3A86E}" type="presOf" srcId="{6BDA011A-D3F7-46AA-8FDE-B7EA022953F9}" destId="{22159A73-B922-448D-9118-9CFE5D47FABD}" srcOrd="0" destOrd="0" presId="urn:microsoft.com/office/officeart/2005/8/layout/chevron2"/>
    <dgm:cxn modelId="{CED2CE7B-DE28-4BA2-8393-8FE7A9AD1F7F}" type="presOf" srcId="{84960E6F-4AB6-4196-BA07-CF35C282F100}" destId="{693A79A2-31C4-40E6-8F27-C42DB7A5C21E}" srcOrd="0" destOrd="0" presId="urn:microsoft.com/office/officeart/2005/8/layout/chevron2"/>
    <dgm:cxn modelId="{10378720-6D41-4209-8D90-08F44C13323B}" srcId="{6BDA011A-D3F7-46AA-8FDE-B7EA022953F9}" destId="{F75A7556-F41E-4675-AB31-5BE8DFF4FB91}" srcOrd="0" destOrd="0" parTransId="{669E443D-A4EF-4CAB-9D07-5A1D38770765}" sibTransId="{F83FCD6F-D820-4B8A-9C5F-6A499A39696D}"/>
    <dgm:cxn modelId="{ADDBA78A-C1A7-4C6C-B982-DAD8331FA8D3}" type="presOf" srcId="{711CAC83-06F3-4859-945C-2F70E4F13F8A}" destId="{839CBB1C-E176-4F38-B4D8-903DA2E24388}" srcOrd="0" destOrd="0" presId="urn:microsoft.com/office/officeart/2005/8/layout/chevron2"/>
    <dgm:cxn modelId="{CC74ACCF-DDA7-4A1D-B830-647CEC3D6AF3}" type="presOf" srcId="{F924C763-BE7A-4754-83FF-2C9B32E199C6}" destId="{693A79A2-31C4-40E6-8F27-C42DB7A5C21E}" srcOrd="0" destOrd="2" presId="urn:microsoft.com/office/officeart/2005/8/layout/chevron2"/>
    <dgm:cxn modelId="{AA38B111-F7BF-40B9-9AD4-44B400C00B12}" srcId="{711CAC83-06F3-4859-945C-2F70E4F13F8A}" destId="{F924C763-BE7A-4754-83FF-2C9B32E199C6}" srcOrd="2" destOrd="0" parTransId="{A647836B-D01C-4358-ABD3-5E642B34E14F}" sibTransId="{839F80C2-C6FB-4393-A8B0-83729200177C}"/>
    <dgm:cxn modelId="{5DE42EAB-3D15-4B48-B4F0-7501BA2EDE31}" srcId="{711CAC83-06F3-4859-945C-2F70E4F13F8A}" destId="{6996D120-97C6-42A7-9240-7CE964602C00}" srcOrd="1" destOrd="0" parTransId="{5B24B7AA-C145-4F35-A8AF-05D8DF2A7953}" sibTransId="{A247967F-181E-4189-B89E-AE86B551EC74}"/>
    <dgm:cxn modelId="{888981E9-04B8-4EC0-BDE8-28C31AEB6FB2}" srcId="{711CAC83-06F3-4859-945C-2F70E4F13F8A}" destId="{84960E6F-4AB6-4196-BA07-CF35C282F100}" srcOrd="0" destOrd="0" parTransId="{E3994588-FA38-4EA2-899F-1D6E91E3CA66}" sibTransId="{50FDDAD6-06B1-44F2-A1F5-32CF9F1E3264}"/>
    <dgm:cxn modelId="{35A4AA69-39C0-4CBD-905B-76BFC009353D}" srcId="{C8C31C63-08C3-4B04-A8E4-1B65CC25F4C4}" destId="{E3C86DCF-C17C-47D5-998C-E0DB14CE76C2}" srcOrd="0" destOrd="0" parTransId="{DBB16441-04F7-46B9-9793-C58E5A2980BA}" sibTransId="{031A7680-816B-4B74-A369-8D0E6EA8F7F6}"/>
    <dgm:cxn modelId="{5A4A3663-CFAD-4482-B55A-CC286236F2C3}" type="presOf" srcId="{F75A7556-F41E-4675-AB31-5BE8DFF4FB91}" destId="{FC1CFACC-527F-4ED4-814E-256E467D6F35}" srcOrd="0" destOrd="0" presId="urn:microsoft.com/office/officeart/2005/8/layout/chevron2"/>
    <dgm:cxn modelId="{0A91A2D0-1DCE-430F-A928-744032FE8239}" srcId="{A75ACC06-DF30-4C3B-B743-CABFB0159EE7}" destId="{711CAC83-06F3-4859-945C-2F70E4F13F8A}" srcOrd="3" destOrd="0" parTransId="{14957AF4-7812-454A-8121-94643EBBE0EB}" sibTransId="{BD87AEDA-B825-4CA0-B913-8EB3F4671C80}"/>
    <dgm:cxn modelId="{C659CD80-BBCD-4F56-8AA4-558F9227643B}" type="presParOf" srcId="{48451399-41E5-4A87-A1DB-4248EBA14E12}" destId="{547333AA-2BCF-4A9E-8864-C40FEAF2C090}" srcOrd="0" destOrd="0" presId="urn:microsoft.com/office/officeart/2005/8/layout/chevron2"/>
    <dgm:cxn modelId="{D3B192B5-9DB0-401A-8B07-D852F3672F17}" type="presParOf" srcId="{547333AA-2BCF-4A9E-8864-C40FEAF2C090}" destId="{DA34B66B-9788-4318-8643-9F3BBC5D6D4E}" srcOrd="0" destOrd="0" presId="urn:microsoft.com/office/officeart/2005/8/layout/chevron2"/>
    <dgm:cxn modelId="{D8A929FA-B54E-4426-97A6-454B871CBF55}" type="presParOf" srcId="{547333AA-2BCF-4A9E-8864-C40FEAF2C090}" destId="{C3439A20-7900-419E-9711-2BAA27912C8F}" srcOrd="1" destOrd="0" presId="urn:microsoft.com/office/officeart/2005/8/layout/chevron2"/>
    <dgm:cxn modelId="{DFAEABA9-D931-448F-90FB-1BCD6DDE42B6}" type="presParOf" srcId="{48451399-41E5-4A87-A1DB-4248EBA14E12}" destId="{6F171DC6-3324-494A-8AE6-6EC78AD365F8}" srcOrd="1" destOrd="0" presId="urn:microsoft.com/office/officeart/2005/8/layout/chevron2"/>
    <dgm:cxn modelId="{157EB143-F83A-4C07-8ACF-B6F2E55966DA}" type="presParOf" srcId="{48451399-41E5-4A87-A1DB-4248EBA14E12}" destId="{CF7E33A6-9A0A-4F83-AA86-8399D6001688}" srcOrd="2" destOrd="0" presId="urn:microsoft.com/office/officeart/2005/8/layout/chevron2"/>
    <dgm:cxn modelId="{E5DFE541-5F4B-46C8-9B1E-310B081FF0B3}" type="presParOf" srcId="{CF7E33A6-9A0A-4F83-AA86-8399D6001688}" destId="{22159A73-B922-448D-9118-9CFE5D47FABD}" srcOrd="0" destOrd="0" presId="urn:microsoft.com/office/officeart/2005/8/layout/chevron2"/>
    <dgm:cxn modelId="{4CECC652-0A6A-42A4-8218-0C2BD5D9DCF5}" type="presParOf" srcId="{CF7E33A6-9A0A-4F83-AA86-8399D6001688}" destId="{FC1CFACC-527F-4ED4-814E-256E467D6F35}" srcOrd="1" destOrd="0" presId="urn:microsoft.com/office/officeart/2005/8/layout/chevron2"/>
    <dgm:cxn modelId="{D756CE6B-BA5D-4F43-BFD0-1DF434022250}" type="presParOf" srcId="{48451399-41E5-4A87-A1DB-4248EBA14E12}" destId="{59FE1815-66CC-4E31-858A-96F1630A09CB}" srcOrd="3" destOrd="0" presId="urn:microsoft.com/office/officeart/2005/8/layout/chevron2"/>
    <dgm:cxn modelId="{3D9E5C08-C400-407D-8E60-0E9BFF78C22E}" type="presParOf" srcId="{48451399-41E5-4A87-A1DB-4248EBA14E12}" destId="{4B67A553-5B09-4D6E-8862-07B72F1A2731}" srcOrd="4" destOrd="0" presId="urn:microsoft.com/office/officeart/2005/8/layout/chevron2"/>
    <dgm:cxn modelId="{F6F0DCC2-57C3-4BD1-BAE3-89B722E86D30}" type="presParOf" srcId="{4B67A553-5B09-4D6E-8862-07B72F1A2731}" destId="{2FB83424-3401-403C-A38A-ACFB873DCC75}" srcOrd="0" destOrd="0" presId="urn:microsoft.com/office/officeart/2005/8/layout/chevron2"/>
    <dgm:cxn modelId="{28955D4B-B508-4B8F-9B50-927646D9D4E7}" type="presParOf" srcId="{4B67A553-5B09-4D6E-8862-07B72F1A2731}" destId="{452570EE-84CE-4109-843F-E76410DFDA18}" srcOrd="1" destOrd="0" presId="urn:microsoft.com/office/officeart/2005/8/layout/chevron2"/>
    <dgm:cxn modelId="{0EB06B12-E7FF-4FE5-B3FF-8F2FC0444486}" type="presParOf" srcId="{48451399-41E5-4A87-A1DB-4248EBA14E12}" destId="{BF372F47-9DB5-414D-ADB3-DA4E629F3138}" srcOrd="5" destOrd="0" presId="urn:microsoft.com/office/officeart/2005/8/layout/chevron2"/>
    <dgm:cxn modelId="{FBD528FA-3CFC-4162-81DE-8184D4A69629}" type="presParOf" srcId="{48451399-41E5-4A87-A1DB-4248EBA14E12}" destId="{4A6B28B1-3B49-41A2-82DB-DC3A42D18203}" srcOrd="6" destOrd="0" presId="urn:microsoft.com/office/officeart/2005/8/layout/chevron2"/>
    <dgm:cxn modelId="{A66B4DD4-26F0-4F21-AF1D-D59B24CDF1EA}" type="presParOf" srcId="{4A6B28B1-3B49-41A2-82DB-DC3A42D18203}" destId="{839CBB1C-E176-4F38-B4D8-903DA2E24388}" srcOrd="0" destOrd="0" presId="urn:microsoft.com/office/officeart/2005/8/layout/chevron2"/>
    <dgm:cxn modelId="{A231C667-1627-4A1B-A378-B544E1D6E07A}" type="presParOf" srcId="{4A6B28B1-3B49-41A2-82DB-DC3A42D18203}" destId="{693A79A2-31C4-40E6-8F27-C42DB7A5C2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614-E48E-43BC-B389-D0350FA26368}">
      <dsp:nvSpPr>
        <dsp:cNvPr id="0" name=""/>
        <dsp:cNvSpPr/>
      </dsp:nvSpPr>
      <dsp:spPr>
        <a:xfrm rot="10800000">
          <a:off x="2014185" y="44953"/>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NURSERY SCHOOL</a:t>
          </a:r>
          <a:endParaRPr lang="bg-BG" sz="2400" kern="1200" dirty="0"/>
        </a:p>
      </dsp:txBody>
      <dsp:txXfrm rot="10800000">
        <a:off x="2176186" y="44953"/>
        <a:ext cx="7105392" cy="648003"/>
      </dsp:txXfrm>
    </dsp:sp>
    <dsp:sp modelId="{DA20B5B8-D795-4099-B550-D33413AA83E7}">
      <dsp:nvSpPr>
        <dsp:cNvPr id="0" name=""/>
        <dsp:cNvSpPr/>
      </dsp:nvSpPr>
      <dsp:spPr>
        <a:xfrm>
          <a:off x="1666713" y="0"/>
          <a:ext cx="734706" cy="734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C48A972-F954-4166-834F-3555C119ADE7}">
      <dsp:nvSpPr>
        <dsp:cNvPr id="0" name=""/>
        <dsp:cNvSpPr/>
      </dsp:nvSpPr>
      <dsp:spPr>
        <a:xfrm rot="10800000">
          <a:off x="2014185" y="839190"/>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KINDERGARTEN</a:t>
          </a:r>
          <a:endParaRPr lang="bg-BG" sz="2400" kern="1200" dirty="0"/>
        </a:p>
      </dsp:txBody>
      <dsp:txXfrm rot="10800000">
        <a:off x="2176186" y="839190"/>
        <a:ext cx="7105392" cy="648003"/>
      </dsp:txXfrm>
    </dsp:sp>
    <dsp:sp modelId="{579F6006-172E-4CFB-AEA2-5A7F5B0A728F}">
      <dsp:nvSpPr>
        <dsp:cNvPr id="0" name=""/>
        <dsp:cNvSpPr/>
      </dsp:nvSpPr>
      <dsp:spPr>
        <a:xfrm>
          <a:off x="1636891" y="833434"/>
          <a:ext cx="734706" cy="73470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4AEC9DD-7CFB-47E4-98E4-793DB53FF793}">
      <dsp:nvSpPr>
        <dsp:cNvPr id="0" name=""/>
        <dsp:cNvSpPr/>
      </dsp:nvSpPr>
      <dsp:spPr>
        <a:xfrm rot="10800000">
          <a:off x="1996452" y="1704422"/>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PRIMARY EDUCATION</a:t>
          </a:r>
          <a:endParaRPr lang="bg-BG" sz="2400" kern="1200" dirty="0"/>
        </a:p>
      </dsp:txBody>
      <dsp:txXfrm rot="10800000">
        <a:off x="2158453" y="1704422"/>
        <a:ext cx="7105392" cy="648003"/>
      </dsp:txXfrm>
    </dsp:sp>
    <dsp:sp modelId="{6D281040-BF3B-407A-AB74-3FAC4F1605C2}">
      <dsp:nvSpPr>
        <dsp:cNvPr id="0" name=""/>
        <dsp:cNvSpPr/>
      </dsp:nvSpPr>
      <dsp:spPr>
        <a:xfrm>
          <a:off x="1567322" y="1690981"/>
          <a:ext cx="734706" cy="7347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6000" r="-5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897E16C-B8D2-442A-ACAE-EF2E218D29CF}">
      <dsp:nvSpPr>
        <dsp:cNvPr id="0" name=""/>
        <dsp:cNvSpPr/>
      </dsp:nvSpPr>
      <dsp:spPr>
        <a:xfrm rot="10800000">
          <a:off x="1996452" y="2551911"/>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BASIC EDUCATION</a:t>
          </a:r>
          <a:endParaRPr lang="bg-BG" sz="2400" kern="1200" dirty="0"/>
        </a:p>
      </dsp:txBody>
      <dsp:txXfrm rot="10800000">
        <a:off x="2158453" y="2551911"/>
        <a:ext cx="7105392" cy="648003"/>
      </dsp:txXfrm>
    </dsp:sp>
    <dsp:sp modelId="{E10DBD32-3FC6-4A83-8AC9-51DA14405169}">
      <dsp:nvSpPr>
        <dsp:cNvPr id="0" name=""/>
        <dsp:cNvSpPr/>
      </dsp:nvSpPr>
      <dsp:spPr>
        <a:xfrm>
          <a:off x="1597136" y="2595307"/>
          <a:ext cx="734706" cy="73470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3D81E0F-25D0-4676-BCA9-362B57CECB9E}">
      <dsp:nvSpPr>
        <dsp:cNvPr id="0" name=""/>
        <dsp:cNvSpPr/>
      </dsp:nvSpPr>
      <dsp:spPr>
        <a:xfrm rot="10800000">
          <a:off x="2031917" y="3381643"/>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SECONDARY EDUCATION</a:t>
          </a:r>
          <a:endParaRPr lang="bg-BG" sz="2400" kern="1200" dirty="0"/>
        </a:p>
      </dsp:txBody>
      <dsp:txXfrm rot="10800000">
        <a:off x="2193918" y="3381643"/>
        <a:ext cx="7105392" cy="648003"/>
      </dsp:txXfrm>
    </dsp:sp>
    <dsp:sp modelId="{3C3D73FF-9E2F-4F34-A61C-60402CC851C6}">
      <dsp:nvSpPr>
        <dsp:cNvPr id="0" name=""/>
        <dsp:cNvSpPr/>
      </dsp:nvSpPr>
      <dsp:spPr>
        <a:xfrm>
          <a:off x="1587196" y="3410182"/>
          <a:ext cx="734706" cy="73470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7314207-E5BC-424F-A81B-3B48CFFBB566}">
      <dsp:nvSpPr>
        <dsp:cNvPr id="0" name=""/>
        <dsp:cNvSpPr/>
      </dsp:nvSpPr>
      <dsp:spPr>
        <a:xfrm rot="10800000">
          <a:off x="2040784" y="4211381"/>
          <a:ext cx="7267393" cy="64800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23985" tIns="91440" rIns="170688" bIns="91440" numCol="1" spcCol="1270" anchor="ctr" anchorCtr="0">
          <a:noAutofit/>
        </a:bodyPr>
        <a:lstStyle/>
        <a:p>
          <a:pPr lvl="0" algn="ctr" defTabSz="1066800">
            <a:lnSpc>
              <a:spcPct val="90000"/>
            </a:lnSpc>
            <a:spcBef>
              <a:spcPct val="0"/>
            </a:spcBef>
            <a:spcAft>
              <a:spcPct val="35000"/>
            </a:spcAft>
          </a:pPr>
          <a:r>
            <a:rPr lang="en-US" sz="2400" kern="1200" smtClean="0"/>
            <a:t>HIGHER EDUCATION</a:t>
          </a:r>
          <a:endParaRPr lang="bg-BG" sz="2400" kern="1200" dirty="0"/>
        </a:p>
      </dsp:txBody>
      <dsp:txXfrm rot="10800000">
        <a:off x="2202785" y="4211381"/>
        <a:ext cx="7105392" cy="648003"/>
      </dsp:txXfrm>
    </dsp:sp>
    <dsp:sp modelId="{C9D64285-7551-4E7E-97CB-FC7918E65A2B}">
      <dsp:nvSpPr>
        <dsp:cNvPr id="0" name=""/>
        <dsp:cNvSpPr/>
      </dsp:nvSpPr>
      <dsp:spPr>
        <a:xfrm>
          <a:off x="1617017" y="4205177"/>
          <a:ext cx="734706" cy="73470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D4249-23EA-472B-A92A-E5A764AD2B6D}">
      <dsp:nvSpPr>
        <dsp:cNvPr id="0" name=""/>
        <dsp:cNvSpPr/>
      </dsp:nvSpPr>
      <dsp:spPr>
        <a:xfrm rot="10800000">
          <a:off x="2389308" y="493991"/>
          <a:ext cx="6868476" cy="15441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43" tIns="76200" rIns="142240" bIns="76200" numCol="1" spcCol="1270" anchor="ctr" anchorCtr="0">
          <a:noAutofit/>
        </a:bodyPr>
        <a:lstStyle/>
        <a:p>
          <a:pPr lvl="0" algn="r" defTabSz="889000">
            <a:lnSpc>
              <a:spcPct val="90000"/>
            </a:lnSpc>
            <a:spcBef>
              <a:spcPct val="0"/>
            </a:spcBef>
            <a:spcAft>
              <a:spcPct val="35000"/>
            </a:spcAft>
          </a:pPr>
          <a:r>
            <a:rPr lang="en-US" sz="2000" b="1" kern="1200" dirty="0" smtClean="0">
              <a:solidFill>
                <a:srgbClr val="286D9F"/>
              </a:solidFill>
            </a:rPr>
            <a:t>IN BULGARIA CHILDREN AT THE AGE OF 2 TO 3 GO TO NURSERIES UNTIL THEY REACHED THE AGE REQUIRED FOR KINDERGARTEN.</a:t>
          </a:r>
          <a:endParaRPr lang="bg-BG" sz="2000" b="1" kern="1200" dirty="0">
            <a:solidFill>
              <a:srgbClr val="286D9F"/>
            </a:solidFill>
          </a:endParaRPr>
        </a:p>
      </dsp:txBody>
      <dsp:txXfrm rot="10800000">
        <a:off x="2775354" y="493991"/>
        <a:ext cx="6482430" cy="1544186"/>
      </dsp:txXfrm>
    </dsp:sp>
    <dsp:sp modelId="{3F6CD84D-68C0-4786-9974-184873A0302D}">
      <dsp:nvSpPr>
        <dsp:cNvPr id="0" name=""/>
        <dsp:cNvSpPr/>
      </dsp:nvSpPr>
      <dsp:spPr>
        <a:xfrm>
          <a:off x="1070750" y="1063"/>
          <a:ext cx="2637115" cy="25300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767CB-17B0-450F-86D8-EFA19B9CB013}">
      <dsp:nvSpPr>
        <dsp:cNvPr id="0" name=""/>
        <dsp:cNvSpPr/>
      </dsp:nvSpPr>
      <dsp:spPr>
        <a:xfrm rot="10800000">
          <a:off x="2335586" y="3432736"/>
          <a:ext cx="6868476" cy="15441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943" tIns="76200" rIns="142240" bIns="76200" numCol="1" spcCol="1270" anchor="ctr" anchorCtr="0">
          <a:noAutofit/>
        </a:bodyPr>
        <a:lstStyle/>
        <a:p>
          <a:pPr lvl="0" algn="r" defTabSz="889000">
            <a:lnSpc>
              <a:spcPct val="90000"/>
            </a:lnSpc>
            <a:spcBef>
              <a:spcPct val="0"/>
            </a:spcBef>
            <a:spcAft>
              <a:spcPct val="35000"/>
            </a:spcAft>
          </a:pPr>
          <a:r>
            <a:rPr lang="en-US" sz="2000" kern="1200" dirty="0" smtClean="0">
              <a:solidFill>
                <a:srgbClr val="286D9F"/>
              </a:solidFill>
            </a:rPr>
            <a:t>When the children reach the age of 3 they can go to a kindergarten. There the children learn Bulgarian letters and how to count. They can also study the basic of a foreign language and prepared for the years in school.</a:t>
          </a:r>
          <a:endParaRPr lang="bg-BG" sz="2000" kern="1200" dirty="0">
            <a:solidFill>
              <a:srgbClr val="286D9F"/>
            </a:solidFill>
          </a:endParaRPr>
        </a:p>
      </dsp:txBody>
      <dsp:txXfrm rot="10800000">
        <a:off x="2721632" y="3432736"/>
        <a:ext cx="6482430" cy="1544186"/>
      </dsp:txXfrm>
    </dsp:sp>
    <dsp:sp modelId="{6D0E5501-0C8A-4134-8763-BDA97CF1B586}">
      <dsp:nvSpPr>
        <dsp:cNvPr id="0" name=""/>
        <dsp:cNvSpPr/>
      </dsp:nvSpPr>
      <dsp:spPr>
        <a:xfrm>
          <a:off x="1124473" y="2992056"/>
          <a:ext cx="2422226" cy="24255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B8B2B-614B-4396-9A30-C5B0DA95D1D6}">
      <dsp:nvSpPr>
        <dsp:cNvPr id="0" name=""/>
        <dsp:cNvSpPr/>
      </dsp:nvSpPr>
      <dsp:spPr>
        <a:xfrm>
          <a:off x="3376" y="50201"/>
          <a:ext cx="2030217" cy="576000"/>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Level</a:t>
          </a:r>
          <a:endParaRPr lang="bg-BG" sz="2000" kern="1200" dirty="0"/>
        </a:p>
      </dsp:txBody>
      <dsp:txXfrm>
        <a:off x="3376" y="50201"/>
        <a:ext cx="2030217" cy="576000"/>
      </dsp:txXfrm>
    </dsp:sp>
    <dsp:sp modelId="{15A91B0C-8712-44A9-A979-781DD5C2C8D0}">
      <dsp:nvSpPr>
        <dsp:cNvPr id="0" name=""/>
        <dsp:cNvSpPr/>
      </dsp:nvSpPr>
      <dsp:spPr>
        <a:xfrm>
          <a:off x="3376" y="626201"/>
          <a:ext cx="2030217" cy="29723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Primary</a:t>
          </a:r>
          <a:endParaRPr lang="bg-BG"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t>Pre-secondary</a:t>
          </a:r>
          <a:endParaRPr lang="bg-BG" sz="2000" kern="1200" dirty="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General</a:t>
          </a:r>
          <a:endParaRPr lang="bg-BG" sz="2000" kern="1200" dirty="0"/>
        </a:p>
      </dsp:txBody>
      <dsp:txXfrm>
        <a:off x="3376" y="626201"/>
        <a:ext cx="2030217" cy="2972320"/>
      </dsp:txXfrm>
    </dsp:sp>
    <dsp:sp modelId="{B94CBDBE-1AAF-4DFC-B5BA-A613D8DC7A11}">
      <dsp:nvSpPr>
        <dsp:cNvPr id="0" name=""/>
        <dsp:cNvSpPr/>
      </dsp:nvSpPr>
      <dsp:spPr>
        <a:xfrm>
          <a:off x="2317824" y="50201"/>
          <a:ext cx="2030217" cy="576000"/>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Age</a:t>
          </a:r>
          <a:endParaRPr lang="bg-BG" sz="2000" kern="1200" dirty="0"/>
        </a:p>
      </dsp:txBody>
      <dsp:txXfrm>
        <a:off x="2317824" y="50201"/>
        <a:ext cx="2030217" cy="576000"/>
      </dsp:txXfrm>
    </dsp:sp>
    <dsp:sp modelId="{44C1EC3C-6063-40BF-91AB-A8BEB34C2F98}">
      <dsp:nvSpPr>
        <dsp:cNvPr id="0" name=""/>
        <dsp:cNvSpPr/>
      </dsp:nvSpPr>
      <dsp:spPr>
        <a:xfrm>
          <a:off x="2317824" y="626201"/>
          <a:ext cx="2030217" cy="29723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7 – 11</a:t>
          </a:r>
          <a:endParaRPr lang="bg-BG" sz="2000" kern="1200" dirty="0" smtClean="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11 – 15</a:t>
          </a:r>
          <a:endParaRPr lang="bg-BG" sz="2000" kern="1200" dirty="0" smtClean="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15 – 19</a:t>
          </a:r>
          <a:endParaRPr lang="bg-BG" sz="2000" kern="1200" dirty="0"/>
        </a:p>
      </dsp:txBody>
      <dsp:txXfrm>
        <a:off x="2317824" y="626201"/>
        <a:ext cx="2030217" cy="2972320"/>
      </dsp:txXfrm>
    </dsp:sp>
    <dsp:sp modelId="{55240CBD-6447-45B9-A816-91C1AC13CD4E}">
      <dsp:nvSpPr>
        <dsp:cNvPr id="0" name=""/>
        <dsp:cNvSpPr/>
      </dsp:nvSpPr>
      <dsp:spPr>
        <a:xfrm>
          <a:off x="4632272" y="50201"/>
          <a:ext cx="2030217" cy="576000"/>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Grade</a:t>
          </a:r>
          <a:endParaRPr lang="bg-BG" sz="2000" kern="1200" dirty="0"/>
        </a:p>
      </dsp:txBody>
      <dsp:txXfrm>
        <a:off x="4632272" y="50201"/>
        <a:ext cx="2030217" cy="576000"/>
      </dsp:txXfrm>
    </dsp:sp>
    <dsp:sp modelId="{8E6E9EC8-BA21-4C56-A174-F042E57161E2}">
      <dsp:nvSpPr>
        <dsp:cNvPr id="0" name=""/>
        <dsp:cNvSpPr/>
      </dsp:nvSpPr>
      <dsp:spPr>
        <a:xfrm>
          <a:off x="4632272" y="626201"/>
          <a:ext cx="2030217" cy="29723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1 - 4 </a:t>
          </a:r>
          <a:endParaRPr lang="bg-BG" sz="2000" kern="1200" dirty="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5- 8</a:t>
          </a:r>
          <a:endParaRPr lang="bg-BG" sz="2000" kern="1200" dirty="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9 – 12</a:t>
          </a:r>
          <a:endParaRPr lang="bg-BG" sz="2000" kern="1200" dirty="0" smtClean="0"/>
        </a:p>
        <a:p>
          <a:pPr marL="228600" lvl="1" indent="0" defTabSz="1200150">
            <a:lnSpc>
              <a:spcPct val="90000"/>
            </a:lnSpc>
            <a:spcBef>
              <a:spcPct val="0"/>
            </a:spcBef>
            <a:spcAft>
              <a:spcPct val="15000"/>
            </a:spcAft>
            <a:buChar char="••"/>
          </a:pPr>
          <a:endParaRPr lang="bg-BG" sz="2000" kern="1200" dirty="0"/>
        </a:p>
      </dsp:txBody>
      <dsp:txXfrm>
        <a:off x="4632272" y="626201"/>
        <a:ext cx="2030217" cy="2972320"/>
      </dsp:txXfrm>
    </dsp:sp>
    <dsp:sp modelId="{C10F4040-0139-49B6-846D-75A21799D1B5}">
      <dsp:nvSpPr>
        <dsp:cNvPr id="0" name=""/>
        <dsp:cNvSpPr/>
      </dsp:nvSpPr>
      <dsp:spPr>
        <a:xfrm>
          <a:off x="6946720" y="50201"/>
          <a:ext cx="2030217" cy="576000"/>
        </a:xfrm>
        <a:prstGeom prst="rect">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228600" marR="0" lvl="0" indent="0" algn="ctr" defTabSz="1200150" eaLnBrk="1" fontAlgn="auto" latinLnBrk="0" hangingPunct="1">
            <a:lnSpc>
              <a:spcPct val="90000"/>
            </a:lnSpc>
            <a:spcBef>
              <a:spcPct val="0"/>
            </a:spcBef>
            <a:spcAft>
              <a:spcPct val="15000"/>
            </a:spcAft>
            <a:buClrTx/>
            <a:buSzTx/>
            <a:buFontTx/>
            <a:buNone/>
            <a:tabLst/>
            <a:defRPr/>
          </a:pPr>
          <a:r>
            <a:rPr lang="en-US" sz="2000" kern="1200" dirty="0" smtClean="0"/>
            <a:t>School</a:t>
          </a:r>
          <a:endParaRPr lang="bg-BG" sz="2000" kern="1200" dirty="0"/>
        </a:p>
      </dsp:txBody>
      <dsp:txXfrm>
        <a:off x="6946720" y="50201"/>
        <a:ext cx="2030217" cy="576000"/>
      </dsp:txXfrm>
    </dsp:sp>
    <dsp:sp modelId="{97155703-76A6-410C-A37D-88FC6FE3C273}">
      <dsp:nvSpPr>
        <dsp:cNvPr id="0" name=""/>
        <dsp:cNvSpPr/>
      </dsp:nvSpPr>
      <dsp:spPr>
        <a:xfrm>
          <a:off x="6946720" y="626201"/>
          <a:ext cx="2030217" cy="297232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Primary school</a:t>
          </a:r>
          <a:endParaRPr lang="bg-BG" sz="2000" kern="1200" dirty="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Secondary school</a:t>
          </a:r>
          <a:endParaRPr lang="bg-BG" sz="2000" kern="1200" dirty="0"/>
        </a:p>
        <a:p>
          <a:pPr marL="0" marR="0" lvl="1" indent="0" algn="l" defTabSz="1911350" eaLnBrk="1" fontAlgn="auto" latinLnBrk="0" hangingPunct="1">
            <a:lnSpc>
              <a:spcPct val="100000"/>
            </a:lnSpc>
            <a:spcBef>
              <a:spcPct val="0"/>
            </a:spcBef>
            <a:spcAft>
              <a:spcPts val="0"/>
            </a:spcAft>
            <a:buClrTx/>
            <a:buSzTx/>
            <a:buFontTx/>
            <a:buChar char="••"/>
            <a:tabLst/>
            <a:defRPr/>
          </a:pPr>
          <a:r>
            <a:rPr lang="en-US" sz="2000" kern="1200" dirty="0" smtClean="0"/>
            <a:t>Orientated schools</a:t>
          </a:r>
          <a:endParaRPr lang="bg-BG" sz="2000" kern="1200" dirty="0" smtClean="0"/>
        </a:p>
        <a:p>
          <a:pPr marL="228600" marR="0" lvl="1" indent="0" algn="ctr" defTabSz="1200150" eaLnBrk="1" fontAlgn="auto" latinLnBrk="0" hangingPunct="1">
            <a:lnSpc>
              <a:spcPct val="90000"/>
            </a:lnSpc>
            <a:spcBef>
              <a:spcPct val="0"/>
            </a:spcBef>
            <a:spcAft>
              <a:spcPct val="15000"/>
            </a:spcAft>
            <a:buClrTx/>
            <a:buSzTx/>
            <a:buFontTx/>
            <a:buChar char="••"/>
            <a:tabLst/>
            <a:defRPr/>
          </a:pPr>
          <a:endParaRPr lang="bg-BG" sz="2000" kern="1200" dirty="0" smtClean="0"/>
        </a:p>
        <a:p>
          <a:pPr marL="228600" marR="0" lvl="1" indent="0" algn="ctr" defTabSz="1200150" eaLnBrk="1" fontAlgn="auto" latinLnBrk="0" hangingPunct="1">
            <a:lnSpc>
              <a:spcPct val="90000"/>
            </a:lnSpc>
            <a:spcBef>
              <a:spcPct val="0"/>
            </a:spcBef>
            <a:spcAft>
              <a:spcPct val="15000"/>
            </a:spcAft>
            <a:buClrTx/>
            <a:buSzTx/>
            <a:buFontTx/>
            <a:buChar char="••"/>
            <a:tabLst/>
            <a:defRPr/>
          </a:pPr>
          <a:endParaRPr lang="bg-BG" sz="2000" kern="1200" dirty="0" smtClean="0"/>
        </a:p>
        <a:p>
          <a:pPr marL="228600" lvl="1" indent="0" defTabSz="1200150">
            <a:lnSpc>
              <a:spcPct val="90000"/>
            </a:lnSpc>
            <a:spcBef>
              <a:spcPct val="0"/>
            </a:spcBef>
            <a:spcAft>
              <a:spcPct val="15000"/>
            </a:spcAft>
            <a:buChar char="••"/>
          </a:pPr>
          <a:endParaRPr lang="bg-BG" sz="2000" kern="1200" dirty="0"/>
        </a:p>
      </dsp:txBody>
      <dsp:txXfrm>
        <a:off x="6946720" y="626201"/>
        <a:ext cx="2030217" cy="297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4B66B-9788-4318-8643-9F3BBC5D6D4E}">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WINTER HOLIDAY</a:t>
          </a:r>
          <a:endParaRPr lang="bg-BG" sz="1500" kern="1200" dirty="0"/>
        </a:p>
      </dsp:txBody>
      <dsp:txXfrm rot="-5400000">
        <a:off x="1" y="512108"/>
        <a:ext cx="1024202" cy="438943"/>
      </dsp:txXfrm>
    </dsp:sp>
    <dsp:sp modelId="{C3439A20-7900-419E-9711-2BAA27912C8F}">
      <dsp:nvSpPr>
        <dsp:cNvPr id="0" name=""/>
        <dsp:cNvSpPr/>
      </dsp:nvSpPr>
      <dsp:spPr>
        <a:xfrm rot="5400000">
          <a:off x="4100578" y="-3076368"/>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070C0"/>
              </a:solidFill>
            </a:rPr>
            <a:t>24</a:t>
          </a:r>
          <a:r>
            <a:rPr lang="en-US" sz="1800" kern="1200" baseline="30000" dirty="0" smtClean="0">
              <a:solidFill>
                <a:srgbClr val="0070C0"/>
              </a:solidFill>
            </a:rPr>
            <a:t>th</a:t>
          </a:r>
          <a:r>
            <a:rPr lang="en-US" sz="1800" kern="1200" dirty="0" smtClean="0">
              <a:solidFill>
                <a:srgbClr val="0070C0"/>
              </a:solidFill>
            </a:rPr>
            <a:t> December – 4</a:t>
          </a:r>
          <a:r>
            <a:rPr lang="en-US" sz="1800" kern="1200" baseline="30000" dirty="0" smtClean="0">
              <a:solidFill>
                <a:srgbClr val="0070C0"/>
              </a:solidFill>
            </a:rPr>
            <a:t>th</a:t>
          </a:r>
          <a:r>
            <a:rPr lang="en-US" sz="1800" kern="1200" baseline="0" dirty="0" smtClean="0">
              <a:solidFill>
                <a:srgbClr val="0070C0"/>
              </a:solidFill>
            </a:rPr>
            <a:t> January</a:t>
          </a:r>
          <a:endParaRPr lang="bg-BG" sz="1800" kern="1200" dirty="0">
            <a:solidFill>
              <a:srgbClr val="0070C0"/>
            </a:solidFill>
          </a:endParaRPr>
        </a:p>
      </dsp:txBody>
      <dsp:txXfrm rot="-5400000">
        <a:off x="1024202" y="46434"/>
        <a:ext cx="7057371" cy="858192"/>
      </dsp:txXfrm>
    </dsp:sp>
    <dsp:sp modelId="{22159A73-B922-448D-9118-9CFE5D47FABD}">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MID – TERM</a:t>
          </a:r>
          <a:endParaRPr lang="bg-BG" sz="1500" kern="1200" dirty="0"/>
        </a:p>
      </dsp:txBody>
      <dsp:txXfrm rot="-5400000">
        <a:off x="1" y="1830610"/>
        <a:ext cx="1024202" cy="438943"/>
      </dsp:txXfrm>
    </dsp:sp>
    <dsp:sp modelId="{FC1CFACC-527F-4ED4-814E-256E467D6F35}">
      <dsp:nvSpPr>
        <dsp:cNvPr id="0" name=""/>
        <dsp:cNvSpPr/>
      </dsp:nvSpPr>
      <dsp:spPr>
        <a:xfrm rot="5400000">
          <a:off x="4100578" y="-1757866"/>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rPr>
            <a:t>29</a:t>
          </a:r>
          <a:r>
            <a:rPr lang="en-US" sz="1800" b="1" kern="1200" baseline="30000" dirty="0" smtClean="0">
              <a:solidFill>
                <a:srgbClr val="0070C0"/>
              </a:solidFill>
            </a:rPr>
            <a:t>th</a:t>
          </a:r>
          <a:r>
            <a:rPr lang="en-US" sz="1800" b="1" kern="1200" dirty="0" smtClean="0">
              <a:solidFill>
                <a:srgbClr val="0070C0"/>
              </a:solidFill>
            </a:rPr>
            <a:t> January – 2</a:t>
          </a:r>
          <a:r>
            <a:rPr lang="en-US" sz="1800" b="1" kern="1200" baseline="30000" dirty="0" smtClean="0">
              <a:solidFill>
                <a:srgbClr val="0070C0"/>
              </a:solidFill>
            </a:rPr>
            <a:t>nd</a:t>
          </a:r>
          <a:r>
            <a:rPr lang="en-US" sz="1800" b="1" kern="1200" dirty="0" smtClean="0">
              <a:solidFill>
                <a:srgbClr val="0070C0"/>
              </a:solidFill>
            </a:rPr>
            <a:t> February</a:t>
          </a:r>
          <a:endParaRPr lang="bg-BG" sz="1800" kern="1200" dirty="0">
            <a:solidFill>
              <a:srgbClr val="0070C0"/>
            </a:solidFill>
          </a:endParaRPr>
        </a:p>
      </dsp:txBody>
      <dsp:txXfrm rot="-5400000">
        <a:off x="1024202" y="1364936"/>
        <a:ext cx="7057371" cy="858192"/>
      </dsp:txXfrm>
    </dsp:sp>
    <dsp:sp modelId="{2FB83424-3401-403C-A38A-ACFB873DCC75}">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SPRING HOLIDAY</a:t>
          </a:r>
          <a:endParaRPr lang="bg-BG" sz="1500" kern="1200" dirty="0"/>
        </a:p>
      </dsp:txBody>
      <dsp:txXfrm rot="-5400000">
        <a:off x="1" y="3149112"/>
        <a:ext cx="1024202" cy="438943"/>
      </dsp:txXfrm>
    </dsp:sp>
    <dsp:sp modelId="{452570EE-84CE-4109-843F-E76410DFDA18}">
      <dsp:nvSpPr>
        <dsp:cNvPr id="0" name=""/>
        <dsp:cNvSpPr/>
      </dsp:nvSpPr>
      <dsp:spPr>
        <a:xfrm rot="5400000">
          <a:off x="4100578" y="-439365"/>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rPr>
            <a:t>1</a:t>
          </a:r>
          <a:r>
            <a:rPr lang="en-US" sz="1800" b="1" kern="1200" baseline="30000" dirty="0" smtClean="0">
              <a:solidFill>
                <a:srgbClr val="0070C0"/>
              </a:solidFill>
            </a:rPr>
            <a:t>st</a:t>
          </a:r>
          <a:r>
            <a:rPr lang="en-US" sz="1800" b="1" kern="1200" dirty="0" smtClean="0">
              <a:solidFill>
                <a:srgbClr val="0070C0"/>
              </a:solidFill>
            </a:rPr>
            <a:t> April</a:t>
          </a:r>
          <a:r>
            <a:rPr lang="en-US" sz="1800" b="1" kern="1200" baseline="0" dirty="0" smtClean="0">
              <a:solidFill>
                <a:srgbClr val="0070C0"/>
              </a:solidFill>
            </a:rPr>
            <a:t> – 10</a:t>
          </a:r>
          <a:r>
            <a:rPr lang="en-US" sz="1800" b="1" kern="1200" baseline="30000" dirty="0" smtClean="0">
              <a:solidFill>
                <a:srgbClr val="0070C0"/>
              </a:solidFill>
            </a:rPr>
            <a:t>th</a:t>
          </a:r>
          <a:r>
            <a:rPr lang="en-US" sz="1800" b="1" kern="1200" baseline="0" dirty="0" smtClean="0">
              <a:solidFill>
                <a:srgbClr val="0070C0"/>
              </a:solidFill>
            </a:rPr>
            <a:t> April</a:t>
          </a:r>
          <a:endParaRPr lang="bg-BG" sz="1800" kern="1200" dirty="0">
            <a:solidFill>
              <a:srgbClr val="0070C0"/>
            </a:solidFill>
          </a:endParaRPr>
        </a:p>
      </dsp:txBody>
      <dsp:txXfrm rot="-5400000">
        <a:off x="1024202" y="2683437"/>
        <a:ext cx="7057371" cy="858192"/>
      </dsp:txXfrm>
    </dsp:sp>
    <dsp:sp modelId="{839CBB1C-E176-4F38-B4D8-903DA2E24388}">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SUMMER HOLIDAY</a:t>
          </a:r>
          <a:endParaRPr lang="bg-BG" sz="1500" kern="1200" dirty="0"/>
        </a:p>
      </dsp:txBody>
      <dsp:txXfrm rot="-5400000">
        <a:off x="1" y="4467614"/>
        <a:ext cx="1024202" cy="438943"/>
      </dsp:txXfrm>
    </dsp:sp>
    <dsp:sp modelId="{693A79A2-31C4-40E6-8F27-C42DB7A5C21E}">
      <dsp:nvSpPr>
        <dsp:cNvPr id="0" name=""/>
        <dsp:cNvSpPr/>
      </dsp:nvSpPr>
      <dsp:spPr>
        <a:xfrm rot="5400000">
          <a:off x="4100578" y="879136"/>
          <a:ext cx="951044" cy="710379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70C0"/>
              </a:solidFill>
            </a:rPr>
            <a:t>1</a:t>
          </a:r>
          <a:r>
            <a:rPr lang="en-US" sz="1800" b="1" kern="1200" baseline="30000" dirty="0" smtClean="0">
              <a:solidFill>
                <a:srgbClr val="0070C0"/>
              </a:solidFill>
            </a:rPr>
            <a:t>st</a:t>
          </a:r>
          <a:r>
            <a:rPr lang="en-US" sz="1800" b="1" kern="1200" dirty="0" smtClean="0">
              <a:solidFill>
                <a:srgbClr val="0070C0"/>
              </a:solidFill>
            </a:rPr>
            <a:t> grade: 24</a:t>
          </a:r>
          <a:r>
            <a:rPr lang="en-US" sz="1800" b="1" kern="1200" baseline="30000" dirty="0" smtClean="0">
              <a:solidFill>
                <a:srgbClr val="0070C0"/>
              </a:solidFill>
            </a:rPr>
            <a:t>th</a:t>
          </a:r>
          <a:r>
            <a:rPr lang="en-US" sz="1800" b="1" kern="1200" dirty="0" smtClean="0">
              <a:solidFill>
                <a:srgbClr val="0070C0"/>
              </a:solidFill>
            </a:rPr>
            <a:t> May – 15</a:t>
          </a:r>
          <a:r>
            <a:rPr lang="en-US" sz="1800" b="1" kern="1200" baseline="30000" dirty="0" smtClean="0">
              <a:solidFill>
                <a:srgbClr val="0070C0"/>
              </a:solidFill>
            </a:rPr>
            <a:t>th</a:t>
          </a:r>
          <a:r>
            <a:rPr lang="en-US" sz="1800" b="1" kern="1200" dirty="0" smtClean="0">
              <a:solidFill>
                <a:srgbClr val="0070C0"/>
              </a:solidFill>
            </a:rPr>
            <a:t> September</a:t>
          </a:r>
          <a:endParaRPr lang="bg-BG" sz="1800" kern="1200" dirty="0">
            <a:solidFill>
              <a:srgbClr val="0070C0"/>
            </a:solidFill>
          </a:endParaRPr>
        </a:p>
        <a:p>
          <a:pPr marL="171450" lvl="1" indent="-171450" algn="l" defTabSz="800100">
            <a:lnSpc>
              <a:spcPct val="90000"/>
            </a:lnSpc>
            <a:spcBef>
              <a:spcPct val="0"/>
            </a:spcBef>
            <a:spcAft>
              <a:spcPct val="15000"/>
            </a:spcAft>
            <a:buChar char="••"/>
          </a:pPr>
          <a:r>
            <a:rPr lang="en-US" sz="1800" b="1" kern="1200" dirty="0" smtClean="0">
              <a:solidFill>
                <a:srgbClr val="0070C0"/>
              </a:solidFill>
            </a:rPr>
            <a:t>2</a:t>
          </a:r>
          <a:r>
            <a:rPr lang="en-US" sz="1800" b="1" kern="1200" baseline="30000" dirty="0" smtClean="0">
              <a:solidFill>
                <a:srgbClr val="0070C0"/>
              </a:solidFill>
            </a:rPr>
            <a:t>nd</a:t>
          </a:r>
          <a:r>
            <a:rPr lang="en-US" sz="1800" b="1" kern="1200" dirty="0" smtClean="0">
              <a:solidFill>
                <a:srgbClr val="0070C0"/>
              </a:solidFill>
            </a:rPr>
            <a:t> -4</a:t>
          </a:r>
          <a:r>
            <a:rPr lang="en-US" sz="1800" b="1" kern="1200" baseline="30000" dirty="0" smtClean="0">
              <a:solidFill>
                <a:srgbClr val="0070C0"/>
              </a:solidFill>
            </a:rPr>
            <a:t>th </a:t>
          </a:r>
          <a:r>
            <a:rPr lang="en-US" sz="1800" b="1" kern="1200" dirty="0" smtClean="0">
              <a:solidFill>
                <a:srgbClr val="0070C0"/>
              </a:solidFill>
            </a:rPr>
            <a:t>grade – 31</a:t>
          </a:r>
          <a:r>
            <a:rPr lang="en-US" sz="1800" b="1" kern="1200" baseline="30000" dirty="0" smtClean="0">
              <a:solidFill>
                <a:srgbClr val="0070C0"/>
              </a:solidFill>
            </a:rPr>
            <a:t>st</a:t>
          </a:r>
          <a:r>
            <a:rPr lang="en-US" sz="1800" b="1" kern="1200" dirty="0" smtClean="0">
              <a:solidFill>
                <a:srgbClr val="0070C0"/>
              </a:solidFill>
            </a:rPr>
            <a:t> May – 15</a:t>
          </a:r>
          <a:r>
            <a:rPr lang="en-US" sz="1800" b="1" kern="1200" baseline="30000" dirty="0" smtClean="0">
              <a:solidFill>
                <a:srgbClr val="0070C0"/>
              </a:solidFill>
            </a:rPr>
            <a:t>th</a:t>
          </a:r>
          <a:r>
            <a:rPr lang="en-US" sz="1800" b="1" kern="1200" dirty="0" smtClean="0">
              <a:solidFill>
                <a:srgbClr val="0070C0"/>
              </a:solidFill>
            </a:rPr>
            <a:t> September</a:t>
          </a:r>
          <a:endParaRPr lang="bg-BG" sz="1800" kern="1200" dirty="0">
            <a:solidFill>
              <a:srgbClr val="0070C0"/>
            </a:solidFill>
          </a:endParaRPr>
        </a:p>
        <a:p>
          <a:pPr marL="171450" lvl="1" indent="-171450" algn="l" defTabSz="800100">
            <a:lnSpc>
              <a:spcPct val="90000"/>
            </a:lnSpc>
            <a:spcBef>
              <a:spcPct val="0"/>
            </a:spcBef>
            <a:spcAft>
              <a:spcPct val="15000"/>
            </a:spcAft>
            <a:buChar char="••"/>
          </a:pPr>
          <a:r>
            <a:rPr lang="en-US" sz="1800" b="1" kern="1200" dirty="0" smtClean="0">
              <a:solidFill>
                <a:srgbClr val="0070C0"/>
              </a:solidFill>
            </a:rPr>
            <a:t>5</a:t>
          </a:r>
          <a:r>
            <a:rPr lang="en-US" sz="1800" b="1" kern="1200" baseline="30000" dirty="0" smtClean="0">
              <a:solidFill>
                <a:srgbClr val="0070C0"/>
              </a:solidFill>
            </a:rPr>
            <a:t>th</a:t>
          </a:r>
          <a:r>
            <a:rPr lang="en-US" sz="1800" b="1" kern="1200" dirty="0" smtClean="0">
              <a:solidFill>
                <a:srgbClr val="0070C0"/>
              </a:solidFill>
            </a:rPr>
            <a:t> – 8</a:t>
          </a:r>
          <a:r>
            <a:rPr lang="en-US" sz="1800" b="1" kern="1200" baseline="30000" dirty="0" smtClean="0">
              <a:solidFill>
                <a:srgbClr val="0070C0"/>
              </a:solidFill>
            </a:rPr>
            <a:t>th</a:t>
          </a:r>
          <a:r>
            <a:rPr lang="en-US" sz="1800" b="1" kern="1200" dirty="0" smtClean="0">
              <a:solidFill>
                <a:srgbClr val="0070C0"/>
              </a:solidFill>
            </a:rPr>
            <a:t> grade – 15</a:t>
          </a:r>
          <a:r>
            <a:rPr lang="en-US" sz="1800" b="1" kern="1200" baseline="30000" dirty="0" smtClean="0">
              <a:solidFill>
                <a:srgbClr val="0070C0"/>
              </a:solidFill>
            </a:rPr>
            <a:t>th</a:t>
          </a:r>
          <a:r>
            <a:rPr lang="en-US" sz="1800" b="1" kern="1200" dirty="0" smtClean="0">
              <a:solidFill>
                <a:srgbClr val="0070C0"/>
              </a:solidFill>
            </a:rPr>
            <a:t> June – 15</a:t>
          </a:r>
          <a:r>
            <a:rPr lang="en-US" sz="1800" b="1" kern="1200" baseline="30000" dirty="0" smtClean="0">
              <a:solidFill>
                <a:srgbClr val="0070C0"/>
              </a:solidFill>
            </a:rPr>
            <a:t>th</a:t>
          </a:r>
          <a:r>
            <a:rPr lang="en-US" sz="1800" b="1" kern="1200" dirty="0" smtClean="0">
              <a:solidFill>
                <a:srgbClr val="0070C0"/>
              </a:solidFill>
            </a:rPr>
            <a:t> September</a:t>
          </a:r>
          <a:endParaRPr lang="bg-BG" sz="1800" kern="1200" dirty="0">
            <a:solidFill>
              <a:srgbClr val="0070C0"/>
            </a:solidFill>
          </a:endParaRPr>
        </a:p>
      </dsp:txBody>
      <dsp:txXfrm rot="-5400000">
        <a:off x="1024202" y="4001938"/>
        <a:ext cx="7057371" cy="8581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9EF0B-3CCA-46E4-A4D5-6794B6430A69}" type="datetimeFigureOut">
              <a:rPr lang="bg-BG" smtClean="0"/>
              <a:t>20.11.2016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E756-084D-4D5E-B79A-D54787292511}" type="slidenum">
              <a:rPr lang="bg-BG" smtClean="0"/>
              <a:t>‹#›</a:t>
            </a:fld>
            <a:endParaRPr lang="bg-BG"/>
          </a:p>
        </p:txBody>
      </p:sp>
    </p:spTree>
    <p:extLst>
      <p:ext uri="{BB962C8B-B14F-4D97-AF65-F5344CB8AC3E}">
        <p14:creationId xmlns:p14="http://schemas.microsoft.com/office/powerpoint/2010/main" val="157854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9BEE756-084D-4D5E-B79A-D54787292511}" type="slidenum">
              <a:rPr lang="bg-BG" smtClean="0"/>
              <a:t>1</a:t>
            </a:fld>
            <a:endParaRPr lang="bg-BG"/>
          </a:p>
        </p:txBody>
      </p:sp>
    </p:spTree>
    <p:extLst>
      <p:ext uri="{BB962C8B-B14F-4D97-AF65-F5344CB8AC3E}">
        <p14:creationId xmlns:p14="http://schemas.microsoft.com/office/powerpoint/2010/main" val="409181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curriculum we have in Scotland is called ‘Curriculum for Excellence’.</a:t>
            </a:r>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42</a:t>
            </a:fld>
            <a:endParaRPr lang="en-GB"/>
          </a:p>
        </p:txBody>
      </p:sp>
    </p:spTree>
    <p:extLst>
      <p:ext uri="{BB962C8B-B14F-4D97-AF65-F5344CB8AC3E}">
        <p14:creationId xmlns:p14="http://schemas.microsoft.com/office/powerpoint/2010/main" val="69225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Every culture makes decisions on how to educate their children.</a:t>
            </a:r>
          </a:p>
          <a:p>
            <a:r>
              <a:rPr lang="en-GB" baseline="0" dirty="0" smtClean="0"/>
              <a:t>They decide which knowledge and skills they should learn; when, where and how they should learn it, and which values and traditions they would like their children to develop to take their place in its society. That’s generally what we mean by ‘The Curriculum’.</a:t>
            </a:r>
          </a:p>
          <a:p>
            <a:r>
              <a:rPr lang="en-GB" baseline="0" dirty="0" smtClean="0"/>
              <a:t>In Scotland, at the moment, we are following the Curriculum for Excellence. </a:t>
            </a:r>
          </a:p>
          <a:p>
            <a:endParaRPr lang="en-GB" baseline="0" dirty="0" smtClean="0"/>
          </a:p>
          <a:p>
            <a:r>
              <a:rPr lang="en-GB" baseline="0" dirty="0" smtClean="0"/>
              <a:t>So, when the Scottish Government was planning the Curriculum for Excellence, they began with the ‘Big Picture’ – When children in our culture have completed their education, even though each one will be different, what would we want them to be able to do and be like?</a:t>
            </a:r>
          </a:p>
          <a:p>
            <a:r>
              <a:rPr lang="en-GB" baseline="0" dirty="0" smtClean="0"/>
              <a:t>After much debate, our Government came up with the Four Capacities – four attributes that everything we do in school should help to develop in our children.</a:t>
            </a:r>
          </a:p>
          <a:p>
            <a:r>
              <a:rPr lang="en-GB" baseline="0" dirty="0" smtClean="0"/>
              <a:t>Successful Learners</a:t>
            </a:r>
          </a:p>
          <a:p>
            <a:r>
              <a:rPr lang="en-GB" baseline="0" dirty="0" smtClean="0"/>
              <a:t>Confident Individuals</a:t>
            </a:r>
          </a:p>
          <a:p>
            <a:r>
              <a:rPr lang="en-GB" baseline="0" dirty="0" smtClean="0"/>
              <a:t>Effective Contributors </a:t>
            </a:r>
          </a:p>
          <a:p>
            <a:r>
              <a:rPr lang="en-GB" baseline="0" dirty="0" smtClean="0"/>
              <a:t>Responsible Citizens </a:t>
            </a:r>
          </a:p>
          <a:p>
            <a:r>
              <a:rPr lang="en-GB" baseline="0" dirty="0" smtClean="0"/>
              <a:t>These, then, are the four capacities that everything else we do in school is built on.</a:t>
            </a:r>
          </a:p>
        </p:txBody>
      </p:sp>
      <p:sp>
        <p:nvSpPr>
          <p:cNvPr id="4" name="Slide Number Placeholder 3"/>
          <p:cNvSpPr>
            <a:spLocks noGrp="1"/>
          </p:cNvSpPr>
          <p:nvPr>
            <p:ph type="sldNum" sz="quarter" idx="10"/>
          </p:nvPr>
        </p:nvSpPr>
        <p:spPr/>
        <p:txBody>
          <a:bodyPr/>
          <a:lstStyle/>
          <a:p>
            <a:fld id="{4D4B5EC0-DC2C-49D4-9343-B24DD3C1F752}" type="slidenum">
              <a:rPr lang="en-GB" smtClean="0"/>
              <a:t>43</a:t>
            </a:fld>
            <a:endParaRPr lang="en-GB" dirty="0"/>
          </a:p>
        </p:txBody>
      </p:sp>
    </p:spTree>
    <p:extLst>
      <p:ext uri="{BB962C8B-B14F-4D97-AF65-F5344CB8AC3E}">
        <p14:creationId xmlns:p14="http://schemas.microsoft.com/office/powerpoint/2010/main" val="250279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Having decided on the 4 capacities we would like to develop in all children and young people in Scotland, a curriculum had to be designed to make them a reality.</a:t>
            </a:r>
          </a:p>
          <a:p>
            <a:r>
              <a:rPr lang="en-GB" baseline="0" dirty="0" smtClean="0"/>
              <a:t> </a:t>
            </a:r>
          </a:p>
          <a:p>
            <a:r>
              <a:rPr lang="en-GB" baseline="0" dirty="0" smtClean="0"/>
              <a:t>When designing the curriculum, there are 7 design principles we have to take into account. These are:</a:t>
            </a:r>
          </a:p>
          <a:p>
            <a:endParaRPr lang="en-GB" baseline="0" dirty="0" smtClean="0"/>
          </a:p>
          <a:p>
            <a:r>
              <a:rPr lang="en-GB" baseline="0" dirty="0" smtClean="0"/>
              <a:t>Challenge and enjoyment</a:t>
            </a:r>
          </a:p>
          <a:p>
            <a:r>
              <a:rPr lang="en-GB" baseline="0" dirty="0" smtClean="0"/>
              <a:t>Breadth</a:t>
            </a:r>
          </a:p>
          <a:p>
            <a:r>
              <a:rPr lang="en-GB" baseline="0" dirty="0" smtClean="0"/>
              <a:t>Progression</a:t>
            </a:r>
          </a:p>
          <a:p>
            <a:r>
              <a:rPr lang="en-GB" baseline="0" dirty="0" smtClean="0"/>
              <a:t>Depth</a:t>
            </a:r>
          </a:p>
          <a:p>
            <a:r>
              <a:rPr lang="en-GB" baseline="0" dirty="0" smtClean="0"/>
              <a:t>Personalisation and choice</a:t>
            </a:r>
          </a:p>
          <a:p>
            <a:r>
              <a:rPr lang="en-GB" baseline="0" dirty="0" smtClean="0"/>
              <a:t>Coherent</a:t>
            </a:r>
          </a:p>
          <a:p>
            <a:r>
              <a:rPr lang="en-GB" baseline="0" dirty="0" smtClean="0"/>
              <a:t>Relevant.</a:t>
            </a:r>
          </a:p>
        </p:txBody>
      </p:sp>
      <p:sp>
        <p:nvSpPr>
          <p:cNvPr id="4" name="Slide Number Placeholder 3"/>
          <p:cNvSpPr>
            <a:spLocks noGrp="1"/>
          </p:cNvSpPr>
          <p:nvPr>
            <p:ph type="sldNum" sz="quarter" idx="10"/>
          </p:nvPr>
        </p:nvSpPr>
        <p:spPr/>
        <p:txBody>
          <a:bodyPr/>
          <a:lstStyle/>
          <a:p>
            <a:fld id="{4D4B5EC0-DC2C-49D4-9343-B24DD3C1F752}" type="slidenum">
              <a:rPr lang="en-GB" smtClean="0"/>
              <a:t>44</a:t>
            </a:fld>
            <a:endParaRPr lang="en-GB" dirty="0"/>
          </a:p>
        </p:txBody>
      </p:sp>
    </p:spTree>
    <p:extLst>
      <p:ext uri="{BB962C8B-B14F-4D97-AF65-F5344CB8AC3E}">
        <p14:creationId xmlns:p14="http://schemas.microsoft.com/office/powerpoint/2010/main" val="217083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Curriculum for</a:t>
            </a:r>
            <a:r>
              <a:rPr lang="en-GB" baseline="0" dirty="0" smtClean="0"/>
              <a:t> Excellence, the knowledge, skills and attitudes that children should be working on during the pre-school and Primary school years are split up into three different levels.</a:t>
            </a:r>
          </a:p>
          <a:p>
            <a:r>
              <a:rPr lang="en-GB" baseline="0" dirty="0" smtClean="0"/>
              <a:t>Each level has a number of experiences that the children will engage in, and a number of outcomes (that’s the things they should learn) by doing so.</a:t>
            </a:r>
          </a:p>
          <a:p>
            <a:r>
              <a:rPr lang="en-GB" baseline="0" dirty="0" smtClean="0"/>
              <a:t>For ease of organisation, these levels are described by year groups, but as children are individuals and all different it is important to remember that the levels are just that, an organisational feature.</a:t>
            </a:r>
          </a:p>
          <a:p>
            <a:r>
              <a:rPr lang="en-GB" baseline="0" dirty="0" smtClean="0"/>
              <a:t>Early Level</a:t>
            </a:r>
          </a:p>
          <a:p>
            <a:r>
              <a:rPr lang="en-GB" baseline="0" dirty="0" smtClean="0"/>
              <a:t>First Level</a:t>
            </a:r>
          </a:p>
          <a:p>
            <a:r>
              <a:rPr lang="en-GB" baseline="0" dirty="0" smtClean="0"/>
              <a:t>Second Level</a:t>
            </a:r>
          </a:p>
          <a:p>
            <a:endParaRPr lang="en-GB" baseline="0" dirty="0" smtClean="0"/>
          </a:p>
          <a:p>
            <a:r>
              <a:rPr lang="en-GB" baseline="0" dirty="0" smtClean="0"/>
              <a:t>These levels are not rigid - in Carmondean, we have children who are in Primary 1 working on experiences and outcomes of the First level.</a:t>
            </a:r>
          </a:p>
          <a:p>
            <a:r>
              <a:rPr lang="en-GB" baseline="0" dirty="0" smtClean="0"/>
              <a:t>Equally, we have children in Primary 2, 3, &amp; 4 who still have aspects of Early Level to attain.</a:t>
            </a:r>
          </a:p>
          <a:p>
            <a:endParaRPr lang="en-GB" baseline="0" dirty="0" smtClean="0"/>
          </a:p>
          <a:p>
            <a:r>
              <a:rPr lang="en-GB" baseline="0" dirty="0" smtClean="0"/>
              <a:t>Children who enter Primary 1 will be building on the experiences and outcomes of the Early Level, which began in the Nursery or Pre-school setting. </a:t>
            </a:r>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t>45</a:t>
            </a:fld>
            <a:endParaRPr lang="en-GB" dirty="0"/>
          </a:p>
        </p:txBody>
      </p:sp>
    </p:spTree>
    <p:extLst>
      <p:ext uri="{BB962C8B-B14F-4D97-AF65-F5344CB8AC3E}">
        <p14:creationId xmlns:p14="http://schemas.microsoft.com/office/powerpoint/2010/main" val="128688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children go to secondary school, they continue to study the Broad General Education, but at different levels.</a:t>
            </a:r>
          </a:p>
          <a:p>
            <a:endParaRPr lang="en-GB" baseline="0" dirty="0" smtClean="0"/>
          </a:p>
          <a:p>
            <a:r>
              <a:rPr lang="en-GB" baseline="0" dirty="0" smtClean="0"/>
              <a:t>Third Level – continuing on from second level</a:t>
            </a:r>
          </a:p>
          <a:p>
            <a:r>
              <a:rPr lang="en-GB" baseline="0" dirty="0" smtClean="0"/>
              <a:t>Fourth  Level – gives opportunity for young people to choose what they would like to learn about</a:t>
            </a:r>
          </a:p>
          <a:p>
            <a:r>
              <a:rPr lang="en-GB" baseline="0" dirty="0" smtClean="0"/>
              <a:t>Senior Phase – for those young people wishing to continue at school or college to gain qualifications.</a:t>
            </a:r>
          </a:p>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t>46</a:t>
            </a:fld>
            <a:endParaRPr lang="en-GB" dirty="0"/>
          </a:p>
        </p:txBody>
      </p:sp>
    </p:spTree>
    <p:extLst>
      <p:ext uri="{BB962C8B-B14F-4D97-AF65-F5344CB8AC3E}">
        <p14:creationId xmlns:p14="http://schemas.microsoft.com/office/powerpoint/2010/main" val="247380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preparation for becoming familiar with the Curriculum begins in the Nursery. Although children aren’t aware of it at the time, the things they are learning about are the very first building blocks of the bodies of knowledge known as subjects.</a:t>
            </a:r>
          </a:p>
          <a:p>
            <a:r>
              <a:rPr lang="en-GB" baseline="0" dirty="0" smtClean="0"/>
              <a:t>In Primary School, the curriculum consists of eight subject areas. </a:t>
            </a:r>
          </a:p>
          <a:p>
            <a:r>
              <a:rPr lang="en-GB" baseline="0" dirty="0" smtClean="0"/>
              <a:t>Literacy &amp; English: Listening and Talking, Reading, Writing. This area also includes other languages, which will be French to begin with.</a:t>
            </a:r>
          </a:p>
          <a:p>
            <a:r>
              <a:rPr lang="en-GB" baseline="0" dirty="0" smtClean="0"/>
              <a:t>Numeracy and Mathematics: Number, Money and Measure, Shape, Position and Movement and Information Handling </a:t>
            </a:r>
          </a:p>
          <a:p>
            <a:r>
              <a:rPr lang="en-GB" baseline="0" dirty="0" smtClean="0"/>
              <a:t>Health and Wellbeing: All things to do with health, including PE and Sport</a:t>
            </a:r>
          </a:p>
          <a:p>
            <a:r>
              <a:rPr lang="en-GB" baseline="0" dirty="0" smtClean="0"/>
              <a:t>Expressive Arts: Music, Drama, Art and Dance</a:t>
            </a:r>
          </a:p>
          <a:p>
            <a:r>
              <a:rPr lang="en-GB" baseline="0" dirty="0" smtClean="0"/>
              <a:t>Sciences: Planet Earth, Forces, Electricity and Waves, Biological Systems, Materials and Topical Science – science as it is being played out in daily life.</a:t>
            </a:r>
          </a:p>
          <a:p>
            <a:r>
              <a:rPr lang="en-GB" baseline="0" dirty="0" smtClean="0"/>
              <a:t>Technologies: A huge area which includes engineering, food and textiles, ICT and computers, etc., etc., etc.</a:t>
            </a:r>
          </a:p>
          <a:p>
            <a:r>
              <a:rPr lang="en-GB" baseline="0" dirty="0" smtClean="0"/>
              <a:t>Social Studies: Basically History, Geography and Modern Studies, including Enterprise education.</a:t>
            </a:r>
          </a:p>
          <a:p>
            <a:r>
              <a:rPr lang="en-GB" baseline="0" dirty="0" smtClean="0"/>
              <a:t>Religious and Moral Education: Christianity,  World Religions selected for study and Development of Beliefs and Values. At the moment, the two World Religions which have been selected for study are Islam and Judaism.</a:t>
            </a:r>
          </a:p>
          <a:p>
            <a:r>
              <a:rPr lang="en-GB" baseline="0" dirty="0" smtClean="0"/>
              <a:t>Of these 8 subject areas, three are considered to be core subjects. These are:</a:t>
            </a:r>
          </a:p>
          <a:p>
            <a:r>
              <a:rPr lang="en-GB" baseline="0" dirty="0" smtClean="0"/>
              <a:t>Literacy &amp; English</a:t>
            </a:r>
          </a:p>
          <a:p>
            <a:r>
              <a:rPr lang="en-GB" baseline="0" dirty="0" smtClean="0"/>
              <a:t>Numeracy &amp; Mathematics</a:t>
            </a:r>
          </a:p>
          <a:p>
            <a:r>
              <a:rPr lang="en-GB" baseline="0" dirty="0" smtClean="0"/>
              <a:t>Health &amp; Wellbeing.</a:t>
            </a:r>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t>47</a:t>
            </a:fld>
            <a:endParaRPr lang="en-GB" dirty="0"/>
          </a:p>
        </p:txBody>
      </p:sp>
    </p:spTree>
    <p:extLst>
      <p:ext uri="{BB962C8B-B14F-4D97-AF65-F5344CB8AC3E}">
        <p14:creationId xmlns:p14="http://schemas.microsoft.com/office/powerpoint/2010/main" val="95540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subjects are considered to be ‘The Responsibility of All’. That means that, whoever is working with the children (be it visiting specialists, class teacher, Pupil Support Worker, etc.), they should be</a:t>
            </a:r>
            <a:r>
              <a:rPr lang="en-GB" baseline="0" dirty="0" smtClean="0"/>
              <a:t> planning to include aspects of these three subjects, as appropriate, no matter what they are teaching.</a:t>
            </a:r>
          </a:p>
          <a:p>
            <a:r>
              <a:rPr lang="en-GB" baseline="0" dirty="0" smtClean="0"/>
              <a:t>While learning in the Expressive Arts, listening and talking may be developed;</a:t>
            </a:r>
          </a:p>
          <a:p>
            <a:r>
              <a:rPr lang="en-GB" baseline="0" dirty="0" smtClean="0"/>
              <a:t>When learning in Social Studies, Numeracy may be developed, for example comparing population figures in different countries;</a:t>
            </a:r>
          </a:p>
          <a:p>
            <a:r>
              <a:rPr lang="en-GB" baseline="0" dirty="0" smtClean="0"/>
              <a:t>When learning in Technologies, Reading for information will play a part as well as using technology to assist writing;</a:t>
            </a:r>
          </a:p>
          <a:p>
            <a:r>
              <a:rPr lang="en-GB" baseline="0" dirty="0" smtClean="0"/>
              <a:t>When learning in Sciences, Health and Wellbeing may be developed by looking at the effects of exercise on the body;</a:t>
            </a:r>
          </a:p>
          <a:p>
            <a:r>
              <a:rPr lang="en-GB" baseline="0" dirty="0" smtClean="0"/>
              <a:t>When learning in modern languages, all three core subjects will play a part;</a:t>
            </a:r>
          </a:p>
          <a:p>
            <a:r>
              <a:rPr lang="en-GB" baseline="0" dirty="0" smtClean="0"/>
              <a:t>And when learning in R&amp;ME, many Health and Wellbeing skills will be developed while looking at, e.g., food laws, etc.</a:t>
            </a:r>
          </a:p>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t>48</a:t>
            </a:fld>
            <a:endParaRPr lang="en-GB" dirty="0"/>
          </a:p>
        </p:txBody>
      </p:sp>
    </p:spTree>
    <p:extLst>
      <p:ext uri="{BB962C8B-B14F-4D97-AF65-F5344CB8AC3E}">
        <p14:creationId xmlns:p14="http://schemas.microsoft.com/office/powerpoint/2010/main" val="184962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Much of the learning and teaching is done through interdisciplinary learning and through ‘topics’.</a:t>
            </a:r>
          </a:p>
          <a:p>
            <a:r>
              <a:rPr lang="en-GB" baseline="0" dirty="0" smtClean="0"/>
              <a:t>Just like the curriculum levels are an organisational feature, subjects are the same.</a:t>
            </a:r>
          </a:p>
          <a:p>
            <a:r>
              <a:rPr lang="en-GB" baseline="0" dirty="0" smtClean="0"/>
              <a:t>If children are learning about the Vikings, for example, they will use experiences and outcomes from more than one subject to help them.</a:t>
            </a:r>
          </a:p>
          <a:p>
            <a:r>
              <a:rPr lang="en-GB" baseline="0" dirty="0" smtClean="0"/>
              <a:t>They may learn about the history of Vikings and the Geography of their native lands – that’s Social Studies.</a:t>
            </a:r>
          </a:p>
          <a:p>
            <a:r>
              <a:rPr lang="en-GB" baseline="0" dirty="0" smtClean="0"/>
              <a:t>They may learn about how Vikings decorated their jewellery and pottery and which styles of clothes they wore – that’s Expressive Arts.</a:t>
            </a:r>
          </a:p>
          <a:p>
            <a:r>
              <a:rPr lang="en-GB" baseline="0" dirty="0" smtClean="0"/>
              <a:t>They may use computers to find out about and present a piece of personal research – that’s Technologies.</a:t>
            </a:r>
          </a:p>
          <a:p>
            <a:r>
              <a:rPr lang="en-GB" baseline="0" dirty="0" smtClean="0"/>
              <a:t>They may learn about how Vikings believed their lives were ruled by the will of the Norse Gods – That’s Religious and Moral Education.</a:t>
            </a:r>
          </a:p>
          <a:p>
            <a:r>
              <a:rPr lang="en-GB" baseline="0" dirty="0" smtClean="0"/>
              <a:t>Different subjects, same topic. </a:t>
            </a:r>
          </a:p>
          <a:p>
            <a:r>
              <a:rPr lang="en-GB" baseline="0" dirty="0" smtClean="0"/>
              <a:t>As children progress through the school, individual subjects take on more importance as they prepare to make decisions about what they will study at Secondary School.</a:t>
            </a:r>
          </a:p>
          <a:p>
            <a:r>
              <a:rPr lang="en-GB" baseline="0" dirty="0" smtClean="0"/>
              <a:t>To Summarise:</a:t>
            </a:r>
          </a:p>
          <a:p>
            <a:r>
              <a:rPr lang="en-GB" baseline="0" dirty="0" smtClean="0"/>
              <a:t>The curriculum consists of 8 subject areas, of which three are core subjects – Literacy &amp; English, Numeracy &amp; Mathematics and Health and Well-being.</a:t>
            </a:r>
          </a:p>
          <a:p>
            <a:r>
              <a:rPr lang="en-GB" baseline="0" dirty="0" smtClean="0"/>
              <a:t>In the pre-school and Primary school years, the curriculum is split into three levels, Early Level (N1, 2 and P1), First Level (P2, 3 &amp; 4) and Second Level (P 5, 6 &amp; 7), although these are for organisational purposes only.</a:t>
            </a:r>
          </a:p>
          <a:p>
            <a:r>
              <a:rPr lang="en-GB" baseline="0" dirty="0" smtClean="0"/>
              <a:t>Much of the learning that takes place will not be based on subjects, but will be tackled as a series of Interdisciplinary studies.</a:t>
            </a:r>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t>49</a:t>
            </a:fld>
            <a:endParaRPr lang="en-GB" dirty="0"/>
          </a:p>
        </p:txBody>
      </p:sp>
    </p:spTree>
    <p:extLst>
      <p:ext uri="{BB962C8B-B14F-4D97-AF65-F5344CB8AC3E}">
        <p14:creationId xmlns:p14="http://schemas.microsoft.com/office/powerpoint/2010/main" val="2653830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And, to re-cap, the purpose of all of this is to produce</a:t>
            </a:r>
          </a:p>
          <a:p>
            <a:r>
              <a:rPr lang="en-GB" baseline="0" dirty="0" smtClean="0"/>
              <a:t>Successful Learners,</a:t>
            </a:r>
          </a:p>
          <a:p>
            <a:r>
              <a:rPr lang="en-GB" baseline="0" dirty="0" smtClean="0"/>
              <a:t>Confident individuals,</a:t>
            </a:r>
          </a:p>
          <a:p>
            <a:r>
              <a:rPr lang="en-GB" baseline="0" dirty="0" smtClean="0"/>
              <a:t>Effective Contributors </a:t>
            </a:r>
          </a:p>
          <a:p>
            <a:r>
              <a:rPr lang="en-GB" baseline="0" dirty="0" smtClean="0"/>
              <a:t>and </a:t>
            </a:r>
          </a:p>
          <a:p>
            <a:r>
              <a:rPr lang="en-GB" baseline="0" dirty="0" smtClean="0"/>
              <a:t>Responsible Citizens.</a:t>
            </a:r>
          </a:p>
        </p:txBody>
      </p:sp>
      <p:sp>
        <p:nvSpPr>
          <p:cNvPr id="4" name="Slide Number Placeholder 3"/>
          <p:cNvSpPr>
            <a:spLocks noGrp="1"/>
          </p:cNvSpPr>
          <p:nvPr>
            <p:ph type="sldNum" sz="quarter" idx="10"/>
          </p:nvPr>
        </p:nvSpPr>
        <p:spPr/>
        <p:txBody>
          <a:bodyPr/>
          <a:lstStyle/>
          <a:p>
            <a:fld id="{4D4B5EC0-DC2C-49D4-9343-B24DD3C1F752}" type="slidenum">
              <a:rPr lang="en-GB" smtClean="0"/>
              <a:t>50</a:t>
            </a:fld>
            <a:endParaRPr lang="en-GB" dirty="0"/>
          </a:p>
        </p:txBody>
      </p:sp>
    </p:spTree>
    <p:extLst>
      <p:ext uri="{BB962C8B-B14F-4D97-AF65-F5344CB8AC3E}">
        <p14:creationId xmlns:p14="http://schemas.microsoft.com/office/powerpoint/2010/main" val="30000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Most children in Scotland wear a school uniform.</a:t>
            </a:r>
          </a:p>
          <a:p>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51</a:t>
            </a:fld>
            <a:endParaRPr lang="en-GB"/>
          </a:p>
        </p:txBody>
      </p:sp>
    </p:spTree>
    <p:extLst>
      <p:ext uri="{BB962C8B-B14F-4D97-AF65-F5344CB8AC3E}">
        <p14:creationId xmlns:p14="http://schemas.microsoft.com/office/powerpoint/2010/main" val="174467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Bulgarians honor the 24th of May as the Day of the Slavic Alphabet and Culture. All over the country schools are decorated with flowers and portraits of the brothers </a:t>
            </a:r>
            <a:r>
              <a:rPr lang="en-US" sz="1200" dirty="0" err="1" smtClean="0">
                <a:solidFill>
                  <a:srgbClr val="0070C0"/>
                </a:solidFill>
              </a:rPr>
              <a:t>St.Cyril</a:t>
            </a:r>
            <a:r>
              <a:rPr lang="en-US" sz="1200" dirty="0" smtClean="0">
                <a:solidFill>
                  <a:srgbClr val="0070C0"/>
                </a:solidFill>
              </a:rPr>
              <a:t> and </a:t>
            </a:r>
            <a:r>
              <a:rPr lang="en-US" sz="1200" dirty="0" err="1" smtClean="0">
                <a:solidFill>
                  <a:srgbClr val="0070C0"/>
                </a:solidFill>
              </a:rPr>
              <a:t>St.Methodius</a:t>
            </a:r>
            <a:r>
              <a:rPr lang="en-US" sz="1200" dirty="0" smtClean="0">
                <a:solidFill>
                  <a:srgbClr val="0070C0"/>
                </a:solidFill>
              </a:rPr>
              <a:t>. They are credited with devising the Glagolitic alphabet, the first alphabet used to transcribe the Old Church Slavonic language. The alphabet has official status with many organizations. With the accession of Bulgaria to the European Union on January 1, 2007 , Cyrillic became the third official alphabet of the EU. Up to 2007 there are more than 12 million people around the world who speak Bulgarian fluently. </a:t>
            </a:r>
            <a:endParaRPr lang="bg-BG" sz="1200" dirty="0" smtClean="0">
              <a:solidFill>
                <a:srgbClr val="0070C0"/>
              </a:solidFill>
            </a:endParaRPr>
          </a:p>
          <a:p>
            <a:endParaRPr lang="bg-BG" dirty="0"/>
          </a:p>
        </p:txBody>
      </p:sp>
      <p:sp>
        <p:nvSpPr>
          <p:cNvPr id="4" name="Slide Number Placeholder 3"/>
          <p:cNvSpPr>
            <a:spLocks noGrp="1"/>
          </p:cNvSpPr>
          <p:nvPr>
            <p:ph type="sldNum" sz="quarter" idx="10"/>
          </p:nvPr>
        </p:nvSpPr>
        <p:spPr/>
        <p:txBody>
          <a:bodyPr/>
          <a:lstStyle/>
          <a:p>
            <a:fld id="{39BEE756-084D-4D5E-B79A-D54787292511}" type="slidenum">
              <a:rPr lang="bg-BG" smtClean="0"/>
              <a:t>10</a:t>
            </a:fld>
            <a:endParaRPr lang="bg-BG"/>
          </a:p>
        </p:txBody>
      </p:sp>
    </p:spTree>
    <p:extLst>
      <p:ext uri="{BB962C8B-B14F-4D97-AF65-F5344CB8AC3E}">
        <p14:creationId xmlns:p14="http://schemas.microsoft.com/office/powerpoint/2010/main" val="1511090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All children can have a free breakfast in school and  Primary 1-3 children can have a free lunch.</a:t>
            </a:r>
          </a:p>
          <a:p>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52</a:t>
            </a:fld>
            <a:endParaRPr lang="en-GB"/>
          </a:p>
        </p:txBody>
      </p:sp>
    </p:spTree>
    <p:extLst>
      <p:ext uri="{BB962C8B-B14F-4D97-AF65-F5344CB8AC3E}">
        <p14:creationId xmlns:p14="http://schemas.microsoft.com/office/powerpoint/2010/main" val="91690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Children and young people are encouraged to play a part in the decision-making of schools. </a:t>
            </a:r>
          </a:p>
          <a:p>
            <a:r>
              <a:rPr lang="en-GB" dirty="0" smtClean="0"/>
              <a:t>In Carmondean we have:</a:t>
            </a:r>
          </a:p>
          <a:p>
            <a:r>
              <a:rPr lang="en-GB" dirty="0" smtClean="0"/>
              <a:t>House Captains,</a:t>
            </a:r>
          </a:p>
          <a:p>
            <a:r>
              <a:rPr lang="en-GB" dirty="0" smtClean="0"/>
              <a:t>A Pupil Council</a:t>
            </a:r>
          </a:p>
          <a:p>
            <a:r>
              <a:rPr lang="en-GB" dirty="0" smtClean="0"/>
              <a:t>An Eco Committee</a:t>
            </a:r>
          </a:p>
          <a:p>
            <a:r>
              <a:rPr lang="en-GB" dirty="0" smtClean="0"/>
              <a:t>Playground</a:t>
            </a:r>
            <a:r>
              <a:rPr lang="en-GB" baseline="0" dirty="0" smtClean="0"/>
              <a:t> Mentors</a:t>
            </a:r>
          </a:p>
          <a:p>
            <a:r>
              <a:rPr lang="en-GB" baseline="0" dirty="0" smtClean="0"/>
              <a:t>Primary 7 Buddies.</a:t>
            </a:r>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53</a:t>
            </a:fld>
            <a:endParaRPr lang="en-GB"/>
          </a:p>
        </p:txBody>
      </p:sp>
    </p:spTree>
    <p:extLst>
      <p:ext uri="{BB962C8B-B14F-4D97-AF65-F5344CB8AC3E}">
        <p14:creationId xmlns:p14="http://schemas.microsoft.com/office/powerpoint/2010/main" val="335421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Many schools have after-school clubs with a huge variety of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Carmondean, we have 21.</a:t>
            </a:r>
          </a:p>
          <a:p>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54</a:t>
            </a:fld>
            <a:endParaRPr lang="en-GB"/>
          </a:p>
        </p:txBody>
      </p:sp>
    </p:spTree>
    <p:extLst>
      <p:ext uri="{BB962C8B-B14F-4D97-AF65-F5344CB8AC3E}">
        <p14:creationId xmlns:p14="http://schemas.microsoft.com/office/powerpoint/2010/main" val="3325985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Many schools are part of the Rights Respecting Schools initiative based on U.N.C.R.C.</a:t>
            </a:r>
          </a:p>
          <a:p>
            <a:r>
              <a:rPr lang="en-GB" dirty="0" smtClean="0"/>
              <a:t>Carmondean has reached Level 2 of this initiative.</a:t>
            </a:r>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55</a:t>
            </a:fld>
            <a:endParaRPr lang="en-GB"/>
          </a:p>
        </p:txBody>
      </p:sp>
    </p:spTree>
    <p:extLst>
      <p:ext uri="{BB962C8B-B14F-4D97-AF65-F5344CB8AC3E}">
        <p14:creationId xmlns:p14="http://schemas.microsoft.com/office/powerpoint/2010/main" val="364817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mtClean="0"/>
              <a:t>Curriculum for Excellence aims to achieve a transformation in education in Scotland by providing a coherent, more flexible and enriched curriculum from 3-18.</a:t>
            </a:r>
          </a:p>
          <a:p>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56</a:t>
            </a:fld>
            <a:endParaRPr lang="en-GB"/>
          </a:p>
        </p:txBody>
      </p:sp>
    </p:spTree>
    <p:extLst>
      <p:ext uri="{BB962C8B-B14F-4D97-AF65-F5344CB8AC3E}">
        <p14:creationId xmlns:p14="http://schemas.microsoft.com/office/powerpoint/2010/main" val="3770078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9BEE756-084D-4D5E-B79A-D54787292511}" type="slidenum">
              <a:rPr lang="bg-BG" smtClean="0"/>
              <a:t>57</a:t>
            </a:fld>
            <a:endParaRPr lang="bg-BG"/>
          </a:p>
        </p:txBody>
      </p:sp>
    </p:spTree>
    <p:extLst>
      <p:ext uri="{BB962C8B-B14F-4D97-AF65-F5344CB8AC3E}">
        <p14:creationId xmlns:p14="http://schemas.microsoft.com/office/powerpoint/2010/main" val="340301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9BEE756-084D-4D5E-B79A-D54787292511}" type="slidenum">
              <a:rPr lang="bg-BG" smtClean="0"/>
              <a:t>11</a:t>
            </a:fld>
            <a:endParaRPr lang="bg-BG"/>
          </a:p>
        </p:txBody>
      </p:sp>
    </p:spTree>
    <p:extLst>
      <p:ext uri="{BB962C8B-B14F-4D97-AF65-F5344CB8AC3E}">
        <p14:creationId xmlns:p14="http://schemas.microsoft.com/office/powerpoint/2010/main" val="131323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39BEE756-084D-4D5E-B79A-D54787292511}" type="slidenum">
              <a:rPr lang="bg-BG" smtClean="0"/>
              <a:pPr/>
              <a:t>20</a:t>
            </a:fld>
            <a:endParaRPr lang="bg-BG"/>
          </a:p>
        </p:txBody>
      </p:sp>
    </p:spTree>
    <p:extLst>
      <p:ext uri="{BB962C8B-B14F-4D97-AF65-F5344CB8AC3E}">
        <p14:creationId xmlns:p14="http://schemas.microsoft.com/office/powerpoint/2010/main" val="203593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23</a:t>
            </a:fld>
            <a:endParaRPr lang="bg-BG"/>
          </a:p>
        </p:txBody>
      </p:sp>
    </p:spTree>
    <p:extLst>
      <p:ext uri="{BB962C8B-B14F-4D97-AF65-F5344CB8AC3E}">
        <p14:creationId xmlns:p14="http://schemas.microsoft.com/office/powerpoint/2010/main" val="13253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24</a:t>
            </a:fld>
            <a:endParaRPr lang="bg-BG"/>
          </a:p>
        </p:txBody>
      </p:sp>
    </p:spTree>
    <p:extLst>
      <p:ext uri="{BB962C8B-B14F-4D97-AF65-F5344CB8AC3E}">
        <p14:creationId xmlns:p14="http://schemas.microsoft.com/office/powerpoint/2010/main" val="137597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26</a:t>
            </a:fld>
            <a:endParaRPr lang="bg-BG"/>
          </a:p>
        </p:txBody>
      </p:sp>
    </p:spTree>
    <p:extLst>
      <p:ext uri="{BB962C8B-B14F-4D97-AF65-F5344CB8AC3E}">
        <p14:creationId xmlns:p14="http://schemas.microsoft.com/office/powerpoint/2010/main" val="342167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9BEE756-084D-4D5E-B79A-D54787292511}" type="slidenum">
              <a:rPr lang="bg-BG" smtClean="0"/>
              <a:pPr/>
              <a:t>31</a:t>
            </a:fld>
            <a:endParaRPr lang="bg-BG"/>
          </a:p>
        </p:txBody>
      </p:sp>
    </p:spTree>
    <p:extLst>
      <p:ext uri="{BB962C8B-B14F-4D97-AF65-F5344CB8AC3E}">
        <p14:creationId xmlns:p14="http://schemas.microsoft.com/office/powerpoint/2010/main" val="178250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96955-A3AD-4A21-8FEE-6404F3513CA6}" type="slidenum">
              <a:rPr lang="en-GB" smtClean="0"/>
              <a:t>41</a:t>
            </a:fld>
            <a:endParaRPr lang="en-GB"/>
          </a:p>
        </p:txBody>
      </p:sp>
    </p:spTree>
    <p:extLst>
      <p:ext uri="{BB962C8B-B14F-4D97-AF65-F5344CB8AC3E}">
        <p14:creationId xmlns:p14="http://schemas.microsoft.com/office/powerpoint/2010/main" val="153194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EF6334-CF82-4BE6-AFF5-1F4D2A86742E}"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0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662CDF-FB77-4195-9A4C-E630D9EE029C}"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576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C7D514-8F47-4AB5-BE20-74151CD0BF73}"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940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F7E85-EFCA-43BA-9113-602671838D6C}"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466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52D0B-7CF9-42E9-B4B0-77664B18B9C6}"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222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3A06C6-91A5-4411-B44A-9995F4DF5834}"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427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1ADC6-CB75-43BB-894C-BCEC8D19DA51}"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271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3BD1D-AAB4-401B-AB8E-150B93E407A4}"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7089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E18A52-75AF-4A77-B00F-B2BAF8CA6879}"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808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18D2C3-0209-49DE-8F4D-63487E9E8A82}" type="datetime1">
              <a:rPr lang="en-US" smtClean="0"/>
              <a:t>11/20/2016</a:t>
            </a:fld>
            <a:endParaRPr lang="en-US" dirty="0"/>
          </a:p>
        </p:txBody>
      </p:sp>
      <p:sp>
        <p:nvSpPr>
          <p:cNvPr id="5" name="Footer Placeholder 4"/>
          <p:cNvSpPr>
            <a:spLocks noGrp="1"/>
          </p:cNvSpPr>
          <p:nvPr>
            <p:ph type="ftr" sz="quarter" idx="11"/>
          </p:nvPr>
        </p:nvSpPr>
        <p:spPr/>
        <p:txBody>
          <a:bodyPr/>
          <a:lstStyle/>
          <a:p>
            <a:r>
              <a:rPr lang="en-US" smtClean="0"/>
              <a:t>For Learners Around the Globe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73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E6B506-EDCB-4CE5-9EA4-5A9B1258615F}" type="datetime1">
              <a:rPr lang="en-US" smtClean="0"/>
              <a:t>11/20/2016</a:t>
            </a:fld>
            <a:endParaRPr lang="en-US" dirty="0"/>
          </a:p>
        </p:txBody>
      </p:sp>
      <p:sp>
        <p:nvSpPr>
          <p:cNvPr id="6" name="Footer Placeholder 5"/>
          <p:cNvSpPr>
            <a:spLocks noGrp="1"/>
          </p:cNvSpPr>
          <p:nvPr>
            <p:ph type="ftr" sz="quarter" idx="11"/>
          </p:nvPr>
        </p:nvSpPr>
        <p:spPr/>
        <p:txBody>
          <a:bodyPr/>
          <a:lstStyle/>
          <a:p>
            <a:r>
              <a:rPr lang="en-US" smtClean="0"/>
              <a:t>For Learners Around the Globe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087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EB09C9-0B57-4AC9-A34B-2DA183FB2127}" type="datetime1">
              <a:rPr lang="en-US" smtClean="0"/>
              <a:t>11/20/2016</a:t>
            </a:fld>
            <a:endParaRPr lang="en-US" dirty="0"/>
          </a:p>
        </p:txBody>
      </p:sp>
      <p:sp>
        <p:nvSpPr>
          <p:cNvPr id="8" name="Footer Placeholder 7"/>
          <p:cNvSpPr>
            <a:spLocks noGrp="1"/>
          </p:cNvSpPr>
          <p:nvPr>
            <p:ph type="ftr" sz="quarter" idx="11"/>
          </p:nvPr>
        </p:nvSpPr>
        <p:spPr/>
        <p:txBody>
          <a:bodyPr/>
          <a:lstStyle/>
          <a:p>
            <a:r>
              <a:rPr lang="en-US" smtClean="0"/>
              <a:t>For Learners Around the Globe</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04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38D95-4B70-454D-9DE6-AC0FDB075720}" type="datetime1">
              <a:rPr lang="en-US" smtClean="0"/>
              <a:t>11/20/2016</a:t>
            </a:fld>
            <a:endParaRPr lang="en-US" dirty="0"/>
          </a:p>
        </p:txBody>
      </p:sp>
      <p:sp>
        <p:nvSpPr>
          <p:cNvPr id="4" name="Footer Placeholder 3"/>
          <p:cNvSpPr>
            <a:spLocks noGrp="1"/>
          </p:cNvSpPr>
          <p:nvPr>
            <p:ph type="ftr" sz="quarter" idx="11"/>
          </p:nvPr>
        </p:nvSpPr>
        <p:spPr/>
        <p:txBody>
          <a:bodyPr/>
          <a:lstStyle/>
          <a:p>
            <a:r>
              <a:rPr lang="en-US" smtClean="0"/>
              <a:t>For Learners Around the Globe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673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D4665-ED63-4360-A17C-18AA82651D4F}" type="datetime1">
              <a:rPr lang="en-US" smtClean="0"/>
              <a:t>11/20/2016</a:t>
            </a:fld>
            <a:endParaRPr lang="en-US" dirty="0"/>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779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F50576-55EA-4DD9-9566-69C5A5D99D4D}" type="datetime1">
              <a:rPr lang="en-US" smtClean="0"/>
              <a:t>11/20/2016</a:t>
            </a:fld>
            <a:endParaRPr lang="en-US" dirty="0"/>
          </a:p>
        </p:txBody>
      </p:sp>
      <p:sp>
        <p:nvSpPr>
          <p:cNvPr id="6" name="Footer Placeholder 5"/>
          <p:cNvSpPr>
            <a:spLocks noGrp="1"/>
          </p:cNvSpPr>
          <p:nvPr>
            <p:ph type="ftr" sz="quarter" idx="11"/>
          </p:nvPr>
        </p:nvSpPr>
        <p:spPr/>
        <p:txBody>
          <a:bodyPr/>
          <a:lstStyle/>
          <a:p>
            <a:r>
              <a:rPr lang="en-US" smtClean="0"/>
              <a:t>For Learners Around the Globe</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014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For Learners Around the Globe</a:t>
            </a:r>
            <a:endParaRPr lang="bg-BG"/>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5" name="Date Placeholder 4"/>
          <p:cNvSpPr>
            <a:spLocks noGrp="1"/>
          </p:cNvSpPr>
          <p:nvPr>
            <p:ph type="dt" sz="half" idx="10"/>
          </p:nvPr>
        </p:nvSpPr>
        <p:spPr/>
        <p:txBody>
          <a:bodyPr/>
          <a:lstStyle/>
          <a:p>
            <a:fld id="{BD8DFD86-83A7-42F4-9E4F-3A956BCC5B24}" type="datetime1">
              <a:rPr lang="en-US" smtClean="0"/>
              <a:t>11/20/2016</a:t>
            </a:fld>
            <a:endParaRPr lang="en-US" dirty="0"/>
          </a:p>
        </p:txBody>
      </p:sp>
    </p:spTree>
    <p:extLst>
      <p:ext uri="{BB962C8B-B14F-4D97-AF65-F5344CB8AC3E}">
        <p14:creationId xmlns:p14="http://schemas.microsoft.com/office/powerpoint/2010/main" val="211640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9EAE57-DB02-46EC-BE53-BBC6B34C1D4C}" type="datetime1">
              <a:rPr lang="en-US" smtClean="0"/>
              <a:t>11/20/2016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For Learners Around the Globe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654720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6.wmf"/><Relationship Id="rId4" Type="http://schemas.openxmlformats.org/officeDocument/2006/relationships/image" Target="../media/image45.wmf"/></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wmf"/><Relationship Id="rId10" Type="http://schemas.openxmlformats.org/officeDocument/2006/relationships/image" Target="../media/image57.jpeg"/><Relationship Id="rId4" Type="http://schemas.openxmlformats.org/officeDocument/2006/relationships/image" Target="../media/image51.wmf"/><Relationship Id="rId9" Type="http://schemas.openxmlformats.org/officeDocument/2006/relationships/image" Target="../media/image56.wmf"/></Relationships>
</file>

<file path=ppt/slides/_rels/slide4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8.png"/><Relationship Id="rId7" Type="http://schemas.openxmlformats.org/officeDocument/2006/relationships/image" Target="../media/image55.w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3.png"/><Relationship Id="rId4" Type="http://schemas.openxmlformats.org/officeDocument/2006/relationships/image" Target="../media/image54.wmf"/><Relationship Id="rId9" Type="http://schemas.openxmlformats.org/officeDocument/2006/relationships/image" Target="../media/image59.wmf"/></Relationships>
</file>

<file path=ppt/slides/_rels/slide49.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9.jpeg"/></Relationships>
</file>

<file path=ppt/slides/_rels/slide6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 Id="rId9" Type="http://schemas.openxmlformats.org/officeDocument/2006/relationships/image" Target="../media/image77.png"/></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39" y="801331"/>
            <a:ext cx="10586034" cy="5634681"/>
          </a:xfrm>
        </p:spPr>
        <p:txBody>
          <a:bodyPr anchor="ctr"/>
          <a:lstStyle/>
          <a:p>
            <a:pPr algn="ctr"/>
            <a: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SYSTEM</a:t>
            </a:r>
            <a:b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BULGARIA</a:t>
            </a:r>
            <a:endParaRPr lang="bg-BG"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906" y="81331"/>
            <a:ext cx="2758310" cy="72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786" y="69112"/>
            <a:ext cx="986993" cy="1265376"/>
          </a:xfrm>
          <a:prstGeom prst="rect">
            <a:avLst/>
          </a:prstGeom>
        </p:spPr>
      </p:pic>
      <p:pic>
        <p:nvPicPr>
          <p:cNvPr id="1028" name="Picture 4" descr="http://forum-klyuch.gds-solutions.com/wp-content/uploads/sites/2/2015/03/%D0%A6%D0%A0%D0%A7%D0%A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445" y="81331"/>
            <a:ext cx="2170046"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For Learners Around the Globe</a:t>
            </a:r>
            <a:endParaRPr lang="en-US" dirty="0"/>
          </a:p>
        </p:txBody>
      </p:sp>
      <p:pic>
        <p:nvPicPr>
          <p:cNvPr id="7"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3715" y="870906"/>
            <a:ext cx="1747652" cy="1643884"/>
          </a:xfrm>
          <a:prstGeom prst="rect">
            <a:avLst/>
          </a:prstGeom>
        </p:spPr>
      </p:pic>
    </p:spTree>
    <p:extLst>
      <p:ext uri="{BB962C8B-B14F-4D97-AF65-F5344CB8AC3E}">
        <p14:creationId xmlns:p14="http://schemas.microsoft.com/office/powerpoint/2010/main" val="1589655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24th May </a:t>
            </a:r>
            <a:r>
              <a:rPr lang="en-US" dirty="0" smtClean="0"/>
              <a:t/>
            </a:r>
            <a:br>
              <a:rPr lang="en-US" dirty="0" smtClean="0"/>
            </a:br>
            <a:r>
              <a:rPr lang="en-US" dirty="0" smtClean="0"/>
              <a:t>Day </a:t>
            </a:r>
            <a:r>
              <a:rPr lang="en-US" dirty="0"/>
              <a:t>of the Slavic Alphabet and Culture </a:t>
            </a:r>
            <a:br>
              <a:rPr lang="en-US" dirty="0"/>
            </a:br>
            <a:endParaRPr lang="bg-BG" dirty="0"/>
          </a:p>
        </p:txBody>
      </p:sp>
      <p:pic>
        <p:nvPicPr>
          <p:cNvPr id="8" name="Content Placeholder 7"/>
          <p:cNvPicPr>
            <a:picLocks noGrp="1" noChangeAspect="1"/>
          </p:cNvPicPr>
          <p:nvPr>
            <p:ph idx="1"/>
          </p:nvPr>
        </p:nvPicPr>
        <p:blipFill>
          <a:blip r:embed="rId3"/>
          <a:stretch>
            <a:fillRect/>
          </a:stretch>
        </p:blipFill>
        <p:spPr>
          <a:xfrm>
            <a:off x="153551" y="1790054"/>
            <a:ext cx="4021375" cy="5067946"/>
          </a:xfrm>
          <a:prstGeom prst="rect">
            <a:avLst/>
          </a:prstGeom>
        </p:spPr>
      </p:pic>
      <p:sp>
        <p:nvSpPr>
          <p:cNvPr id="4"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5" name="Content Placeholder 3"/>
          <p:cNvPicPr>
            <a:picLocks noChangeAspect="1"/>
          </p:cNvPicPr>
          <p:nvPr/>
        </p:nvPicPr>
        <p:blipFill>
          <a:blip r:embed="rId4"/>
          <a:stretch>
            <a:fillRect/>
          </a:stretch>
        </p:blipFill>
        <p:spPr>
          <a:xfrm>
            <a:off x="4174926" y="3111135"/>
            <a:ext cx="7340936" cy="3746865"/>
          </a:xfrm>
          <a:prstGeom prst="rect">
            <a:avLst/>
          </a:prstGeom>
        </p:spPr>
      </p:pic>
      <p:sp>
        <p:nvSpPr>
          <p:cNvPr id="6" name="TextBox 5"/>
          <p:cNvSpPr txBox="1"/>
          <p:nvPr/>
        </p:nvSpPr>
        <p:spPr>
          <a:xfrm>
            <a:off x="4174926" y="1787696"/>
            <a:ext cx="7340936"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a:solidFill>
                  <a:schemeClr val="bg1">
                    <a:lumMod val="95000"/>
                  </a:schemeClr>
                </a:solidFill>
                <a:effectLst>
                  <a:outerShdw blurRad="38100" dist="38100" dir="2700000" algn="tl">
                    <a:srgbClr val="000000">
                      <a:alpha val="43137"/>
                    </a:srgbClr>
                  </a:outerShdw>
                </a:effectLst>
              </a:rPr>
              <a:t>THE BULGARIAN ALPHABET</a:t>
            </a:r>
            <a:endParaRPr lang="bg-BG" sz="2000" b="1" dirty="0">
              <a:solidFill>
                <a:schemeClr val="bg1">
                  <a:lumMod val="95000"/>
                </a:schemeClr>
              </a:solidFill>
              <a:effectLst>
                <a:outerShdw blurRad="38100" dist="38100" dir="2700000" algn="tl">
                  <a:srgbClr val="000000">
                    <a:alpha val="43137"/>
                  </a:srgbClr>
                </a:outerShdw>
              </a:effectLst>
            </a:endParaRPr>
          </a:p>
          <a:p>
            <a:pPr algn="ctr"/>
            <a:endParaRPr lang="en-US" sz="2000" b="1" dirty="0" smtClean="0"/>
          </a:p>
          <a:p>
            <a:pPr algn="ctr"/>
            <a:r>
              <a:rPr lang="en-US" sz="2000" b="1" dirty="0" smtClean="0"/>
              <a:t>Alphabet </a:t>
            </a:r>
            <a:r>
              <a:rPr lang="en-US" sz="2000" b="1" dirty="0"/>
              <a:t>and pronunciation of the letters with English examples </a:t>
            </a:r>
            <a:endParaRPr lang="bg-BG" sz="2000" dirty="0"/>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pic>
        <p:nvPicPr>
          <p:cNvPr id="9"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2972" y="98020"/>
            <a:ext cx="1515993" cy="1425980"/>
          </a:xfrm>
          <a:prstGeom prst="rect">
            <a:avLst/>
          </a:prstGeom>
        </p:spPr>
      </p:pic>
    </p:spTree>
    <p:extLst>
      <p:ext uri="{BB962C8B-B14F-4D97-AF65-F5344CB8AC3E}">
        <p14:creationId xmlns:p14="http://schemas.microsoft.com/office/powerpoint/2010/main" val="47780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39" y="801331"/>
            <a:ext cx="10586034" cy="5634681"/>
          </a:xfrm>
        </p:spPr>
        <p:txBody>
          <a:bodyPr anchor="ctr"/>
          <a:lstStyle/>
          <a:p>
            <a:pPr algn="ctr"/>
            <a: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SYSTEM</a:t>
            </a:r>
            <a:b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6600" b="1"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a:t>
            </a:r>
            <a:r>
              <a:rPr lang="en-US" sz="6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FRANCE</a:t>
            </a:r>
            <a:endParaRPr lang="bg-BG"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6" name="Picture 5"/>
          <p:cNvPicPr>
            <a:picLocks noChangeAspect="1"/>
          </p:cNvPicPr>
          <p:nvPr/>
        </p:nvPicPr>
        <p:blipFill>
          <a:blip r:embed="rId3"/>
          <a:stretch>
            <a:fillRect/>
          </a:stretch>
        </p:blipFill>
        <p:spPr>
          <a:xfrm>
            <a:off x="6586938" y="90892"/>
            <a:ext cx="2680990" cy="1897706"/>
          </a:xfrm>
          <a:prstGeom prst="rect">
            <a:avLst/>
          </a:prstGeom>
        </p:spPr>
      </p:pic>
      <p:sp>
        <p:nvSpPr>
          <p:cNvPr id="3" name="Footer Placeholder 2"/>
          <p:cNvSpPr>
            <a:spLocks noGrp="1"/>
          </p:cNvSpPr>
          <p:nvPr>
            <p:ph type="ftr" sz="quarter" idx="11"/>
          </p:nvPr>
        </p:nvSpPr>
        <p:spPr/>
        <p:txBody>
          <a:bodyPr/>
          <a:lstStyle/>
          <a:p>
            <a:r>
              <a:rPr lang="en-US" smtClean="0"/>
              <a:t>For Learners Around the Globe</a:t>
            </a:r>
            <a:endParaRPr lang="en-US" dirty="0"/>
          </a:p>
        </p:txBody>
      </p:sp>
      <p:pic>
        <p:nvPicPr>
          <p:cNvPr id="7"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41" y="174220"/>
            <a:ext cx="1282025" cy="1205904"/>
          </a:xfrm>
          <a:prstGeom prst="rect">
            <a:avLst/>
          </a:prstGeom>
        </p:spPr>
      </p:pic>
    </p:spTree>
    <p:extLst>
      <p:ext uri="{BB962C8B-B14F-4D97-AF65-F5344CB8AC3E}">
        <p14:creationId xmlns:p14="http://schemas.microsoft.com/office/powerpoint/2010/main" val="2807256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FRANCE.</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t>For Learners Around the Globe</a:t>
            </a:r>
            <a:endParaRPr lang="en-US" dirty="0"/>
          </a:p>
        </p:txBody>
      </p:sp>
      <p:sp>
        <p:nvSpPr>
          <p:cNvPr id="12" name="Titre 1"/>
          <p:cNvSpPr>
            <a:spLocks noGrp="1"/>
          </p:cNvSpPr>
          <p:nvPr>
            <p:ph sz="quarter" idx="4"/>
          </p:nvPr>
        </p:nvSpPr>
        <p:spPr>
          <a:xfrm>
            <a:off x="677334" y="2057401"/>
            <a:ext cx="8596667" cy="3611879"/>
          </a:xfrm>
        </p:spPr>
        <p:txBody>
          <a:bodyPr>
            <a:normAutofit/>
          </a:bodyPr>
          <a:lstStyle/>
          <a:p>
            <a:pPr marL="0" indent="0">
              <a:buNone/>
            </a:pPr>
            <a:endParaRPr lang="fr-FR" sz="3200" b="1" dirty="0" smtClean="0"/>
          </a:p>
          <a:p>
            <a:pPr marL="0" indent="0" algn="ctr">
              <a:buNone/>
            </a:pPr>
            <a:r>
              <a:rPr lang="fr-FR" sz="3200" b="1" dirty="0" smtClean="0"/>
              <a:t>French </a:t>
            </a:r>
            <a:r>
              <a:rPr lang="fr-FR" sz="3200" b="1" dirty="0" err="1" smtClean="0"/>
              <a:t>educational</a:t>
            </a:r>
            <a:r>
              <a:rPr lang="fr-FR" sz="3200" b="1" dirty="0" smtClean="0"/>
              <a:t> system</a:t>
            </a:r>
          </a:p>
          <a:p>
            <a:pPr marL="0" indent="0">
              <a:buNone/>
            </a:pPr>
            <a:endParaRPr lang="fr-FR" sz="3200" b="1" dirty="0" smtClean="0"/>
          </a:p>
          <a:p>
            <a:pPr marL="0" indent="0" algn="ctr">
              <a:buNone/>
            </a:pPr>
            <a:r>
              <a:rPr lang="fr-FR" sz="2800" dirty="0" smtClean="0"/>
              <a:t>Our mission : to </a:t>
            </a:r>
            <a:r>
              <a:rPr lang="fr-FR" sz="2800" dirty="0" err="1" smtClean="0"/>
              <a:t>teach</a:t>
            </a:r>
            <a:r>
              <a:rPr lang="fr-FR" sz="2800" dirty="0" smtClean="0"/>
              <a:t>, to </a:t>
            </a:r>
            <a:r>
              <a:rPr lang="fr-FR" sz="2800" dirty="0" err="1" smtClean="0"/>
              <a:t>educate</a:t>
            </a:r>
            <a:r>
              <a:rPr lang="fr-FR" sz="2800" dirty="0"/>
              <a:t> </a:t>
            </a:r>
            <a:r>
              <a:rPr lang="fr-FR" sz="2800" dirty="0" smtClean="0"/>
              <a:t>and to train.</a:t>
            </a:r>
            <a:endParaRPr lang="fr-FR" sz="2800" dirty="0"/>
          </a:p>
        </p:txBody>
      </p:sp>
      <p:pic>
        <p:nvPicPr>
          <p:cNvPr id="7"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310963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a:t>
            </a:r>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IN FRANCE.</a:t>
            </a: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10"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sp>
        <p:nvSpPr>
          <p:cNvPr id="11" name="Titre 1"/>
          <p:cNvSpPr txBox="1">
            <a:spLocks noGrp="1"/>
          </p:cNvSpPr>
          <p:nvPr>
            <p:ph sz="half" idx="2"/>
          </p:nvPr>
        </p:nvSpPr>
        <p:spPr>
          <a:xfrm>
            <a:off x="677334" y="1930401"/>
            <a:ext cx="8596668" cy="3967479"/>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err="1" smtClean="0"/>
              <a:t>Department</a:t>
            </a:r>
            <a:r>
              <a:rPr lang="fr-FR" sz="3200" dirty="0" smtClean="0"/>
              <a:t> of Education</a:t>
            </a:r>
          </a:p>
          <a:p>
            <a:endParaRPr lang="fr-FR" sz="3200" dirty="0" smtClean="0"/>
          </a:p>
          <a:p>
            <a:r>
              <a:rPr lang="fr-FR" sz="3200" dirty="0" err="1" smtClean="0"/>
              <a:t>Rectorate</a:t>
            </a:r>
            <a:r>
              <a:rPr lang="fr-FR" sz="3200" dirty="0" smtClean="0"/>
              <a:t> of the Aix-</a:t>
            </a:r>
            <a:r>
              <a:rPr lang="fr-FR" sz="3200" dirty="0" err="1" smtClean="0"/>
              <a:t>Marseille’s</a:t>
            </a:r>
            <a:r>
              <a:rPr lang="fr-FR" sz="3200" dirty="0" smtClean="0"/>
              <a:t> </a:t>
            </a:r>
            <a:r>
              <a:rPr lang="fr-FR" sz="3200" dirty="0" err="1" smtClean="0"/>
              <a:t>academy</a:t>
            </a:r>
            <a:endParaRPr lang="fr-FR" sz="3200" dirty="0" smtClean="0"/>
          </a:p>
          <a:p>
            <a:endParaRPr lang="fr-FR" sz="3200" dirty="0" smtClean="0"/>
          </a:p>
          <a:p>
            <a:r>
              <a:rPr lang="fr-FR" sz="3200" dirty="0" err="1" smtClean="0"/>
              <a:t>School</a:t>
            </a:r>
            <a:r>
              <a:rPr lang="fr-FR" sz="3200" dirty="0" smtClean="0"/>
              <a:t> </a:t>
            </a:r>
            <a:r>
              <a:rPr lang="fr-FR" sz="3200" dirty="0" err="1" smtClean="0"/>
              <a:t>inspectorate</a:t>
            </a:r>
            <a:r>
              <a:rPr lang="fr-FR" sz="3200" dirty="0" smtClean="0"/>
              <a:t> of Vaucluse</a:t>
            </a:r>
          </a:p>
          <a:p>
            <a:endParaRPr lang="fr-FR" sz="3200" dirty="0" smtClean="0"/>
          </a:p>
          <a:p>
            <a:r>
              <a:rPr lang="fr-FR" sz="3200" dirty="0" err="1" smtClean="0"/>
              <a:t>School</a:t>
            </a:r>
            <a:r>
              <a:rPr lang="fr-FR" sz="3200" dirty="0" smtClean="0"/>
              <a:t> </a:t>
            </a:r>
            <a:r>
              <a:rPr lang="fr-FR" sz="3200" dirty="0" err="1" smtClean="0"/>
              <a:t>inspectorate</a:t>
            </a:r>
            <a:r>
              <a:rPr lang="fr-FR" sz="3200" dirty="0"/>
              <a:t> </a:t>
            </a:r>
            <a:r>
              <a:rPr lang="fr-FR" sz="3200" dirty="0" smtClean="0"/>
              <a:t>of the Avignon 1’s district</a:t>
            </a:r>
          </a:p>
          <a:p>
            <a:endParaRPr lang="fr-FR" sz="3200" dirty="0" smtClean="0"/>
          </a:p>
          <a:p>
            <a:r>
              <a:rPr lang="fr-FR" sz="3200" dirty="0" smtClean="0"/>
              <a:t>Public nursery </a:t>
            </a:r>
            <a:r>
              <a:rPr lang="fr-FR" sz="3200" dirty="0" err="1" smtClean="0"/>
              <a:t>school</a:t>
            </a:r>
            <a:r>
              <a:rPr lang="fr-FR" sz="3200" dirty="0" smtClean="0"/>
              <a:t> « Les Jardins – Vedène »</a:t>
            </a:r>
            <a:br>
              <a:rPr lang="fr-FR" sz="3200" dirty="0" smtClean="0"/>
            </a:br>
            <a:r>
              <a:rPr lang="fr-FR" sz="3200" dirty="0" smtClean="0"/>
              <a:t/>
            </a:r>
            <a:br>
              <a:rPr lang="fr-FR" sz="3200" dirty="0" smtClean="0"/>
            </a:br>
            <a:r>
              <a:rPr lang="fr-FR" sz="3200" dirty="0" smtClean="0"/>
              <a:t/>
            </a:r>
            <a:br>
              <a:rPr lang="fr-FR" sz="3200" dirty="0" smtClean="0"/>
            </a:br>
            <a:endParaRPr lang="fr-FR" sz="3200" dirty="0"/>
          </a:p>
        </p:txBody>
      </p:sp>
      <p:pic>
        <p:nvPicPr>
          <p:cNvPr id="7"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56647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sp>
        <p:nvSpPr>
          <p:cNvPr id="9" name="Title 8"/>
          <p:cNvSpPr>
            <a:spLocks noGrp="1"/>
          </p:cNvSpPr>
          <p:nvPr>
            <p:ph type="title"/>
          </p:nvPr>
        </p:nvSpPr>
        <p:spPr/>
        <p:txBody>
          <a:bodyPr/>
          <a:lstStyle/>
          <a:p>
            <a:pPr algn="ctr"/>
            <a:r>
              <a:rPr lang="fr-FR" dirty="0" smtClean="0"/>
              <a:t>NEW CURRICULUM OF NURSERY SCHOOL (2015)</a:t>
            </a:r>
            <a:endParaRPr lang="bg-BG" dirty="0"/>
          </a:p>
        </p:txBody>
      </p:sp>
      <p:pic>
        <p:nvPicPr>
          <p:cNvPr id="14" name="Picture 13"/>
          <p:cNvPicPr>
            <a:picLocks noChangeAspect="1"/>
          </p:cNvPicPr>
          <p:nvPr/>
        </p:nvPicPr>
        <p:blipFill>
          <a:blip r:embed="rId2"/>
          <a:stretch>
            <a:fillRect/>
          </a:stretch>
        </p:blipFill>
        <p:spPr>
          <a:xfrm>
            <a:off x="9681448" y="90892"/>
            <a:ext cx="1118901" cy="792000"/>
          </a:xfrm>
          <a:prstGeom prst="rect">
            <a:avLst/>
          </a:prstGeom>
        </p:spPr>
      </p:pic>
      <p:sp>
        <p:nvSpPr>
          <p:cNvPr id="15"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sp>
        <p:nvSpPr>
          <p:cNvPr id="16" name="Titre 1"/>
          <p:cNvSpPr>
            <a:spLocks noGrp="1"/>
          </p:cNvSpPr>
          <p:nvPr>
            <p:ph sz="half" idx="2"/>
          </p:nvPr>
        </p:nvSpPr>
        <p:spPr>
          <a:xfrm>
            <a:off x="676275" y="1930400"/>
            <a:ext cx="8074025" cy="4111625"/>
          </a:xfrm>
        </p:spPr>
        <p:txBody>
          <a:bodyPr>
            <a:normAutofit fontScale="97500"/>
          </a:bodyPr>
          <a:lstStyle/>
          <a:p>
            <a:pPr marL="0" indent="0" algn="ctr">
              <a:buNone/>
            </a:pPr>
            <a:r>
              <a:rPr lang="fr-FR" sz="2800" b="1" u="sng" dirty="0" smtClean="0"/>
              <a:t>Five </a:t>
            </a:r>
            <a:r>
              <a:rPr lang="fr-FR" sz="2800" b="1" u="sng" dirty="0" err="1" smtClean="0"/>
              <a:t>domains</a:t>
            </a:r>
            <a:endParaRPr lang="fr-FR" sz="2800" b="1" u="sng" dirty="0"/>
          </a:p>
          <a:p>
            <a:pPr marL="0" indent="0" algn="ctr">
              <a:spcBef>
                <a:spcPts val="0"/>
              </a:spcBef>
              <a:buNone/>
            </a:pPr>
            <a:endParaRPr lang="fr-FR" sz="2800" b="1" u="sng" dirty="0" smtClean="0"/>
          </a:p>
          <a:p>
            <a:pPr marL="0" indent="0" algn="ctr">
              <a:buNone/>
            </a:pPr>
            <a:r>
              <a:rPr lang="fr-FR" sz="2800" b="1" dirty="0" smtClean="0"/>
              <a:t>To </a:t>
            </a:r>
            <a:r>
              <a:rPr lang="fr-FR" sz="2800" b="1" dirty="0" err="1" smtClean="0"/>
              <a:t>mobilize</a:t>
            </a:r>
            <a:r>
              <a:rPr lang="fr-FR" sz="2800" b="1" dirty="0" smtClean="0"/>
              <a:t> the </a:t>
            </a:r>
            <a:r>
              <a:rPr lang="fr-FR" sz="2800" b="1" dirty="0" err="1" smtClean="0"/>
              <a:t>language</a:t>
            </a:r>
            <a:r>
              <a:rPr lang="fr-FR" sz="2800" b="1" dirty="0" smtClean="0"/>
              <a:t> in all dimensions (oral and </a:t>
            </a:r>
            <a:r>
              <a:rPr lang="fr-FR" sz="2800" b="1" dirty="0" err="1" smtClean="0"/>
              <a:t>written</a:t>
            </a:r>
            <a:r>
              <a:rPr lang="fr-FR" sz="2800" b="1" dirty="0" smtClean="0"/>
              <a:t>)</a:t>
            </a:r>
          </a:p>
          <a:p>
            <a:pPr marL="0" indent="0" algn="ctr">
              <a:spcBef>
                <a:spcPts val="0"/>
              </a:spcBef>
              <a:buNone/>
            </a:pPr>
            <a:endParaRPr lang="fr-FR" sz="2800" b="1" dirty="0" smtClean="0"/>
          </a:p>
          <a:p>
            <a:pPr marL="0" indent="0" algn="ctr">
              <a:buNone/>
            </a:pPr>
            <a:r>
              <a:rPr lang="fr-FR" sz="2800" b="1" dirty="0" smtClean="0"/>
              <a:t>To </a:t>
            </a:r>
            <a:r>
              <a:rPr lang="fr-FR" sz="2800" b="1" dirty="0" err="1" smtClean="0"/>
              <a:t>act</a:t>
            </a:r>
            <a:r>
              <a:rPr lang="fr-FR" sz="2800" b="1" dirty="0" smtClean="0"/>
              <a:t>, to express </a:t>
            </a:r>
            <a:r>
              <a:rPr lang="fr-FR" sz="2800" b="1" dirty="0" err="1" smtClean="0"/>
              <a:t>oneself</a:t>
            </a:r>
            <a:r>
              <a:rPr lang="fr-FR" sz="2800" b="1" dirty="0" smtClean="0"/>
              <a:t>, to </a:t>
            </a:r>
            <a:r>
              <a:rPr lang="fr-FR" sz="2800" b="1" dirty="0" err="1" smtClean="0"/>
              <a:t>understand</a:t>
            </a:r>
            <a:r>
              <a:rPr lang="fr-FR" sz="2800" b="1" dirty="0" smtClean="0"/>
              <a:t> </a:t>
            </a:r>
            <a:r>
              <a:rPr lang="fr-FR" sz="2800" b="1" dirty="0" err="1" smtClean="0"/>
              <a:t>through</a:t>
            </a:r>
            <a:r>
              <a:rPr lang="fr-FR" sz="2800" b="1" dirty="0" smtClean="0"/>
              <a:t> </a:t>
            </a:r>
            <a:r>
              <a:rPr lang="fr-FR" sz="2800" b="1" dirty="0" err="1" smtClean="0"/>
              <a:t>physical</a:t>
            </a:r>
            <a:r>
              <a:rPr lang="fr-FR" sz="2800" b="1" dirty="0" smtClean="0"/>
              <a:t> </a:t>
            </a:r>
            <a:r>
              <a:rPr lang="fr-FR" sz="2800" b="1" dirty="0" err="1" smtClean="0"/>
              <a:t>activities</a:t>
            </a:r>
            <a:endParaRPr lang="fr-FR" sz="2800" b="1" dirty="0" smtClean="0"/>
          </a:p>
          <a:p>
            <a:pPr marL="0" indent="0" algn="ctr">
              <a:buNone/>
            </a:pPr>
            <a:endParaRPr lang="fr-FR" sz="2800" dirty="0"/>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4059053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pic>
        <p:nvPicPr>
          <p:cNvPr id="8" name="Picture 7"/>
          <p:cNvPicPr>
            <a:picLocks noChangeAspect="1"/>
          </p:cNvPicPr>
          <p:nvPr/>
        </p:nvPicPr>
        <p:blipFill>
          <a:blip r:embed="rId2"/>
          <a:stretch>
            <a:fillRect/>
          </a:stretch>
        </p:blipFill>
        <p:spPr>
          <a:xfrm>
            <a:off x="9681448" y="90892"/>
            <a:ext cx="1118901" cy="792000"/>
          </a:xfrm>
          <a:prstGeom prst="rect">
            <a:avLst/>
          </a:prstGeom>
        </p:spPr>
      </p:pic>
      <p:sp>
        <p:nvSpPr>
          <p:cNvPr id="14"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sp>
        <p:nvSpPr>
          <p:cNvPr id="15" name="Titre 1"/>
          <p:cNvSpPr>
            <a:spLocks noGrp="1"/>
          </p:cNvSpPr>
          <p:nvPr>
            <p:ph sz="half" idx="2"/>
          </p:nvPr>
        </p:nvSpPr>
        <p:spPr>
          <a:xfrm>
            <a:off x="676275" y="1976121"/>
            <a:ext cx="8074025" cy="3876040"/>
          </a:xfrm>
        </p:spPr>
        <p:txBody>
          <a:bodyPr>
            <a:normAutofit fontScale="97500"/>
          </a:bodyPr>
          <a:lstStyle/>
          <a:p>
            <a:pPr marL="0" indent="0" algn="ctr">
              <a:buNone/>
            </a:pPr>
            <a:r>
              <a:rPr lang="fr-FR" sz="2800" b="1" dirty="0"/>
              <a:t>To </a:t>
            </a:r>
            <a:r>
              <a:rPr lang="fr-FR" sz="2800" b="1" dirty="0" err="1"/>
              <a:t>act</a:t>
            </a:r>
            <a:r>
              <a:rPr lang="fr-FR" sz="2800" b="1" dirty="0"/>
              <a:t>, to express </a:t>
            </a:r>
            <a:r>
              <a:rPr lang="fr-FR" sz="2800" b="1" dirty="0" err="1"/>
              <a:t>oneself</a:t>
            </a:r>
            <a:r>
              <a:rPr lang="fr-FR" sz="2800" b="1" dirty="0"/>
              <a:t>, to </a:t>
            </a:r>
            <a:r>
              <a:rPr lang="fr-FR" sz="2800" b="1" dirty="0" err="1"/>
              <a:t>understand</a:t>
            </a:r>
            <a:r>
              <a:rPr lang="fr-FR" sz="2800" b="1" dirty="0"/>
              <a:t> </a:t>
            </a:r>
            <a:r>
              <a:rPr lang="fr-FR" sz="2800" b="1" dirty="0" err="1"/>
              <a:t>through</a:t>
            </a:r>
            <a:r>
              <a:rPr lang="fr-FR" sz="2800" b="1" dirty="0"/>
              <a:t> </a:t>
            </a:r>
            <a:r>
              <a:rPr lang="fr-FR" sz="2800" b="1" dirty="0" err="1"/>
              <a:t>artistic</a:t>
            </a:r>
            <a:r>
              <a:rPr lang="fr-FR" sz="2800" b="1" dirty="0"/>
              <a:t> </a:t>
            </a:r>
            <a:r>
              <a:rPr lang="fr-FR" sz="2800" b="1" dirty="0" err="1"/>
              <a:t>activities</a:t>
            </a:r>
            <a:endParaRPr lang="fr-FR" sz="2800" b="1" dirty="0"/>
          </a:p>
          <a:p>
            <a:pPr marL="0" indent="0" algn="ctr">
              <a:spcBef>
                <a:spcPts val="0"/>
              </a:spcBef>
              <a:buNone/>
            </a:pPr>
            <a:endParaRPr lang="fr-FR" sz="2800" b="1" dirty="0" smtClean="0"/>
          </a:p>
          <a:p>
            <a:pPr marL="0" indent="0" algn="ctr">
              <a:buNone/>
            </a:pPr>
            <a:r>
              <a:rPr lang="fr-FR" sz="2800" b="1" dirty="0" smtClean="0"/>
              <a:t>To </a:t>
            </a:r>
            <a:r>
              <a:rPr lang="fr-FR" sz="2800" b="1" dirty="0" err="1" smtClean="0"/>
              <a:t>construct</a:t>
            </a:r>
            <a:r>
              <a:rPr lang="fr-FR" sz="2800" b="1" dirty="0" smtClean="0"/>
              <a:t> the first </a:t>
            </a:r>
            <a:r>
              <a:rPr lang="fr-FR" sz="2800" b="1" dirty="0" err="1" smtClean="0"/>
              <a:t>tools</a:t>
            </a:r>
            <a:r>
              <a:rPr lang="fr-FR" sz="2800" b="1" dirty="0" smtClean="0"/>
              <a:t> to structure the </a:t>
            </a:r>
            <a:r>
              <a:rPr lang="fr-FR" sz="2800" b="1" dirty="0" err="1" smtClean="0"/>
              <a:t>thought</a:t>
            </a:r>
            <a:endParaRPr lang="fr-FR" sz="2800" b="1" dirty="0" smtClean="0"/>
          </a:p>
          <a:p>
            <a:pPr marL="0" indent="0" algn="ctr">
              <a:buNone/>
            </a:pPr>
            <a:endParaRPr lang="fr-FR" sz="2800" b="1" dirty="0"/>
          </a:p>
          <a:p>
            <a:pPr marL="0" indent="0" algn="ctr">
              <a:buNone/>
            </a:pPr>
            <a:r>
              <a:rPr lang="fr-FR" sz="2800" b="1" dirty="0" smtClean="0"/>
              <a:t>To explore the world (time, </a:t>
            </a:r>
            <a:r>
              <a:rPr lang="fr-FR" sz="2800" b="1" dirty="0" err="1" smtClean="0"/>
              <a:t>space</a:t>
            </a:r>
            <a:r>
              <a:rPr lang="fr-FR" sz="2800" b="1" dirty="0" smtClean="0"/>
              <a:t>, science)</a:t>
            </a:r>
            <a:endParaRPr lang="fr-FR" sz="2800" dirty="0"/>
          </a:p>
        </p:txBody>
      </p:sp>
      <p:sp>
        <p:nvSpPr>
          <p:cNvPr id="16" name="Title 8"/>
          <p:cNvSpPr>
            <a:spLocks noGrp="1"/>
          </p:cNvSpPr>
          <p:nvPr>
            <p:ph type="title"/>
          </p:nvPr>
        </p:nvSpPr>
        <p:spPr>
          <a:xfrm>
            <a:off x="677334" y="609600"/>
            <a:ext cx="8596668" cy="1320800"/>
          </a:xfrm>
        </p:spPr>
        <p:txBody>
          <a:bodyPr/>
          <a:lstStyle/>
          <a:p>
            <a:pPr algn="ctr"/>
            <a:r>
              <a:rPr lang="fr-FR" dirty="0" smtClean="0"/>
              <a:t>NEW CURRICULUM OF NURSERY SCHOOL (2015)</a:t>
            </a:r>
            <a:endParaRPr lang="bg-BG" dirty="0"/>
          </a:p>
        </p:txBody>
      </p:sp>
      <p:pic>
        <p:nvPicPr>
          <p:cNvPr id="9"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2630544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Autofit/>
          </a:bodyPr>
          <a:lstStyle/>
          <a:p>
            <a:pPr algn="ctr">
              <a:spcBef>
                <a:spcPts val="1000"/>
              </a:spcBef>
              <a:buClr>
                <a:schemeClr val="accent1"/>
              </a:buClr>
              <a:buSzPct val="80000"/>
            </a:pPr>
            <a:r>
              <a:rPr lang="en-US" sz="2400" b="1" dirty="0">
                <a:solidFill>
                  <a:srgbClr val="0070C0"/>
                </a:solidFill>
                <a:latin typeface="Colonna MT" panose="04020805060202030203" pitchFamily="82" charset="0"/>
              </a:rPr>
              <a:t>SCHOOL YEAR </a:t>
            </a:r>
            <a:r>
              <a:rPr lang="en-US" sz="2400" b="1" dirty="0" smtClean="0">
                <a:solidFill>
                  <a:srgbClr val="0070C0"/>
                </a:solidFill>
                <a:latin typeface="Colonna MT" panose="04020805060202030203" pitchFamily="82" charset="0"/>
              </a:rPr>
              <a:t>IN FRANCE </a:t>
            </a:r>
            <a:r>
              <a:rPr lang="en-US" sz="2400" b="1" dirty="0">
                <a:solidFill>
                  <a:srgbClr val="0070C0"/>
                </a:solidFill>
                <a:latin typeface="Colonna MT" panose="04020805060202030203" pitchFamily="82" charset="0"/>
              </a:rPr>
              <a:t>STARTS ON </a:t>
            </a:r>
            <a:r>
              <a:rPr lang="en-US" sz="2400" b="1" dirty="0" smtClean="0">
                <a:solidFill>
                  <a:srgbClr val="0070C0"/>
                </a:solidFill>
                <a:latin typeface="Colonna MT" panose="04020805060202030203" pitchFamily="82" charset="0"/>
              </a:rPr>
              <a:t>THE BEGINNING OF SEPTEMBER.</a:t>
            </a:r>
            <a:endParaRPr lang="bg-BG" sz="2400" b="1" dirty="0">
              <a:solidFill>
                <a:srgbClr val="0070C0"/>
              </a:solidFill>
              <a:latin typeface="Colonna MT" panose="04020805060202030203" pitchFamily="82" charset="0"/>
            </a:endParaRPr>
          </a:p>
        </p:txBody>
      </p:sp>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endParaRPr lang="bg-BG" dirty="0"/>
          </a:p>
        </p:txBody>
      </p:sp>
      <p:pic>
        <p:nvPicPr>
          <p:cNvPr id="11" name="Picture 10"/>
          <p:cNvPicPr>
            <a:picLocks noChangeAspect="1"/>
          </p:cNvPicPr>
          <p:nvPr/>
        </p:nvPicPr>
        <p:blipFill>
          <a:blip r:embed="rId2"/>
          <a:stretch>
            <a:fillRect/>
          </a:stretch>
        </p:blipFill>
        <p:spPr>
          <a:xfrm>
            <a:off x="9681448" y="90892"/>
            <a:ext cx="1118901" cy="792000"/>
          </a:xfrm>
          <a:prstGeom prst="rect">
            <a:avLst/>
          </a:prstGeom>
        </p:spPr>
      </p:pic>
      <p:sp>
        <p:nvSpPr>
          <p:cNvPr id="12"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3" name="Footer Placeholder 2"/>
          <p:cNvSpPr>
            <a:spLocks noGrp="1"/>
          </p:cNvSpPr>
          <p:nvPr>
            <p:ph type="ftr" sz="quarter" idx="11"/>
          </p:nvPr>
        </p:nvSpPr>
        <p:spPr/>
        <p:txBody>
          <a:bodyPr/>
          <a:lstStyle/>
          <a:p>
            <a:r>
              <a:rPr lang="en-US" dirty="0" smtClean="0"/>
              <a:t>For Learners Around the Globe</a:t>
            </a:r>
            <a:endParaRPr lang="en-US" dirty="0"/>
          </a:p>
        </p:txBody>
      </p:sp>
      <p:sp>
        <p:nvSpPr>
          <p:cNvPr id="18" name="Titre 1"/>
          <p:cNvSpPr>
            <a:spLocks noGrp="1"/>
          </p:cNvSpPr>
          <p:nvPr>
            <p:ph sz="half" idx="2"/>
          </p:nvPr>
        </p:nvSpPr>
        <p:spPr>
          <a:xfrm>
            <a:off x="677335" y="1530615"/>
            <a:ext cx="8596668" cy="4425922"/>
          </a:xfrm>
        </p:spPr>
        <p:txBody>
          <a:bodyPr>
            <a:normAutofit fontScale="97500"/>
          </a:bodyPr>
          <a:lstStyle/>
          <a:p>
            <a:pPr marL="0" indent="0" algn="ctr">
              <a:buNone/>
            </a:pPr>
            <a:endParaRPr lang="fr-FR" sz="2800" dirty="0" smtClean="0"/>
          </a:p>
          <a:p>
            <a:pPr marL="0" indent="0" algn="ctr">
              <a:buNone/>
            </a:pPr>
            <a:r>
              <a:rPr lang="fr-FR" sz="2800" dirty="0" err="1" smtClean="0"/>
              <a:t>School</a:t>
            </a:r>
            <a:r>
              <a:rPr lang="fr-FR" sz="2800" dirty="0" smtClean="0"/>
              <a:t> </a:t>
            </a:r>
            <a:r>
              <a:rPr lang="fr-FR" sz="2800" dirty="0" err="1" smtClean="0"/>
              <a:t>year</a:t>
            </a:r>
            <a:r>
              <a:rPr lang="fr-FR" sz="2800" dirty="0" smtClean="0"/>
              <a:t> </a:t>
            </a:r>
            <a:r>
              <a:rPr lang="fr-FR" sz="2800" dirty="0" err="1" smtClean="0"/>
              <a:t>starts</a:t>
            </a:r>
            <a:r>
              <a:rPr lang="fr-FR" sz="2800" dirty="0" smtClean="0"/>
              <a:t> on the </a:t>
            </a:r>
            <a:r>
              <a:rPr lang="fr-FR" sz="2800" smtClean="0"/>
              <a:t>beginning</a:t>
            </a:r>
            <a:r>
              <a:rPr lang="fr-FR" sz="2800" dirty="0" smtClean="0"/>
              <a:t> of </a:t>
            </a:r>
            <a:r>
              <a:rPr lang="fr-FR" sz="2800" dirty="0" err="1" smtClean="0"/>
              <a:t>september</a:t>
            </a:r>
            <a:r>
              <a:rPr lang="fr-FR" sz="2800" dirty="0" smtClean="0"/>
              <a:t> and </a:t>
            </a:r>
            <a:r>
              <a:rPr lang="fr-FR" sz="2800" dirty="0" err="1" smtClean="0"/>
              <a:t>finishes</a:t>
            </a:r>
            <a:r>
              <a:rPr lang="fr-FR" sz="2800" dirty="0" smtClean="0"/>
              <a:t> the first </a:t>
            </a:r>
            <a:r>
              <a:rPr lang="fr-FR" sz="2800" dirty="0" err="1" smtClean="0"/>
              <a:t>week</a:t>
            </a:r>
            <a:r>
              <a:rPr lang="fr-FR" sz="2800" dirty="0" smtClean="0"/>
              <a:t> of </a:t>
            </a:r>
            <a:r>
              <a:rPr lang="fr-FR" sz="2800" dirty="0" err="1" smtClean="0"/>
              <a:t>july</a:t>
            </a:r>
            <a:r>
              <a:rPr lang="fr-FR" sz="2800" dirty="0" smtClean="0"/>
              <a:t>.</a:t>
            </a:r>
            <a:br>
              <a:rPr lang="fr-FR" sz="2800" dirty="0" smtClean="0"/>
            </a:br>
            <a:r>
              <a:rPr lang="fr-FR" sz="2800" dirty="0" err="1" smtClean="0"/>
              <a:t>We</a:t>
            </a:r>
            <a:r>
              <a:rPr lang="fr-FR" sz="2800" dirty="0" smtClean="0"/>
              <a:t> are on </a:t>
            </a:r>
            <a:r>
              <a:rPr lang="fr-FR" sz="2800" dirty="0" err="1" smtClean="0"/>
              <a:t>holidays</a:t>
            </a:r>
            <a:r>
              <a:rPr lang="fr-FR" sz="2800" dirty="0" smtClean="0"/>
              <a:t> 2 </a:t>
            </a:r>
            <a:r>
              <a:rPr lang="fr-FR" sz="2800" dirty="0" err="1" smtClean="0"/>
              <a:t>weeks</a:t>
            </a:r>
            <a:r>
              <a:rPr lang="fr-FR" sz="2800" dirty="0" smtClean="0"/>
              <a:t> all </a:t>
            </a:r>
            <a:r>
              <a:rPr lang="fr-FR" sz="2800" dirty="0" err="1" smtClean="0"/>
              <a:t>around</a:t>
            </a:r>
            <a:r>
              <a:rPr lang="fr-FR" sz="2800" dirty="0" smtClean="0"/>
              <a:t> 7 </a:t>
            </a:r>
            <a:r>
              <a:rPr lang="fr-FR" sz="2800" dirty="0" err="1" smtClean="0"/>
              <a:t>weeks</a:t>
            </a:r>
            <a:r>
              <a:rPr lang="fr-FR" sz="2800" dirty="0" smtClean="0"/>
              <a:t> of </a:t>
            </a:r>
            <a:r>
              <a:rPr lang="fr-FR" sz="2800" dirty="0" err="1" smtClean="0"/>
              <a:t>school</a:t>
            </a:r>
            <a:r>
              <a:rPr lang="fr-FR" sz="2800" dirty="0" smtClean="0"/>
              <a:t>.</a:t>
            </a:r>
            <a:br>
              <a:rPr lang="fr-FR" sz="2800" dirty="0" smtClean="0"/>
            </a:br>
            <a:r>
              <a:rPr lang="fr-FR" sz="2800" dirty="0"/>
              <a:t/>
            </a:r>
            <a:br>
              <a:rPr lang="fr-FR" sz="2800" dirty="0"/>
            </a:br>
            <a:r>
              <a:rPr lang="fr-FR" sz="2800" dirty="0" err="1" smtClean="0"/>
              <a:t>We</a:t>
            </a:r>
            <a:r>
              <a:rPr lang="fr-FR" sz="2800" dirty="0" smtClean="0"/>
              <a:t> are </a:t>
            </a:r>
            <a:r>
              <a:rPr lang="fr-FR" sz="2800" dirty="0" err="1" smtClean="0"/>
              <a:t>with</a:t>
            </a:r>
            <a:r>
              <a:rPr lang="fr-FR" sz="2800" dirty="0" smtClean="0"/>
              <a:t> </a:t>
            </a:r>
            <a:r>
              <a:rPr lang="fr-FR" sz="2800" dirty="0" err="1" smtClean="0"/>
              <a:t>our</a:t>
            </a:r>
            <a:r>
              <a:rPr lang="fr-FR" sz="2800" dirty="0" smtClean="0"/>
              <a:t> </a:t>
            </a:r>
            <a:r>
              <a:rPr lang="fr-FR" sz="2800" dirty="0" err="1" smtClean="0"/>
              <a:t>pupils</a:t>
            </a:r>
            <a:r>
              <a:rPr lang="fr-FR" sz="2800" dirty="0" smtClean="0"/>
              <a:t> 24h per </a:t>
            </a:r>
            <a:r>
              <a:rPr lang="fr-FR" sz="2800" dirty="0" err="1" smtClean="0"/>
              <a:t>week</a:t>
            </a:r>
            <a:r>
              <a:rPr lang="fr-FR" sz="2800" dirty="0"/>
              <a:t> </a:t>
            </a:r>
            <a:r>
              <a:rPr lang="fr-FR" sz="2800" dirty="0" smtClean="0"/>
              <a:t>: the </a:t>
            </a:r>
            <a:r>
              <a:rPr lang="fr-FR" sz="2800" dirty="0" err="1"/>
              <a:t>morning</a:t>
            </a:r>
            <a:r>
              <a:rPr lang="fr-FR" sz="2800" dirty="0"/>
              <a:t> and the </a:t>
            </a:r>
            <a:r>
              <a:rPr lang="fr-FR" sz="2800" dirty="0" err="1" smtClean="0"/>
              <a:t>afternoon</a:t>
            </a:r>
            <a:r>
              <a:rPr lang="fr-FR" sz="2800" dirty="0" smtClean="0"/>
              <a:t> of </a:t>
            </a:r>
            <a:r>
              <a:rPr lang="fr-FR" sz="2800" dirty="0" err="1" smtClean="0"/>
              <a:t>monday</a:t>
            </a:r>
            <a:r>
              <a:rPr lang="fr-FR" sz="2800" dirty="0" smtClean="0"/>
              <a:t>, </a:t>
            </a:r>
            <a:r>
              <a:rPr lang="fr-FR" sz="2800" dirty="0" err="1" smtClean="0"/>
              <a:t>thursday</a:t>
            </a:r>
            <a:r>
              <a:rPr lang="fr-FR" sz="2800" dirty="0" smtClean="0"/>
              <a:t>, </a:t>
            </a:r>
            <a:r>
              <a:rPr lang="fr-FR" sz="2800" dirty="0" err="1" smtClean="0"/>
              <a:t>tuesday</a:t>
            </a:r>
            <a:r>
              <a:rPr lang="fr-FR" sz="2800" dirty="0" smtClean="0"/>
              <a:t> and </a:t>
            </a:r>
            <a:r>
              <a:rPr lang="fr-FR" sz="2800" dirty="0" err="1" smtClean="0"/>
              <a:t>friday</a:t>
            </a:r>
            <a:r>
              <a:rPr lang="fr-FR" sz="2800" dirty="0" smtClean="0"/>
              <a:t>, and </a:t>
            </a:r>
            <a:r>
              <a:rPr lang="fr-FR" sz="2800" dirty="0" err="1" smtClean="0"/>
              <a:t>only</a:t>
            </a:r>
            <a:r>
              <a:rPr lang="fr-FR" sz="2800" dirty="0" smtClean="0"/>
              <a:t> the </a:t>
            </a:r>
            <a:r>
              <a:rPr lang="fr-FR" sz="2800" dirty="0" err="1" smtClean="0"/>
              <a:t>morning</a:t>
            </a:r>
            <a:r>
              <a:rPr lang="fr-FR" sz="2800" dirty="0"/>
              <a:t> of </a:t>
            </a:r>
            <a:r>
              <a:rPr lang="fr-FR" sz="2800" dirty="0" smtClean="0"/>
              <a:t>the </a:t>
            </a:r>
            <a:r>
              <a:rPr lang="fr-FR" sz="2800" dirty="0" err="1" smtClean="0"/>
              <a:t>wednesday</a:t>
            </a:r>
            <a:r>
              <a:rPr lang="fr-FR" sz="2800" dirty="0" smtClean="0"/>
              <a:t>.</a:t>
            </a:r>
            <a:br>
              <a:rPr lang="fr-FR" sz="2800" dirty="0" smtClean="0"/>
            </a:br>
            <a:endParaRPr lang="fr-FR" sz="2800" dirty="0"/>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1517775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4" name="Rectangle 3"/>
          <p:cNvSpPr/>
          <p:nvPr/>
        </p:nvSpPr>
        <p:spPr>
          <a:xfrm>
            <a:off x="1424787" y="783243"/>
            <a:ext cx="1553888" cy="461665"/>
          </a:xfrm>
          <a:prstGeom prst="rect">
            <a:avLst/>
          </a:prstGeom>
        </p:spPr>
        <p:txBody>
          <a:bodyPr vert="horz" lIns="91440" tIns="45720" rIns="91440" bIns="45720" rtlCol="0" anchor="t">
            <a:noAutofit/>
          </a:bodyPr>
          <a:lstStyle/>
          <a:p>
            <a:pPr algn="ctr">
              <a:spcBef>
                <a:spcPts val="1000"/>
              </a:spcBef>
              <a:buClr>
                <a:schemeClr val="accent1"/>
              </a:buClr>
              <a:buSzPct val="80000"/>
            </a:pPr>
            <a:r>
              <a:rPr lang="en-US" sz="2400" b="1" dirty="0">
                <a:solidFill>
                  <a:srgbClr val="0070C0"/>
                </a:solidFill>
                <a:latin typeface="Colonna MT" panose="04020805060202030203" pitchFamily="82" charset="0"/>
                <a:ea typeface="+mj-ea"/>
                <a:cs typeface="+mj-cs"/>
              </a:rPr>
              <a:t>HOLIDAYS</a:t>
            </a:r>
            <a:endParaRPr lang="bg-BG" sz="2400" b="1" dirty="0">
              <a:solidFill>
                <a:srgbClr val="0070C0"/>
              </a:solidFill>
              <a:latin typeface="Colonna MT" panose="04020805060202030203" pitchFamily="82" charset="0"/>
              <a:ea typeface="+mj-ea"/>
              <a:cs typeface="+mj-cs"/>
            </a:endParaRPr>
          </a:p>
        </p:txBody>
      </p:sp>
      <p:pic>
        <p:nvPicPr>
          <p:cNvPr id="12" name="Picture 11"/>
          <p:cNvPicPr>
            <a:picLocks noChangeAspect="1"/>
          </p:cNvPicPr>
          <p:nvPr/>
        </p:nvPicPr>
        <p:blipFill>
          <a:blip r:embed="rId2"/>
          <a:stretch>
            <a:fillRect/>
          </a:stretch>
        </p:blipFill>
        <p:spPr>
          <a:xfrm>
            <a:off x="9681448" y="90892"/>
            <a:ext cx="1118901" cy="792000"/>
          </a:xfrm>
          <a:prstGeom prst="rect">
            <a:avLst/>
          </a:prstGeom>
        </p:spPr>
      </p:pic>
      <p:sp>
        <p:nvSpPr>
          <p:cNvPr id="13"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sp>
        <p:nvSpPr>
          <p:cNvPr id="14" name="Titre 1"/>
          <p:cNvSpPr>
            <a:spLocks noGrp="1"/>
          </p:cNvSpPr>
          <p:nvPr>
            <p:ph sz="half" idx="2"/>
          </p:nvPr>
        </p:nvSpPr>
        <p:spPr>
          <a:xfrm>
            <a:off x="677334" y="2737245"/>
            <a:ext cx="8596667" cy="3304117"/>
          </a:xfrm>
        </p:spPr>
        <p:txBody>
          <a:bodyPr>
            <a:normAutofit fontScale="97500"/>
          </a:bodyPr>
          <a:lstStyle/>
          <a:p>
            <a:pPr marL="0" indent="0">
              <a:buNone/>
            </a:pPr>
            <a:r>
              <a:rPr lang="fr-FR" sz="3600" dirty="0"/>
              <a:t/>
            </a:r>
            <a:br>
              <a:rPr lang="fr-FR" sz="3600" dirty="0"/>
            </a:br>
            <a:r>
              <a:rPr lang="fr-FR" sz="3600" dirty="0" smtClean="0"/>
              <a:t/>
            </a:r>
            <a:br>
              <a:rPr lang="fr-FR" sz="3600" dirty="0" smtClean="0"/>
            </a:br>
            <a:endParaRPr lang="fr-FR" sz="3600" dirty="0"/>
          </a:p>
        </p:txBody>
      </p:sp>
      <p:sp>
        <p:nvSpPr>
          <p:cNvPr id="16" name="Titre 1"/>
          <p:cNvSpPr>
            <a:spLocks noGrp="1"/>
          </p:cNvSpPr>
          <p:nvPr>
            <p:ph sz="half" idx="2"/>
          </p:nvPr>
        </p:nvSpPr>
        <p:spPr>
          <a:xfrm>
            <a:off x="677335" y="1244908"/>
            <a:ext cx="8596668" cy="4711629"/>
          </a:xfrm>
        </p:spPr>
        <p:txBody>
          <a:bodyPr>
            <a:normAutofit fontScale="97500"/>
          </a:bodyPr>
          <a:lstStyle/>
          <a:p>
            <a:pPr marL="0" indent="0" algn="ctr">
              <a:buNone/>
            </a:pPr>
            <a:r>
              <a:rPr lang="fr-FR" sz="2900" b="1" dirty="0" err="1" smtClean="0"/>
              <a:t>Holidays</a:t>
            </a:r>
            <a:r>
              <a:rPr lang="fr-FR" sz="2900" b="1" dirty="0" smtClean="0"/>
              <a:t> of All </a:t>
            </a:r>
            <a:r>
              <a:rPr lang="fr-FR" sz="2900" b="1" dirty="0" err="1" smtClean="0"/>
              <a:t>Saint’s</a:t>
            </a:r>
            <a:r>
              <a:rPr lang="fr-FR" sz="2900" b="1" dirty="0" smtClean="0"/>
              <a:t> Day </a:t>
            </a:r>
            <a:r>
              <a:rPr lang="fr-FR" sz="2500" dirty="0" smtClean="0"/>
              <a:t>: on the end of </a:t>
            </a:r>
            <a:r>
              <a:rPr lang="fr-FR" sz="2500" dirty="0" err="1" smtClean="0"/>
              <a:t>october</a:t>
            </a:r>
            <a:r>
              <a:rPr lang="fr-FR" sz="2500" dirty="0" smtClean="0"/>
              <a:t> to the </a:t>
            </a:r>
            <a:r>
              <a:rPr lang="fr-FR" sz="2500" dirty="0" err="1" smtClean="0"/>
              <a:t>begining</a:t>
            </a:r>
            <a:r>
              <a:rPr lang="fr-FR" sz="2500" dirty="0" smtClean="0"/>
              <a:t> of </a:t>
            </a:r>
            <a:r>
              <a:rPr lang="fr-FR" sz="2500" dirty="0" err="1" smtClean="0"/>
              <a:t>november</a:t>
            </a:r>
            <a:endParaRPr lang="fr-FR" sz="2500" dirty="0"/>
          </a:p>
          <a:p>
            <a:pPr marL="0" indent="0" algn="ctr">
              <a:buNone/>
            </a:pPr>
            <a:r>
              <a:rPr lang="fr-FR" sz="2900" b="1" dirty="0" err="1"/>
              <a:t>Holidays</a:t>
            </a:r>
            <a:r>
              <a:rPr lang="fr-FR" sz="2900" b="1" dirty="0"/>
              <a:t> of </a:t>
            </a:r>
            <a:r>
              <a:rPr lang="fr-FR" sz="2900" b="1" dirty="0" smtClean="0"/>
              <a:t>Christmas </a:t>
            </a:r>
            <a:r>
              <a:rPr lang="fr-FR" sz="2500" dirty="0"/>
              <a:t>: </a:t>
            </a:r>
            <a:r>
              <a:rPr lang="fr-FR" sz="2500" dirty="0" err="1" smtClean="0"/>
              <a:t>before</a:t>
            </a:r>
            <a:r>
              <a:rPr lang="fr-FR" sz="2500" dirty="0" smtClean="0"/>
              <a:t> </a:t>
            </a:r>
            <a:r>
              <a:rPr lang="fr-FR" sz="2500" dirty="0" err="1" smtClean="0"/>
              <a:t>Christmas’day</a:t>
            </a:r>
            <a:r>
              <a:rPr lang="fr-FR" sz="2500" dirty="0" smtClean="0"/>
              <a:t> to the </a:t>
            </a:r>
            <a:r>
              <a:rPr lang="fr-FR" sz="2500" dirty="0" err="1" smtClean="0"/>
              <a:t>begining</a:t>
            </a:r>
            <a:r>
              <a:rPr lang="fr-FR" sz="2500" dirty="0" smtClean="0"/>
              <a:t> </a:t>
            </a:r>
            <a:r>
              <a:rPr lang="fr-FR" sz="2500" dirty="0"/>
              <a:t>of </a:t>
            </a:r>
            <a:r>
              <a:rPr lang="fr-FR" sz="2500" dirty="0" err="1" smtClean="0"/>
              <a:t>january</a:t>
            </a:r>
            <a:endParaRPr lang="fr-FR" sz="2500" dirty="0"/>
          </a:p>
          <a:p>
            <a:pPr marL="0" indent="0" algn="ctr">
              <a:buNone/>
            </a:pPr>
            <a:r>
              <a:rPr lang="fr-FR" sz="2900" b="1" dirty="0" err="1" smtClean="0"/>
              <a:t>Holidays</a:t>
            </a:r>
            <a:r>
              <a:rPr lang="fr-FR" sz="2900" b="1" dirty="0" smtClean="0"/>
              <a:t> of the Winter </a:t>
            </a:r>
            <a:r>
              <a:rPr lang="fr-FR" sz="2500" dirty="0" smtClean="0"/>
              <a:t>: </a:t>
            </a:r>
            <a:r>
              <a:rPr lang="fr-FR" sz="2500" dirty="0" err="1" smtClean="0"/>
              <a:t>Around</a:t>
            </a:r>
            <a:r>
              <a:rPr lang="fr-FR" sz="2500" dirty="0" smtClean="0"/>
              <a:t> the end of </a:t>
            </a:r>
            <a:r>
              <a:rPr lang="fr-FR" sz="2500" dirty="0" err="1" smtClean="0"/>
              <a:t>february</a:t>
            </a:r>
            <a:r>
              <a:rPr lang="fr-FR" sz="2500" dirty="0" smtClean="0"/>
              <a:t> to the </a:t>
            </a:r>
            <a:r>
              <a:rPr lang="fr-FR" sz="2500" dirty="0" err="1" smtClean="0"/>
              <a:t>begining</a:t>
            </a:r>
            <a:r>
              <a:rPr lang="fr-FR" sz="2500" dirty="0" smtClean="0"/>
              <a:t> of </a:t>
            </a:r>
            <a:r>
              <a:rPr lang="fr-FR" sz="2500" dirty="0" err="1" smtClean="0"/>
              <a:t>march</a:t>
            </a:r>
            <a:r>
              <a:rPr lang="fr-FR" sz="2500" dirty="0" smtClean="0"/>
              <a:t> (3 </a:t>
            </a:r>
            <a:r>
              <a:rPr lang="fr-FR" sz="2500" dirty="0" err="1" smtClean="0"/>
              <a:t>different</a:t>
            </a:r>
            <a:r>
              <a:rPr lang="fr-FR" sz="2500" dirty="0" smtClean="0"/>
              <a:t> areas, 3 </a:t>
            </a:r>
            <a:r>
              <a:rPr lang="fr-FR" sz="2500" dirty="0" err="1" smtClean="0"/>
              <a:t>different</a:t>
            </a:r>
            <a:r>
              <a:rPr lang="fr-FR" sz="2500" dirty="0" smtClean="0"/>
              <a:t> dates)</a:t>
            </a:r>
          </a:p>
          <a:p>
            <a:pPr marL="0" indent="0" algn="ctr">
              <a:buNone/>
            </a:pPr>
            <a:r>
              <a:rPr lang="fr-FR" sz="2900" b="1" dirty="0" err="1"/>
              <a:t>Holidays</a:t>
            </a:r>
            <a:r>
              <a:rPr lang="fr-FR" sz="2900" b="1" dirty="0"/>
              <a:t> of </a:t>
            </a:r>
            <a:r>
              <a:rPr lang="fr-FR" sz="2900" b="1" dirty="0" smtClean="0"/>
              <a:t>the </a:t>
            </a:r>
            <a:r>
              <a:rPr lang="fr-FR" sz="2900" b="1" dirty="0" err="1" smtClean="0"/>
              <a:t>Spring</a:t>
            </a:r>
            <a:r>
              <a:rPr lang="fr-FR" sz="2900" b="1" dirty="0" smtClean="0"/>
              <a:t> </a:t>
            </a:r>
            <a:r>
              <a:rPr lang="fr-FR" sz="2500" dirty="0"/>
              <a:t>: </a:t>
            </a:r>
            <a:r>
              <a:rPr lang="fr-FR" sz="2500" dirty="0" err="1"/>
              <a:t>Around</a:t>
            </a:r>
            <a:r>
              <a:rPr lang="fr-FR" sz="2500" dirty="0"/>
              <a:t> the end of </a:t>
            </a:r>
            <a:r>
              <a:rPr lang="fr-FR" sz="2500" dirty="0" err="1" smtClean="0"/>
              <a:t>april</a:t>
            </a:r>
            <a:r>
              <a:rPr lang="fr-FR" sz="2500" dirty="0" smtClean="0"/>
              <a:t> </a:t>
            </a:r>
            <a:r>
              <a:rPr lang="fr-FR" sz="2500" dirty="0"/>
              <a:t>to the </a:t>
            </a:r>
            <a:r>
              <a:rPr lang="fr-FR" sz="2500" dirty="0" err="1"/>
              <a:t>begining</a:t>
            </a:r>
            <a:r>
              <a:rPr lang="fr-FR" sz="2500" dirty="0"/>
              <a:t> of </a:t>
            </a:r>
            <a:r>
              <a:rPr lang="fr-FR" sz="2500" dirty="0" err="1" smtClean="0"/>
              <a:t>may</a:t>
            </a:r>
            <a:r>
              <a:rPr lang="fr-FR" sz="2500" dirty="0" smtClean="0"/>
              <a:t> </a:t>
            </a:r>
            <a:r>
              <a:rPr lang="fr-FR" sz="2500" dirty="0"/>
              <a:t>(3 </a:t>
            </a:r>
            <a:r>
              <a:rPr lang="fr-FR" sz="2500" dirty="0" err="1"/>
              <a:t>different</a:t>
            </a:r>
            <a:r>
              <a:rPr lang="fr-FR" sz="2500" dirty="0"/>
              <a:t> areas, 3 </a:t>
            </a:r>
            <a:r>
              <a:rPr lang="fr-FR" sz="2500" dirty="0" err="1"/>
              <a:t>different</a:t>
            </a:r>
            <a:r>
              <a:rPr lang="fr-FR" sz="2500" dirty="0"/>
              <a:t> dates</a:t>
            </a:r>
            <a:r>
              <a:rPr lang="fr-FR" sz="2500" dirty="0" smtClean="0"/>
              <a:t>)</a:t>
            </a:r>
          </a:p>
          <a:p>
            <a:pPr marL="0" indent="0" algn="ctr">
              <a:buNone/>
            </a:pPr>
            <a:r>
              <a:rPr lang="fr-FR" sz="2900" b="1" dirty="0" err="1"/>
              <a:t>Holidays</a:t>
            </a:r>
            <a:r>
              <a:rPr lang="fr-FR" sz="2900" b="1" dirty="0"/>
              <a:t> of </a:t>
            </a:r>
            <a:r>
              <a:rPr lang="fr-FR" sz="2900" b="1" dirty="0" smtClean="0"/>
              <a:t>the </a:t>
            </a:r>
            <a:r>
              <a:rPr lang="fr-FR" sz="2900" b="1" dirty="0" err="1" smtClean="0"/>
              <a:t>Summer</a:t>
            </a:r>
            <a:r>
              <a:rPr lang="fr-FR" sz="2900" b="1" dirty="0"/>
              <a:t> </a:t>
            </a:r>
            <a:r>
              <a:rPr lang="fr-FR" sz="2500" dirty="0" smtClean="0"/>
              <a:t>: </a:t>
            </a:r>
            <a:r>
              <a:rPr lang="fr-FR" sz="2500" dirty="0" err="1" smtClean="0"/>
              <a:t>After</a:t>
            </a:r>
            <a:r>
              <a:rPr lang="fr-FR" sz="2500" dirty="0" smtClean="0"/>
              <a:t> the first </a:t>
            </a:r>
            <a:r>
              <a:rPr lang="fr-FR" sz="2500" dirty="0" err="1" smtClean="0"/>
              <a:t>week</a:t>
            </a:r>
            <a:r>
              <a:rPr lang="fr-FR" sz="2500" dirty="0" smtClean="0"/>
              <a:t> of </a:t>
            </a:r>
            <a:r>
              <a:rPr lang="fr-FR" sz="2500" dirty="0" err="1" smtClean="0"/>
              <a:t>july</a:t>
            </a:r>
            <a:r>
              <a:rPr lang="fr-FR" sz="2500" dirty="0" smtClean="0"/>
              <a:t> to </a:t>
            </a:r>
            <a:r>
              <a:rPr lang="fr-FR" sz="2500" dirty="0"/>
              <a:t>the </a:t>
            </a:r>
            <a:r>
              <a:rPr lang="fr-FR" sz="2500" dirty="0" err="1"/>
              <a:t>begining</a:t>
            </a:r>
            <a:r>
              <a:rPr lang="fr-FR" sz="2500" dirty="0"/>
              <a:t> of </a:t>
            </a:r>
            <a:r>
              <a:rPr lang="fr-FR" sz="2500" dirty="0" err="1" smtClean="0"/>
              <a:t>september</a:t>
            </a:r>
            <a:endParaRPr lang="fr-FR" sz="2500" dirty="0"/>
          </a:p>
        </p:txBody>
      </p:sp>
      <p:pic>
        <p:nvPicPr>
          <p:cNvPr id="9"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2196620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5320"/>
            <a:ext cx="8596668" cy="609600"/>
          </a:xfrm>
        </p:spPr>
        <p:txBody>
          <a:bodyPr vert="horz" lIns="91440" tIns="45720" rIns="91440" bIns="45720" rtlCol="0" anchor="t">
            <a:noAutofit/>
          </a:bodyPr>
          <a:lstStyle/>
          <a:p>
            <a:pPr>
              <a:spcBef>
                <a:spcPts val="1000"/>
              </a:spcBef>
              <a:buClr>
                <a:schemeClr val="accent1"/>
              </a:buClr>
              <a:buSzPct val="80000"/>
            </a:pPr>
            <a:r>
              <a:rPr lang="en-US" sz="2400" b="1" dirty="0" smtClean="0">
                <a:solidFill>
                  <a:srgbClr val="0070C0"/>
                </a:solidFill>
                <a:latin typeface="Colonna MT" panose="04020805060202030203" pitchFamily="82" charset="0"/>
              </a:rPr>
              <a:t>DIFFERENT SCHOOLS</a:t>
            </a:r>
            <a:endParaRPr lang="bg-BG" sz="2400" b="1" dirty="0">
              <a:solidFill>
                <a:srgbClr val="0070C0"/>
              </a:solidFill>
              <a:latin typeface="Colonna MT" panose="04020805060202030203" pitchFamily="82" charset="0"/>
            </a:endParaRPr>
          </a:p>
        </p:txBody>
      </p:sp>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endParaRPr lang="bg-BG" dirty="0"/>
          </a:p>
        </p:txBody>
      </p:sp>
      <p:pic>
        <p:nvPicPr>
          <p:cNvPr id="11" name="Picture 10"/>
          <p:cNvPicPr>
            <a:picLocks noChangeAspect="1"/>
          </p:cNvPicPr>
          <p:nvPr/>
        </p:nvPicPr>
        <p:blipFill>
          <a:blip r:embed="rId2"/>
          <a:stretch>
            <a:fillRect/>
          </a:stretch>
        </p:blipFill>
        <p:spPr>
          <a:xfrm>
            <a:off x="9681448" y="90892"/>
            <a:ext cx="1118901" cy="792000"/>
          </a:xfrm>
          <a:prstGeom prst="rect">
            <a:avLst/>
          </a:prstGeom>
        </p:spPr>
      </p:pic>
      <p:sp>
        <p:nvSpPr>
          <p:cNvPr id="12"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15" name="Titre 1"/>
          <p:cNvSpPr txBox="1">
            <a:spLocks noGrp="1"/>
          </p:cNvSpPr>
          <p:nvPr>
            <p:ph sz="quarter" idx="4"/>
          </p:nvPr>
        </p:nvSpPr>
        <p:spPr>
          <a:xfrm>
            <a:off x="731519" y="1264920"/>
            <a:ext cx="9174481" cy="4776441"/>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800" u="sng" dirty="0" err="1" smtClean="0"/>
              <a:t>Primary</a:t>
            </a:r>
            <a:r>
              <a:rPr lang="fr-FR" sz="2800" u="sng" dirty="0" smtClean="0"/>
              <a:t> </a:t>
            </a:r>
            <a:r>
              <a:rPr lang="fr-FR" sz="2800" u="sng" dirty="0" err="1" smtClean="0"/>
              <a:t>education</a:t>
            </a:r>
            <a:endParaRPr lang="fr-FR" sz="2800" u="sng" dirty="0" smtClean="0"/>
          </a:p>
          <a:p>
            <a:pPr algn="l"/>
            <a:endParaRPr lang="fr-FR" sz="2800" u="sng" dirty="0" smtClean="0"/>
          </a:p>
          <a:p>
            <a:pPr algn="l"/>
            <a:r>
              <a:rPr lang="fr-FR" sz="2800" dirty="0" smtClean="0"/>
              <a:t>3 to 6 </a:t>
            </a:r>
            <a:r>
              <a:rPr lang="fr-FR" sz="2800" dirty="0" err="1" smtClean="0"/>
              <a:t>y.o</a:t>
            </a:r>
            <a:r>
              <a:rPr lang="fr-FR" sz="2800" dirty="0" smtClean="0"/>
              <a:t>., école maternelle – nursery </a:t>
            </a:r>
            <a:r>
              <a:rPr lang="fr-FR" sz="2800" dirty="0" err="1" smtClean="0"/>
              <a:t>school</a:t>
            </a:r>
            <a:r>
              <a:rPr lang="fr-FR" sz="2800" dirty="0" smtClean="0"/>
              <a:t> (3 </a:t>
            </a:r>
            <a:r>
              <a:rPr lang="fr-FR" sz="2800" dirty="0" err="1" smtClean="0"/>
              <a:t>levels</a:t>
            </a:r>
            <a:r>
              <a:rPr lang="fr-FR" sz="2800" dirty="0" smtClean="0"/>
              <a:t>)</a:t>
            </a:r>
          </a:p>
          <a:p>
            <a:pPr algn="l"/>
            <a:r>
              <a:rPr lang="fr-FR" sz="2800" dirty="0" smtClean="0"/>
              <a:t>6 to 11 </a:t>
            </a:r>
            <a:r>
              <a:rPr lang="fr-FR" sz="2800" dirty="0" err="1" smtClean="0"/>
              <a:t>y.o</a:t>
            </a:r>
            <a:r>
              <a:rPr lang="fr-FR" sz="2800" dirty="0" smtClean="0"/>
              <a:t>., école élémentaire – </a:t>
            </a:r>
            <a:r>
              <a:rPr lang="fr-FR" sz="2800" dirty="0" err="1" smtClean="0"/>
              <a:t>primary</a:t>
            </a:r>
            <a:r>
              <a:rPr lang="fr-FR" sz="2800" dirty="0" smtClean="0"/>
              <a:t> </a:t>
            </a:r>
            <a:r>
              <a:rPr lang="fr-FR" sz="2800" dirty="0" err="1" smtClean="0"/>
              <a:t>school</a:t>
            </a:r>
            <a:r>
              <a:rPr lang="fr-FR" sz="2800" dirty="0" smtClean="0"/>
              <a:t> (5 </a:t>
            </a:r>
            <a:r>
              <a:rPr lang="fr-FR" sz="2800" dirty="0" err="1" smtClean="0"/>
              <a:t>levels</a:t>
            </a:r>
            <a:r>
              <a:rPr lang="fr-FR" sz="2800" dirty="0" smtClean="0"/>
              <a:t>)</a:t>
            </a:r>
          </a:p>
          <a:p>
            <a:pPr algn="l"/>
            <a:endParaRPr lang="fr-FR" sz="2800" dirty="0" smtClean="0"/>
          </a:p>
          <a:p>
            <a:pPr algn="l"/>
            <a:r>
              <a:rPr lang="fr-FR" sz="2800" u="sng" dirty="0" err="1" smtClean="0"/>
              <a:t>Secondary</a:t>
            </a:r>
            <a:r>
              <a:rPr lang="fr-FR" sz="2800" u="sng" dirty="0" smtClean="0"/>
              <a:t> </a:t>
            </a:r>
            <a:r>
              <a:rPr lang="fr-FR" sz="2800" u="sng" dirty="0" err="1" smtClean="0"/>
              <a:t>education</a:t>
            </a:r>
            <a:endParaRPr lang="fr-FR" sz="2800" u="sng" dirty="0" smtClean="0"/>
          </a:p>
          <a:p>
            <a:pPr algn="l"/>
            <a:endParaRPr lang="fr-FR" sz="2800" u="sng" dirty="0" smtClean="0"/>
          </a:p>
          <a:p>
            <a:pPr algn="l"/>
            <a:r>
              <a:rPr lang="fr-FR" sz="2800" dirty="0" smtClean="0"/>
              <a:t>11 to 15 </a:t>
            </a:r>
            <a:r>
              <a:rPr lang="fr-FR" sz="2800" dirty="0" err="1" smtClean="0"/>
              <a:t>y.o</a:t>
            </a:r>
            <a:r>
              <a:rPr lang="fr-FR" sz="2800" dirty="0" smtClean="0"/>
              <a:t>., collège – </a:t>
            </a:r>
            <a:r>
              <a:rPr lang="fr-FR" sz="2800" dirty="0" err="1" smtClean="0"/>
              <a:t>lower</a:t>
            </a:r>
            <a:r>
              <a:rPr lang="fr-FR" sz="2800" dirty="0" smtClean="0"/>
              <a:t> </a:t>
            </a:r>
            <a:r>
              <a:rPr lang="fr-FR" sz="2800" dirty="0" err="1" smtClean="0"/>
              <a:t>secondary</a:t>
            </a:r>
            <a:r>
              <a:rPr lang="fr-FR" sz="2800" dirty="0" smtClean="0"/>
              <a:t> </a:t>
            </a:r>
            <a:r>
              <a:rPr lang="fr-FR" sz="2800" dirty="0" err="1" smtClean="0"/>
              <a:t>school</a:t>
            </a:r>
            <a:r>
              <a:rPr lang="fr-FR" sz="2800" dirty="0" smtClean="0"/>
              <a:t> (4 </a:t>
            </a:r>
            <a:r>
              <a:rPr lang="fr-FR" sz="2800" dirty="0" err="1" smtClean="0"/>
              <a:t>levels</a:t>
            </a:r>
            <a:r>
              <a:rPr lang="fr-FR" sz="2800" dirty="0" smtClean="0"/>
              <a:t>) </a:t>
            </a:r>
          </a:p>
          <a:p>
            <a:pPr algn="l"/>
            <a:r>
              <a:rPr lang="fr-FR" sz="2800" dirty="0" err="1" smtClean="0"/>
              <a:t>with</a:t>
            </a:r>
            <a:r>
              <a:rPr lang="fr-FR" sz="2800" dirty="0" smtClean="0"/>
              <a:t> the BEPC         </a:t>
            </a:r>
          </a:p>
          <a:p>
            <a:pPr algn="l"/>
            <a:r>
              <a:rPr lang="fr-FR" sz="2800" dirty="0" smtClean="0"/>
              <a:t>15 to 18 </a:t>
            </a:r>
            <a:r>
              <a:rPr lang="fr-FR" sz="2800" dirty="0" err="1" smtClean="0"/>
              <a:t>y.o</a:t>
            </a:r>
            <a:r>
              <a:rPr lang="fr-FR" sz="2800" dirty="0" smtClean="0"/>
              <a:t>., lycée – </a:t>
            </a:r>
            <a:r>
              <a:rPr lang="fr-FR" sz="2800" dirty="0" err="1" smtClean="0"/>
              <a:t>upper</a:t>
            </a:r>
            <a:r>
              <a:rPr lang="fr-FR" sz="2800" dirty="0" smtClean="0"/>
              <a:t> </a:t>
            </a:r>
            <a:r>
              <a:rPr lang="fr-FR" sz="2800" dirty="0" err="1" smtClean="0"/>
              <a:t>secondary</a:t>
            </a:r>
            <a:r>
              <a:rPr lang="fr-FR" sz="2800" dirty="0" smtClean="0"/>
              <a:t> </a:t>
            </a:r>
            <a:r>
              <a:rPr lang="fr-FR" sz="2800" dirty="0" err="1" smtClean="0"/>
              <a:t>school</a:t>
            </a:r>
            <a:r>
              <a:rPr lang="fr-FR" sz="2800" dirty="0" smtClean="0"/>
              <a:t> (3 </a:t>
            </a:r>
            <a:r>
              <a:rPr lang="fr-FR" sz="2800" dirty="0" err="1" smtClean="0"/>
              <a:t>levels</a:t>
            </a:r>
            <a:r>
              <a:rPr lang="fr-FR" sz="2800" dirty="0" smtClean="0"/>
              <a:t>) </a:t>
            </a:r>
          </a:p>
          <a:p>
            <a:pPr algn="l"/>
            <a:r>
              <a:rPr lang="fr-FR" sz="2800" dirty="0" err="1" smtClean="0"/>
              <a:t>with</a:t>
            </a:r>
            <a:r>
              <a:rPr lang="fr-FR" sz="2800" dirty="0" smtClean="0"/>
              <a:t> the Baccalauréat</a:t>
            </a:r>
          </a:p>
          <a:p>
            <a:pPr algn="l"/>
            <a:r>
              <a:rPr lang="fr-FR" sz="2800" dirty="0" smtClean="0"/>
              <a:t/>
            </a:r>
            <a:br>
              <a:rPr lang="fr-FR" sz="2800" dirty="0" smtClean="0"/>
            </a:br>
            <a:endParaRPr lang="fr-FR" sz="2800" dirty="0"/>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2626801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1040"/>
            <a:ext cx="8596668" cy="563880"/>
          </a:xfrm>
        </p:spPr>
        <p:txBody>
          <a:bodyPr vert="horz" lIns="91440" tIns="45720" rIns="91440" bIns="45720" rtlCol="0" anchor="t">
            <a:noAutofit/>
          </a:bodyPr>
          <a:lstStyle/>
          <a:p>
            <a:pPr>
              <a:spcBef>
                <a:spcPts val="1000"/>
              </a:spcBef>
              <a:buClr>
                <a:schemeClr val="accent1"/>
              </a:buClr>
              <a:buSzPct val="80000"/>
            </a:pPr>
            <a:r>
              <a:rPr lang="en-US" sz="2400" b="1" dirty="0" smtClean="0">
                <a:solidFill>
                  <a:srgbClr val="0070C0"/>
                </a:solidFill>
                <a:latin typeface="Colonna MT" panose="04020805060202030203" pitchFamily="82" charset="0"/>
              </a:rPr>
              <a:t>GENERAL PRINCIPLES</a:t>
            </a:r>
            <a:endParaRPr lang="bg-BG" sz="2400" b="1" dirty="0">
              <a:solidFill>
                <a:srgbClr val="0070C0"/>
              </a:solidFill>
              <a:latin typeface="Colonna MT" panose="04020805060202030203" pitchFamily="82" charset="0"/>
            </a:endParaRPr>
          </a:p>
        </p:txBody>
      </p:sp>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endParaRPr lang="bg-BG" dirty="0"/>
          </a:p>
        </p:txBody>
      </p:sp>
      <p:pic>
        <p:nvPicPr>
          <p:cNvPr id="11" name="Picture 10"/>
          <p:cNvPicPr>
            <a:picLocks noChangeAspect="1"/>
          </p:cNvPicPr>
          <p:nvPr/>
        </p:nvPicPr>
        <p:blipFill>
          <a:blip r:embed="rId2"/>
          <a:stretch>
            <a:fillRect/>
          </a:stretch>
        </p:blipFill>
        <p:spPr>
          <a:xfrm>
            <a:off x="9681448" y="90892"/>
            <a:ext cx="1118901" cy="792000"/>
          </a:xfrm>
          <a:prstGeom prst="rect">
            <a:avLst/>
          </a:prstGeom>
        </p:spPr>
      </p:pic>
      <p:sp>
        <p:nvSpPr>
          <p:cNvPr id="12"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13" name="Titre 1"/>
          <p:cNvSpPr>
            <a:spLocks noGrp="1"/>
          </p:cNvSpPr>
          <p:nvPr>
            <p:ph sz="half" idx="2"/>
          </p:nvPr>
        </p:nvSpPr>
        <p:spPr>
          <a:xfrm>
            <a:off x="677334" y="2042161"/>
            <a:ext cx="8596667" cy="3200399"/>
          </a:xfrm>
        </p:spPr>
        <p:txBody>
          <a:bodyPr>
            <a:normAutofit/>
          </a:bodyPr>
          <a:lstStyle/>
          <a:p>
            <a:pPr marL="0" indent="0">
              <a:buNone/>
            </a:pPr>
            <a:r>
              <a:rPr lang="fr-FR" sz="2800" b="1" dirty="0" err="1" smtClean="0"/>
              <a:t>Academic</a:t>
            </a:r>
            <a:r>
              <a:rPr lang="fr-FR" sz="2800" b="1" dirty="0" smtClean="0"/>
              <a:t> </a:t>
            </a:r>
            <a:r>
              <a:rPr lang="fr-FR" sz="2800" b="1" dirty="0" err="1" smtClean="0"/>
              <a:t>freedom</a:t>
            </a:r>
            <a:endParaRPr lang="fr-FR" sz="2800" b="1" dirty="0" smtClean="0"/>
          </a:p>
          <a:p>
            <a:pPr marL="0" indent="0">
              <a:buNone/>
            </a:pPr>
            <a:r>
              <a:rPr lang="fr-FR" sz="2800" b="1" dirty="0" smtClean="0"/>
              <a:t>Free provision</a:t>
            </a:r>
          </a:p>
          <a:p>
            <a:pPr marL="0" indent="0">
              <a:buNone/>
            </a:pPr>
            <a:r>
              <a:rPr lang="fr-FR" sz="2800" b="1" dirty="0" err="1" smtClean="0"/>
              <a:t>Neutrality</a:t>
            </a:r>
            <a:r>
              <a:rPr lang="fr-FR" sz="2800" b="1" dirty="0" smtClean="0"/>
              <a:t> </a:t>
            </a:r>
            <a:r>
              <a:rPr lang="fr-FR" sz="2800" dirty="0" smtClean="0"/>
              <a:t>(on curriculum and </a:t>
            </a:r>
            <a:r>
              <a:rPr lang="fr-FR" sz="2800" dirty="0" err="1" smtClean="0"/>
              <a:t>teaching</a:t>
            </a:r>
            <a:r>
              <a:rPr lang="fr-FR" sz="2800" dirty="0" smtClean="0"/>
              <a:t>)</a:t>
            </a:r>
          </a:p>
          <a:p>
            <a:pPr marL="0" indent="0">
              <a:buNone/>
            </a:pPr>
            <a:r>
              <a:rPr lang="fr-FR" sz="2800" b="1" dirty="0" err="1" smtClean="0"/>
              <a:t>Secularism</a:t>
            </a:r>
            <a:endParaRPr lang="fr-FR" sz="2800" b="1" dirty="0" smtClean="0"/>
          </a:p>
          <a:p>
            <a:pPr marL="0" indent="0">
              <a:buNone/>
            </a:pPr>
            <a:r>
              <a:rPr lang="fr-FR" sz="2800" b="1" dirty="0" err="1" smtClean="0"/>
              <a:t>Compulsory</a:t>
            </a:r>
            <a:r>
              <a:rPr lang="fr-FR" sz="2800" b="1" dirty="0" smtClean="0"/>
              <a:t> </a:t>
            </a:r>
            <a:r>
              <a:rPr lang="fr-FR" sz="2800" b="1" dirty="0" err="1" smtClean="0"/>
              <a:t>education</a:t>
            </a:r>
            <a:r>
              <a:rPr lang="fr-FR" sz="2800" b="1" dirty="0"/>
              <a:t> </a:t>
            </a:r>
            <a:r>
              <a:rPr lang="fr-FR" sz="2800" dirty="0" smtClean="0"/>
              <a:t>(</a:t>
            </a:r>
            <a:r>
              <a:rPr lang="fr-FR" sz="2800" dirty="0" err="1" smtClean="0"/>
              <a:t>from</a:t>
            </a:r>
            <a:r>
              <a:rPr lang="fr-FR" sz="2800" dirty="0" smtClean="0"/>
              <a:t> 6 to 16 </a:t>
            </a:r>
            <a:r>
              <a:rPr lang="fr-FR" sz="2800" dirty="0" err="1" smtClean="0"/>
              <a:t>years-old</a:t>
            </a:r>
            <a:r>
              <a:rPr lang="fr-FR" sz="2800" dirty="0" smtClean="0"/>
              <a:t>)</a:t>
            </a:r>
            <a:endParaRPr lang="fr-FR" sz="2800" dirty="0"/>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91279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53551" y="165716"/>
            <a:ext cx="8596668" cy="1320800"/>
          </a:xfrm>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BULGARIA</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graphicFrame>
        <p:nvGraphicFramePr>
          <p:cNvPr id="2" name="Diagram 1"/>
          <p:cNvGraphicFramePr/>
          <p:nvPr>
            <p:extLst>
              <p:ext uri="{D42A27DB-BD31-4B8C-83A1-F6EECF244321}">
                <p14:modId xmlns:p14="http://schemas.microsoft.com/office/powerpoint/2010/main" val="800451329"/>
              </p:ext>
            </p:extLst>
          </p:nvPr>
        </p:nvGraphicFramePr>
        <p:xfrm>
          <a:off x="-159798" y="1802167"/>
          <a:ext cx="10928411" cy="5508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89506" y="6492875"/>
            <a:ext cx="6297612" cy="365125"/>
          </a:xfrm>
        </p:spPr>
        <p:txBody>
          <a:bodyPr/>
          <a:lstStyle/>
          <a:p>
            <a:r>
              <a:rPr lang="en-US" dirty="0" smtClean="0"/>
              <a:t>For Learners Around the Globe</a:t>
            </a:r>
            <a:endParaRPr lang="en-US" dirty="0"/>
          </a:p>
        </p:txBody>
      </p:sp>
      <p:pic>
        <p:nvPicPr>
          <p:cNvPr id="5"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3170281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894" y="-78381"/>
            <a:ext cx="3956859" cy="2090912"/>
          </a:xfrm>
        </p:spPr>
        <p:txBody>
          <a:bodyPr anchor="ctr"/>
          <a:lstStyle/>
          <a:p>
            <a:pPr algn="ct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a:t>
            </a:r>
            <a:r>
              <a:rPr lang="en-US" sz="28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 </a:t>
            </a: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SYSTEM</a:t>
            </a:r>
            <a:b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28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ITALY</a:t>
            </a:r>
            <a:endParaRPr lang="bg-BG" sz="28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6" name="Picture 5"/>
          <p:cNvPicPr>
            <a:picLocks noChangeAspect="1"/>
          </p:cNvPicPr>
          <p:nvPr/>
        </p:nvPicPr>
        <p:blipFill>
          <a:blip r:embed="rId3"/>
          <a:stretch>
            <a:fillRect/>
          </a:stretch>
        </p:blipFill>
        <p:spPr>
          <a:xfrm>
            <a:off x="7968343" y="108906"/>
            <a:ext cx="1555668" cy="1367431"/>
          </a:xfrm>
          <a:prstGeom prst="rect">
            <a:avLst/>
          </a:prstGeom>
        </p:spPr>
      </p:pic>
      <p:pic>
        <p:nvPicPr>
          <p:cNvPr id="7" name="Picture 2" descr="http://image.slidesharecdn.com/schoolsysteminitaly-111121033630-phpapp01/95/school-system-in-italy-2-728.jpg?cb=1321847539"/>
          <p:cNvPicPr>
            <a:picLocks noChangeAspect="1" noChangeArrowheads="1"/>
          </p:cNvPicPr>
          <p:nvPr/>
        </p:nvPicPr>
        <p:blipFill rotWithShape="1">
          <a:blip r:embed="rId4">
            <a:clrChange>
              <a:clrFrom>
                <a:srgbClr val="DDF6F2"/>
              </a:clrFrom>
              <a:clrTo>
                <a:srgbClr val="DDF6F2">
                  <a:alpha val="0"/>
                </a:srgbClr>
              </a:clrTo>
            </a:clrChange>
            <a:extLst>
              <a:ext uri="{28A0092B-C50C-407E-A947-70E740481C1C}">
                <a14:useLocalDpi xmlns:a14="http://schemas.microsoft.com/office/drawing/2010/main" val="0"/>
              </a:ext>
            </a:extLst>
          </a:blip>
          <a:srcRect b="6680"/>
          <a:stretch/>
        </p:blipFill>
        <p:spPr bwMode="auto">
          <a:xfrm>
            <a:off x="2387930" y="1476337"/>
            <a:ext cx="6934200" cy="4853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463578" y="6207617"/>
            <a:ext cx="6297612" cy="365125"/>
          </a:xfrm>
        </p:spPr>
        <p:txBody>
          <a:bodyPr/>
          <a:lstStyle/>
          <a:p>
            <a:r>
              <a:rPr lang="en-US" dirty="0" smtClean="0"/>
              <a:t>For Learners Around the Globe</a:t>
            </a:r>
            <a:endParaRPr lang="en-US" dirty="0"/>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798" y="108906"/>
            <a:ext cx="1282025" cy="1205904"/>
          </a:xfrm>
          <a:prstGeom prst="rect">
            <a:avLst/>
          </a:prstGeom>
        </p:spPr>
      </p:pic>
    </p:spTree>
    <p:extLst>
      <p:ext uri="{BB962C8B-B14F-4D97-AF65-F5344CB8AC3E}">
        <p14:creationId xmlns:p14="http://schemas.microsoft.com/office/powerpoint/2010/main" val="412462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488130" y="6382324"/>
            <a:ext cx="6297612" cy="365125"/>
          </a:xfrm>
          <a:effectLst>
            <a:glow rad="101600">
              <a:srgbClr val="0070C0">
                <a:alpha val="60000"/>
              </a:srgbClr>
            </a:glow>
          </a:effectLst>
        </p:spPr>
        <p:txBody>
          <a:bodyPr/>
          <a:lstStyle/>
          <a:p>
            <a:r>
              <a:rPr lang="en-US" dirty="0" smtClean="0"/>
              <a:t>For Learners Around the Globe</a:t>
            </a:r>
            <a:endParaRPr lang="en-US" dirty="0"/>
          </a:p>
        </p:txBody>
      </p:sp>
      <p:sp>
        <p:nvSpPr>
          <p:cNvPr id="3" name="Rettangolo 2"/>
          <p:cNvSpPr/>
          <p:nvPr/>
        </p:nvSpPr>
        <p:spPr>
          <a:xfrm>
            <a:off x="569171" y="569811"/>
            <a:ext cx="3156668" cy="1815882"/>
          </a:xfrm>
          <a:prstGeom prst="rect">
            <a:avLst/>
          </a:prstGeom>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cap="all" dirty="0">
                <a:solidFill>
                  <a:srgbClr val="AA1817"/>
                </a:solidFill>
                <a:latin typeface="canter"/>
              </a:rPr>
              <a:t>FROM 2016, ONLY QUALIFIED TEACHERS</a:t>
            </a:r>
          </a:p>
          <a:p>
            <a:pPr algn="just"/>
            <a:r>
              <a:rPr lang="en-US" sz="1400" dirty="0">
                <a:solidFill>
                  <a:srgbClr val="000000"/>
                </a:solidFill>
                <a:latin typeface="open_sansregular"/>
              </a:rPr>
              <a:t>40 thousand qualified young new teachers will be hired between 2016 and 2019. From now on, teachers will be hired only via a public competition, as provided by the Italian Constitution.</a:t>
            </a:r>
            <a:endParaRPr lang="en-US" sz="1400" b="0" i="0" dirty="0">
              <a:solidFill>
                <a:srgbClr val="000000"/>
              </a:solidFill>
              <a:effectLst/>
              <a:latin typeface="open_sansregular"/>
            </a:endParaRPr>
          </a:p>
        </p:txBody>
      </p:sp>
      <p:sp>
        <p:nvSpPr>
          <p:cNvPr id="5" name="Rettangolo 4"/>
          <p:cNvSpPr/>
          <p:nvPr/>
        </p:nvSpPr>
        <p:spPr>
          <a:xfrm>
            <a:off x="4271277" y="229850"/>
            <a:ext cx="3239146" cy="2031325"/>
          </a:xfrm>
          <a:prstGeom prst="rect">
            <a:avLst/>
          </a:prstGeom>
          <a:effectLst>
            <a:glow rad="228600">
              <a:srgbClr val="7030A0">
                <a:alpha val="40000"/>
              </a:srgb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cap="all" dirty="0">
                <a:solidFill>
                  <a:srgbClr val="AA1817"/>
                </a:solidFill>
                <a:latin typeface="canter"/>
              </a:rPr>
              <a:t>THE SCHOOL SYSTEM GETS UP-TO-DATE: TRAINING &amp; INNOVATION</a:t>
            </a:r>
          </a:p>
          <a:p>
            <a:pPr algn="just"/>
            <a:endParaRPr lang="en-US" sz="1400" dirty="0" smtClean="0">
              <a:solidFill>
                <a:srgbClr val="000000"/>
              </a:solidFill>
              <a:latin typeface="open_sansregular"/>
            </a:endParaRPr>
          </a:p>
          <a:p>
            <a:pPr algn="just"/>
            <a:r>
              <a:rPr lang="en-US" sz="1400" dirty="0" smtClean="0">
                <a:solidFill>
                  <a:srgbClr val="000000"/>
                </a:solidFill>
                <a:latin typeface="open_sansregular"/>
              </a:rPr>
              <a:t>Professional </a:t>
            </a:r>
            <a:r>
              <a:rPr lang="en-US" sz="1400" dirty="0">
                <a:solidFill>
                  <a:srgbClr val="000000"/>
                </a:solidFill>
                <a:latin typeface="open_sansregular"/>
              </a:rPr>
              <a:t>development schemes, mandatory and based on peer collaboration. To foster a new generation of educators, in search of the Don </a:t>
            </a:r>
            <a:r>
              <a:rPr lang="en-US" sz="1400" dirty="0" err="1">
                <a:solidFill>
                  <a:srgbClr val="000000"/>
                </a:solidFill>
                <a:latin typeface="open_sansregular"/>
              </a:rPr>
              <a:t>Milani</a:t>
            </a:r>
            <a:r>
              <a:rPr lang="en-US" sz="1400" dirty="0">
                <a:solidFill>
                  <a:srgbClr val="000000"/>
                </a:solidFill>
                <a:latin typeface="open_sansregular"/>
              </a:rPr>
              <a:t>, Maria Montessori and Loris </a:t>
            </a:r>
            <a:r>
              <a:rPr lang="en-US" sz="1400" dirty="0" err="1">
                <a:solidFill>
                  <a:srgbClr val="000000"/>
                </a:solidFill>
                <a:latin typeface="open_sansregular"/>
              </a:rPr>
              <a:t>Malaguzzi</a:t>
            </a:r>
            <a:r>
              <a:rPr lang="en-US" sz="1400" dirty="0">
                <a:solidFill>
                  <a:srgbClr val="000000"/>
                </a:solidFill>
                <a:latin typeface="open_sansregular"/>
              </a:rPr>
              <a:t> of the 21</a:t>
            </a:r>
            <a:r>
              <a:rPr lang="en-US" sz="1400" baseline="30000" dirty="0">
                <a:solidFill>
                  <a:srgbClr val="000000"/>
                </a:solidFill>
                <a:latin typeface="open_sansregular"/>
              </a:rPr>
              <a:t>st</a:t>
            </a:r>
            <a:r>
              <a:rPr lang="en-US" sz="1400" dirty="0">
                <a:solidFill>
                  <a:srgbClr val="000000"/>
                </a:solidFill>
                <a:latin typeface="open_sansregular"/>
              </a:rPr>
              <a:t> century</a:t>
            </a:r>
            <a:r>
              <a:rPr lang="en-US" sz="1400" dirty="0" smtClean="0">
                <a:solidFill>
                  <a:srgbClr val="000000"/>
                </a:solidFill>
                <a:latin typeface="open_sansregular"/>
              </a:rPr>
              <a:t>.</a:t>
            </a:r>
          </a:p>
        </p:txBody>
      </p:sp>
      <p:sp>
        <p:nvSpPr>
          <p:cNvPr id="6" name="Rettangolo 5"/>
          <p:cNvSpPr/>
          <p:nvPr/>
        </p:nvSpPr>
        <p:spPr>
          <a:xfrm>
            <a:off x="7352843" y="2904738"/>
            <a:ext cx="4396221" cy="1600438"/>
          </a:xfrm>
          <a:prstGeom prst="rect">
            <a:avLst/>
          </a:prstGeom>
          <a:ln>
            <a:solidFill>
              <a:srgbClr val="FFC000"/>
            </a:solidFill>
          </a:ln>
          <a:effectLst>
            <a:glow rad="101600">
              <a:srgbClr val="FFC00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 THE SCHOOL SYSTEM GETS TRANSPARENT: OPEN DATA &amp; REGISTERS</a:t>
            </a:r>
          </a:p>
          <a:p>
            <a:pPr algn="just"/>
            <a:r>
              <a:rPr lang="en-US" sz="1400" dirty="0">
                <a:solidFill>
                  <a:srgbClr val="000000"/>
                </a:solidFill>
                <a:latin typeface="open_sansregular"/>
              </a:rPr>
              <a:t>From 2015, each school will publish its budget, a Self-Evaluation Report and all funded projects in details in open-data. A national register of teachers will support school principals to enhance their staff and the school teaching plan.</a:t>
            </a:r>
            <a:endParaRPr lang="en-US" sz="1400" b="0" i="0" dirty="0">
              <a:solidFill>
                <a:srgbClr val="000000"/>
              </a:solidFill>
              <a:effectLst/>
              <a:latin typeface="open_sansregular"/>
            </a:endParaRPr>
          </a:p>
        </p:txBody>
      </p:sp>
      <p:sp>
        <p:nvSpPr>
          <p:cNvPr id="7" name="Rettangolo 6"/>
          <p:cNvSpPr/>
          <p:nvPr/>
        </p:nvSpPr>
        <p:spPr>
          <a:xfrm>
            <a:off x="569171" y="2905963"/>
            <a:ext cx="2872100" cy="1600438"/>
          </a:xfrm>
          <a:prstGeom prst="rect">
            <a:avLst/>
          </a:prstGeom>
          <a:ln>
            <a:solidFill>
              <a:srgbClr val="7030A0"/>
            </a:solidFill>
          </a:ln>
          <a:effectLst>
            <a:glow rad="101600">
              <a:srgbClr val="0070C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DIGITAL SCHOOLS</a:t>
            </a:r>
          </a:p>
          <a:p>
            <a:pPr algn="just"/>
            <a:r>
              <a:rPr lang="en-US" sz="1400" dirty="0">
                <a:solidFill>
                  <a:srgbClr val="000000"/>
                </a:solidFill>
                <a:latin typeface="open_sansregular"/>
              </a:rPr>
              <a:t>Matching fund schemes to reach each school with high-speed internet and Wi-Fi. Co-designing of refreshed digital services for the schools, to enhance transparency and reduce costs.</a:t>
            </a:r>
            <a:endParaRPr lang="en-US" sz="1400" b="0" i="0" dirty="0">
              <a:solidFill>
                <a:srgbClr val="000000"/>
              </a:solidFill>
              <a:effectLst/>
              <a:latin typeface="open_sansregular"/>
            </a:endParaRPr>
          </a:p>
        </p:txBody>
      </p:sp>
      <p:sp>
        <p:nvSpPr>
          <p:cNvPr id="8" name="Rettangolo 7"/>
          <p:cNvSpPr/>
          <p:nvPr/>
        </p:nvSpPr>
        <p:spPr>
          <a:xfrm>
            <a:off x="8078012" y="685368"/>
            <a:ext cx="2470689" cy="1600438"/>
          </a:xfrm>
          <a:prstGeom prst="rect">
            <a:avLst/>
          </a:prstGeom>
          <a:ln>
            <a:solidFill>
              <a:srgbClr val="FF0000"/>
            </a:solidFill>
          </a:ln>
          <a:effectLst>
            <a:glow rad="101600">
              <a:srgbClr val="CC0000">
                <a:alpha val="6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 CULTURA </a:t>
            </a:r>
            <a:endParaRPr lang="en-US" sz="1400" cap="all" dirty="0" smtClean="0">
              <a:solidFill>
                <a:srgbClr val="AA1817"/>
              </a:solidFill>
              <a:latin typeface="canter"/>
            </a:endParaRPr>
          </a:p>
          <a:p>
            <a:pPr algn="ctr"/>
            <a:r>
              <a:rPr lang="en-US" sz="1400" cap="all" dirty="0" smtClean="0">
                <a:solidFill>
                  <a:srgbClr val="AA1817"/>
                </a:solidFill>
                <a:latin typeface="canter"/>
              </a:rPr>
              <a:t>IN </a:t>
            </a:r>
            <a:r>
              <a:rPr lang="en-US" sz="1400" cap="all" dirty="0">
                <a:solidFill>
                  <a:srgbClr val="AA1817"/>
                </a:solidFill>
                <a:latin typeface="canter"/>
              </a:rPr>
              <a:t>CORPORE SANO</a:t>
            </a:r>
          </a:p>
          <a:p>
            <a:pPr algn="just"/>
            <a:r>
              <a:rPr lang="en-US" sz="1400" dirty="0">
                <a:solidFill>
                  <a:srgbClr val="000000"/>
                </a:solidFill>
                <a:latin typeface="open_sansregular"/>
              </a:rPr>
              <a:t>Betting on the very best of being Italian: more music and sports in primary schools and more Art history in secondary schools.</a:t>
            </a:r>
            <a:endParaRPr lang="en-US" sz="1400" b="0" i="0" dirty="0">
              <a:solidFill>
                <a:srgbClr val="000000"/>
              </a:solidFill>
              <a:effectLst/>
              <a:latin typeface="open_sansregular"/>
            </a:endParaRPr>
          </a:p>
        </p:txBody>
      </p:sp>
      <p:sp>
        <p:nvSpPr>
          <p:cNvPr id="9" name="Rettangolo 8"/>
          <p:cNvSpPr/>
          <p:nvPr/>
        </p:nvSpPr>
        <p:spPr>
          <a:xfrm>
            <a:off x="934530" y="4928530"/>
            <a:ext cx="4074198" cy="1384995"/>
          </a:xfrm>
          <a:prstGeom prst="rect">
            <a:avLst/>
          </a:prstGeom>
          <a:effectLst>
            <a:glow rad="228600">
              <a:srgbClr val="92D050">
                <a:alpha val="40000"/>
              </a:srgb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cap="all" dirty="0">
                <a:solidFill>
                  <a:srgbClr val="AA1817"/>
                </a:solidFill>
                <a:latin typeface="canter"/>
              </a:rPr>
              <a:t>SCHOOL-AT-WORK.</a:t>
            </a:r>
          </a:p>
          <a:p>
            <a:pPr algn="just"/>
            <a:r>
              <a:rPr lang="en-US" sz="1400" dirty="0">
                <a:solidFill>
                  <a:srgbClr val="000000"/>
                </a:solidFill>
                <a:latin typeface="open_sansregular"/>
              </a:rPr>
              <a:t>Mandatory vocational training during the last 3 years of technical and professional curricula, for at least 200 hours per year. Extending pilots of didactic enterprise. </a:t>
            </a:r>
            <a:r>
              <a:rPr lang="en-US" sz="1400" dirty="0" err="1">
                <a:solidFill>
                  <a:srgbClr val="000000"/>
                </a:solidFill>
                <a:latin typeface="open_sansregular"/>
              </a:rPr>
              <a:t>Strenghtening</a:t>
            </a:r>
            <a:r>
              <a:rPr lang="en-US" sz="1400" dirty="0">
                <a:solidFill>
                  <a:srgbClr val="000000"/>
                </a:solidFill>
                <a:latin typeface="open_sansregular"/>
              </a:rPr>
              <a:t> experimental training experiences.</a:t>
            </a:r>
            <a:endParaRPr lang="en-US" sz="1400" b="0" i="0" dirty="0">
              <a:solidFill>
                <a:srgbClr val="000000"/>
              </a:solidFill>
              <a:effectLst/>
              <a:latin typeface="open_sansregular"/>
            </a:endParaRPr>
          </a:p>
        </p:txBody>
      </p:sp>
      <p:sp>
        <p:nvSpPr>
          <p:cNvPr id="10" name="Rettangolo 9"/>
          <p:cNvSpPr/>
          <p:nvPr/>
        </p:nvSpPr>
        <p:spPr>
          <a:xfrm>
            <a:off x="5781090" y="4910045"/>
            <a:ext cx="5040566" cy="1600438"/>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cap="all" dirty="0">
                <a:solidFill>
                  <a:srgbClr val="AA1817"/>
                </a:solidFill>
                <a:latin typeface="canter"/>
              </a:rPr>
              <a:t>SCHOOL FOR ALL, ALL FOR SCHOOL</a:t>
            </a:r>
          </a:p>
          <a:p>
            <a:pPr algn="just"/>
            <a:r>
              <a:rPr lang="en-US" sz="1400" dirty="0">
                <a:solidFill>
                  <a:srgbClr val="000000"/>
                </a:solidFill>
                <a:latin typeface="open_sansregular"/>
              </a:rPr>
              <a:t>We will make the Budget for the Improvement of the didactical offer (MOF) stable and render its use transparent, linking the allocation of funds to the school Improvement Plan. We plan to attract private resources (from citizens, foundations, companies), through tax incentives and fast-track administrative procedures.</a:t>
            </a:r>
            <a:endParaRPr lang="en-US" sz="1400" b="0" i="0" dirty="0">
              <a:solidFill>
                <a:srgbClr val="000000"/>
              </a:solidFill>
              <a:effectLst/>
              <a:latin typeface="open_sansregular"/>
            </a:endParaRPr>
          </a:p>
        </p:txBody>
      </p:sp>
      <p:sp>
        <p:nvSpPr>
          <p:cNvPr id="11" name="Rettangolo 10"/>
          <p:cNvSpPr/>
          <p:nvPr/>
        </p:nvSpPr>
        <p:spPr>
          <a:xfrm>
            <a:off x="4160631" y="2385693"/>
            <a:ext cx="3018091" cy="2369880"/>
          </a:xfrm>
          <a:prstGeom prst="rect">
            <a:avLst/>
          </a:prstGeom>
          <a:ln>
            <a:solidFill>
              <a:srgbClr val="C00000"/>
            </a:solidFill>
          </a:ln>
          <a:effectLst>
            <a:glow rad="228600">
              <a:schemeClr val="accent2">
                <a:lumMod val="50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endParaRPr lang="en-US" sz="1400" dirty="0" smtClean="0">
              <a:latin typeface="open_sansregular"/>
            </a:endParaRPr>
          </a:p>
          <a:p>
            <a:pPr algn="just"/>
            <a:endParaRPr lang="en-US" sz="1400" dirty="0">
              <a:latin typeface="open_sansregular"/>
            </a:endParaRPr>
          </a:p>
          <a:p>
            <a:pPr algn="just"/>
            <a:endParaRPr lang="en-US" sz="1400" dirty="0" smtClean="0">
              <a:latin typeface="open_sansregular"/>
            </a:endParaRPr>
          </a:p>
          <a:p>
            <a:pPr algn="just"/>
            <a:endParaRPr lang="en-US" sz="1400" dirty="0">
              <a:latin typeface="open_sansregular"/>
            </a:endParaRPr>
          </a:p>
          <a:p>
            <a:pPr algn="just"/>
            <a:endParaRPr lang="en-US" sz="1400" dirty="0" smtClean="0">
              <a:latin typeface="open_sansregular"/>
            </a:endParaRPr>
          </a:p>
          <a:p>
            <a:pPr algn="just"/>
            <a:endParaRPr lang="en-US" sz="1400" dirty="0">
              <a:latin typeface="open_sansregular"/>
            </a:endParaRPr>
          </a:p>
          <a:p>
            <a:pPr algn="just"/>
            <a:endParaRPr lang="en-US" sz="800" dirty="0">
              <a:latin typeface="open_sansregular"/>
            </a:endParaRPr>
          </a:p>
          <a:p>
            <a:pPr algn="just"/>
            <a:r>
              <a:rPr lang="en-US" sz="1400" b="1" dirty="0" smtClean="0">
                <a:latin typeface="open_sansregular"/>
              </a:rPr>
              <a:t>It </a:t>
            </a:r>
            <a:r>
              <a:rPr lang="en-US" sz="1400" b="1" dirty="0">
                <a:latin typeface="open_sansregular"/>
              </a:rPr>
              <a:t>is the school </a:t>
            </a:r>
            <a:r>
              <a:rPr lang="en-US" sz="1400" b="1" dirty="0" smtClean="0">
                <a:latin typeface="open_sansregular"/>
              </a:rPr>
              <a:t>reform  </a:t>
            </a:r>
            <a:r>
              <a:rPr lang="en-US" sz="1400" b="1" dirty="0">
                <a:latin typeface="open_sansregular"/>
              </a:rPr>
              <a:t>which </a:t>
            </a:r>
            <a:r>
              <a:rPr lang="en-US" sz="1400" b="1" dirty="0" smtClean="0">
                <a:latin typeface="open_sansregular"/>
              </a:rPr>
              <a:t> is</a:t>
            </a:r>
            <a:endParaRPr lang="en-US" sz="1400" b="1" dirty="0">
              <a:latin typeface="open_sansregular"/>
            </a:endParaRPr>
          </a:p>
          <a:p>
            <a:pPr algn="just"/>
            <a:r>
              <a:rPr lang="en-US" sz="1400" b="1" dirty="0">
                <a:latin typeface="open_sansregular"/>
              </a:rPr>
              <a:t>o</a:t>
            </a:r>
            <a:r>
              <a:rPr lang="en-US" sz="1400" b="1" dirty="0" smtClean="0">
                <a:latin typeface="open_sansregular"/>
              </a:rPr>
              <a:t>fficially in place from </a:t>
            </a:r>
            <a:r>
              <a:rPr lang="en-US" sz="1400" b="1" dirty="0">
                <a:latin typeface="open_sansregular"/>
              </a:rPr>
              <a:t>S</a:t>
            </a:r>
            <a:r>
              <a:rPr lang="en-US" sz="1400" b="1" dirty="0" smtClean="0">
                <a:latin typeface="open_sansregular"/>
              </a:rPr>
              <a:t>ept 2015</a:t>
            </a:r>
            <a:r>
              <a:rPr lang="it-IT" sz="1400" b="1" dirty="0" smtClean="0">
                <a:latin typeface="open_sansregular"/>
              </a:rPr>
              <a:t>, </a:t>
            </a:r>
            <a:r>
              <a:rPr lang="en-US" sz="1400" b="1" dirty="0" smtClean="0">
                <a:latin typeface="open_sansregular"/>
              </a:rPr>
              <a:t>signed </a:t>
            </a:r>
            <a:r>
              <a:rPr lang="en-US" sz="1400" b="1" dirty="0">
                <a:latin typeface="open_sansregular"/>
              </a:rPr>
              <a:t>by the </a:t>
            </a:r>
            <a:r>
              <a:rPr lang="en-US" sz="1400" b="1" dirty="0" smtClean="0">
                <a:latin typeface="open_sansregular"/>
              </a:rPr>
              <a:t>Prime Minister, </a:t>
            </a:r>
          </a:p>
          <a:p>
            <a:pPr algn="just"/>
            <a:r>
              <a:rPr lang="en-US" sz="1400" b="1" dirty="0" err="1" smtClean="0">
                <a:latin typeface="open_sansregular"/>
              </a:rPr>
              <a:t>Mr</a:t>
            </a:r>
            <a:r>
              <a:rPr lang="en-US" sz="1400" b="1" dirty="0" smtClean="0">
                <a:latin typeface="open_sansregular"/>
              </a:rPr>
              <a:t> Matteo Renzi.</a:t>
            </a:r>
          </a:p>
        </p:txBody>
      </p:sp>
      <p:pic>
        <p:nvPicPr>
          <p:cNvPr id="12"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b="31233"/>
          <a:stretch/>
        </p:blipFill>
        <p:spPr bwMode="auto">
          <a:xfrm>
            <a:off x="4374571" y="2501546"/>
            <a:ext cx="2479064" cy="132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3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43812" y="6397622"/>
            <a:ext cx="6297612" cy="365125"/>
          </a:xfrm>
        </p:spPr>
        <p:txBody>
          <a:bodyPr/>
          <a:lstStyle/>
          <a:p>
            <a:r>
              <a:rPr lang="en-US" dirty="0" smtClean="0"/>
              <a:t>For Learners Around the Globe</a:t>
            </a:r>
            <a:endParaRPr lang="en-US" dirty="0"/>
          </a:p>
        </p:txBody>
      </p:sp>
      <p:sp>
        <p:nvSpPr>
          <p:cNvPr id="3" name="Rettangolo 2"/>
          <p:cNvSpPr/>
          <p:nvPr/>
        </p:nvSpPr>
        <p:spPr>
          <a:xfrm>
            <a:off x="6258294" y="1272742"/>
            <a:ext cx="5474525" cy="3539430"/>
          </a:xfrm>
          <a:prstGeom prst="rect">
            <a:avLst/>
          </a:prstGeom>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400" dirty="0"/>
              <a:t>Each school draws up its own </a:t>
            </a:r>
            <a:r>
              <a:rPr lang="en-US" sz="1400" dirty="0" smtClean="0"/>
              <a:t>Triennial Educational Plan.</a:t>
            </a:r>
          </a:p>
          <a:p>
            <a:pPr algn="just"/>
            <a:r>
              <a:rPr lang="en-US" sz="1400" dirty="0" smtClean="0"/>
              <a:t>The PTOF (Piano </a:t>
            </a:r>
            <a:r>
              <a:rPr lang="en-US" sz="1400" dirty="0" err="1" smtClean="0"/>
              <a:t>triennale</a:t>
            </a:r>
            <a:r>
              <a:rPr lang="en-US" sz="1400" dirty="0" smtClean="0"/>
              <a:t> </a:t>
            </a:r>
            <a:r>
              <a:rPr lang="en-US" sz="1400" dirty="0" err="1" smtClean="0"/>
              <a:t>dell’Offerta</a:t>
            </a:r>
            <a:r>
              <a:rPr lang="en-US" sz="1400" dirty="0" smtClean="0"/>
              <a:t> </a:t>
            </a:r>
            <a:r>
              <a:rPr lang="en-US" sz="1400" dirty="0" err="1"/>
              <a:t>F</a:t>
            </a:r>
            <a:r>
              <a:rPr lang="en-US" sz="1400" dirty="0" err="1" smtClean="0"/>
              <a:t>ormativa</a:t>
            </a:r>
            <a:r>
              <a:rPr lang="en-US" sz="1400" dirty="0" smtClean="0"/>
              <a:t> ) is </a:t>
            </a:r>
            <a:r>
              <a:rPr lang="en-US" sz="1400" dirty="0"/>
              <a:t>the basic document setting out the cultural and planning identity of the school. It must be consistent with the general and educational objectives of the various kinds of study and specialisms set at national level and, at the same time, it must reflect cultural, social and economic requirements at local level. </a:t>
            </a:r>
            <a:endParaRPr lang="en-US" sz="1400" dirty="0" smtClean="0"/>
          </a:p>
          <a:p>
            <a:pPr algn="just"/>
            <a:endParaRPr lang="en-US" sz="1400" dirty="0" smtClean="0"/>
          </a:p>
          <a:p>
            <a:pPr algn="just"/>
            <a:endParaRPr lang="en-US" sz="1400" dirty="0"/>
          </a:p>
          <a:p>
            <a:pPr algn="just"/>
            <a:r>
              <a:rPr lang="en-US" sz="1400" dirty="0" smtClean="0"/>
              <a:t>The PTOF </a:t>
            </a:r>
            <a:r>
              <a:rPr lang="en-US" sz="1400" dirty="0"/>
              <a:t>is drawn up by the Teachers’ Council </a:t>
            </a:r>
            <a:r>
              <a:rPr lang="en-US" sz="1400" dirty="0" smtClean="0"/>
              <a:t>(</a:t>
            </a:r>
            <a:r>
              <a:rPr lang="en-US" sz="1400" dirty="0" err="1"/>
              <a:t>Collegio</a:t>
            </a:r>
            <a:r>
              <a:rPr lang="en-US" sz="1400" dirty="0"/>
              <a:t> </a:t>
            </a:r>
            <a:r>
              <a:rPr lang="en-US" sz="1400" dirty="0" err="1"/>
              <a:t>dei</a:t>
            </a:r>
            <a:r>
              <a:rPr lang="en-US" sz="1400" dirty="0"/>
              <a:t> </a:t>
            </a:r>
            <a:r>
              <a:rPr lang="en-US" sz="1400" dirty="0" err="1"/>
              <a:t>docenti</a:t>
            </a:r>
            <a:r>
              <a:rPr lang="en-US" sz="1400" dirty="0"/>
              <a:t>) on the basis of general objectives defined by the District/School Council and taking into account the proposals and advice of parents </a:t>
            </a:r>
            <a:r>
              <a:rPr lang="en-US" sz="1400" dirty="0" err="1"/>
              <a:t>organisations</a:t>
            </a:r>
            <a:r>
              <a:rPr lang="en-US" sz="1400" dirty="0"/>
              <a:t> and associations and, at upper secondary level only, students associations. The </a:t>
            </a:r>
            <a:r>
              <a:rPr lang="en-US" sz="1400" dirty="0" smtClean="0"/>
              <a:t>PTOF </a:t>
            </a:r>
            <a:r>
              <a:rPr lang="en-US" sz="1400" dirty="0"/>
              <a:t>must be approved by the District/School Council and given to students and their parents on enrolment. </a:t>
            </a:r>
            <a:endParaRPr lang="en-US" sz="1400" dirty="0" smtClean="0"/>
          </a:p>
        </p:txBody>
      </p:sp>
      <p:sp>
        <p:nvSpPr>
          <p:cNvPr id="4" name="Rettangolo 3"/>
          <p:cNvSpPr/>
          <p:nvPr/>
        </p:nvSpPr>
        <p:spPr>
          <a:xfrm>
            <a:off x="221673" y="1272742"/>
            <a:ext cx="5929745" cy="3539430"/>
          </a:xfrm>
          <a:prstGeom prst="rect">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sz="1400" dirty="0" smtClean="0"/>
              <a:t>In </a:t>
            </a:r>
            <a:r>
              <a:rPr lang="it-IT" sz="1400" dirty="0" err="1" smtClean="0"/>
              <a:t>Italy</a:t>
            </a:r>
            <a:r>
              <a:rPr lang="it-IT" sz="1400" dirty="0" smtClean="0"/>
              <a:t> </a:t>
            </a:r>
            <a:r>
              <a:rPr lang="it-IT" sz="1400" dirty="0" err="1" smtClean="0"/>
              <a:t>teachers</a:t>
            </a:r>
            <a:r>
              <a:rPr lang="it-IT" sz="1400" dirty="0" smtClean="0"/>
              <a:t>, or </a:t>
            </a:r>
            <a:r>
              <a:rPr lang="it-IT" sz="1400" dirty="0" err="1" smtClean="0"/>
              <a:t>professors</a:t>
            </a:r>
            <a:r>
              <a:rPr lang="it-IT" sz="1400" dirty="0" smtClean="0"/>
              <a:t>, are </a:t>
            </a:r>
            <a:r>
              <a:rPr lang="it-IT" sz="1400" dirty="0" err="1" smtClean="0"/>
              <a:t>recruited</a:t>
            </a:r>
            <a:r>
              <a:rPr lang="it-IT" sz="1400" dirty="0" smtClean="0"/>
              <a:t> by competitive </a:t>
            </a:r>
            <a:r>
              <a:rPr lang="it-IT" sz="1400" dirty="0" err="1" smtClean="0"/>
              <a:t>examination</a:t>
            </a:r>
            <a:r>
              <a:rPr lang="it-IT" sz="1400" dirty="0" smtClean="0"/>
              <a:t>.</a:t>
            </a:r>
          </a:p>
          <a:p>
            <a:endParaRPr lang="it-IT" sz="1400" dirty="0"/>
          </a:p>
          <a:p>
            <a:pPr algn="just"/>
            <a:r>
              <a:rPr lang="en-US" sz="1400" dirty="0" smtClean="0"/>
              <a:t>- The </a:t>
            </a:r>
            <a:r>
              <a:rPr lang="en-US" sz="1400" dirty="0"/>
              <a:t>Ministry of Education, University and Research (MIUR) </a:t>
            </a:r>
            <a:r>
              <a:rPr lang="en-US" sz="1400" dirty="0" smtClean="0"/>
              <a:t>is headquartered </a:t>
            </a:r>
            <a:r>
              <a:rPr lang="en-US" sz="1400" dirty="0"/>
              <a:t>in Rome. </a:t>
            </a:r>
            <a:endParaRPr lang="en-US" sz="1400" dirty="0" smtClean="0"/>
          </a:p>
          <a:p>
            <a:pPr algn="just"/>
            <a:r>
              <a:rPr lang="en-US" sz="1400" dirty="0" smtClean="0"/>
              <a:t>- The </a:t>
            </a:r>
            <a:r>
              <a:rPr lang="en-US" sz="1400" dirty="0"/>
              <a:t>Regional School Office (</a:t>
            </a:r>
            <a:r>
              <a:rPr lang="en-US" sz="1400" dirty="0" err="1"/>
              <a:t>Ufficio</a:t>
            </a:r>
            <a:r>
              <a:rPr lang="en-US" sz="1400" dirty="0"/>
              <a:t> </a:t>
            </a:r>
            <a:r>
              <a:rPr lang="en-US" sz="1400" dirty="0" err="1"/>
              <a:t>Scolastico</a:t>
            </a:r>
            <a:r>
              <a:rPr lang="en-US" sz="1400" dirty="0"/>
              <a:t> </a:t>
            </a:r>
            <a:r>
              <a:rPr lang="en-US" sz="1400" dirty="0" err="1"/>
              <a:t>Regionale</a:t>
            </a:r>
            <a:r>
              <a:rPr lang="en-US" sz="1400" dirty="0"/>
              <a:t>, USR) is a branch of the Ministry of Education, University and Research (MIUR). Usually, it is divided into Local Offices that support and advise schools on administrative and accounting procedures and the planning and innovation of the educational offer. They monitor implementation of provisions on school buildings and safety and deal with the integration of immigrant and special needs pupils, the promotion of student participation in schools and, in collaboration with municipalities, they monitor compliance with compulsory schooling. They also carry out any activities that are delegated to them by the head of the Regional School Office.</a:t>
            </a:r>
            <a:endParaRPr lang="it-IT" sz="1400" dirty="0"/>
          </a:p>
        </p:txBody>
      </p:sp>
      <p:sp>
        <p:nvSpPr>
          <p:cNvPr id="5" name="Rettangolo 4"/>
          <p:cNvSpPr/>
          <p:nvPr/>
        </p:nvSpPr>
        <p:spPr>
          <a:xfrm>
            <a:off x="1995053" y="4919050"/>
            <a:ext cx="8526484" cy="1600438"/>
          </a:xfrm>
          <a:prstGeom prst="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400" b="1" dirty="0">
                <a:solidFill>
                  <a:srgbClr val="0070C0"/>
                </a:solidFill>
              </a:rPr>
              <a:t>Other Bodies and </a:t>
            </a:r>
            <a:r>
              <a:rPr lang="en-US" sz="1400" b="1" dirty="0" smtClean="0">
                <a:solidFill>
                  <a:srgbClr val="0070C0"/>
                </a:solidFill>
              </a:rPr>
              <a:t>Agencies:</a:t>
            </a:r>
          </a:p>
          <a:p>
            <a:pPr algn="just"/>
            <a:r>
              <a:rPr lang="en-US" sz="1400" dirty="0" smtClean="0"/>
              <a:t>The </a:t>
            </a:r>
            <a:r>
              <a:rPr lang="en-US" sz="1400" dirty="0"/>
              <a:t>Ministry of Education, University and Research (MIUR) has several bodies and agencies operating at national level: The National Education Council (</a:t>
            </a:r>
            <a:r>
              <a:rPr lang="en-US" sz="1400" dirty="0" err="1"/>
              <a:t>Consiglio</a:t>
            </a:r>
            <a:r>
              <a:rPr lang="en-US" sz="1400" dirty="0"/>
              <a:t> </a:t>
            </a:r>
            <a:r>
              <a:rPr lang="en-US" sz="1400" dirty="0" err="1"/>
              <a:t>Nazionale</a:t>
            </a:r>
            <a:r>
              <a:rPr lang="en-US" sz="1400" dirty="0"/>
              <a:t> </a:t>
            </a:r>
            <a:r>
              <a:rPr lang="en-US" sz="1400" dirty="0" err="1"/>
              <a:t>della</a:t>
            </a:r>
            <a:r>
              <a:rPr lang="en-US" sz="1400" dirty="0"/>
              <a:t> </a:t>
            </a:r>
            <a:r>
              <a:rPr lang="en-US" sz="1400" dirty="0" err="1"/>
              <a:t>Pubblica</a:t>
            </a:r>
            <a:r>
              <a:rPr lang="en-US" sz="1400" dirty="0"/>
              <a:t> </a:t>
            </a:r>
            <a:r>
              <a:rPr lang="en-US" sz="1400" dirty="0" err="1"/>
              <a:t>Istruzione</a:t>
            </a:r>
            <a:r>
              <a:rPr lang="en-US" sz="1400" dirty="0"/>
              <a:t>), an advisory body which assists the Minister with the planning and supervision of education policy, the National Institute for the Evaluation of the Education System (</a:t>
            </a:r>
            <a:r>
              <a:rPr lang="en-US" sz="1400" dirty="0" err="1"/>
              <a:t>Istituto</a:t>
            </a:r>
            <a:r>
              <a:rPr lang="en-US" sz="1400" dirty="0"/>
              <a:t> </a:t>
            </a:r>
            <a:r>
              <a:rPr lang="en-US" sz="1400" dirty="0" err="1"/>
              <a:t>nazionale</a:t>
            </a:r>
            <a:r>
              <a:rPr lang="en-US" sz="1400" dirty="0"/>
              <a:t> per la </a:t>
            </a:r>
            <a:r>
              <a:rPr lang="en-US" sz="1400" dirty="0" err="1"/>
              <a:t>valutazione</a:t>
            </a:r>
            <a:r>
              <a:rPr lang="en-US" sz="1400" dirty="0"/>
              <a:t> del </a:t>
            </a:r>
            <a:r>
              <a:rPr lang="en-US" sz="1400" dirty="0" err="1"/>
              <a:t>sistema</a:t>
            </a:r>
            <a:r>
              <a:rPr lang="en-US" sz="1400" dirty="0"/>
              <a:t> di </a:t>
            </a:r>
            <a:r>
              <a:rPr lang="en-US" sz="1400" dirty="0" err="1"/>
              <a:t>istruzione</a:t>
            </a:r>
            <a:r>
              <a:rPr lang="en-US" sz="1400" dirty="0"/>
              <a:t>, INVALSI) and the National Institute of Documentation, Innovation and Educational Research (</a:t>
            </a:r>
            <a:r>
              <a:rPr lang="en-US" sz="1400" dirty="0" err="1"/>
              <a:t>Istituto</a:t>
            </a:r>
            <a:r>
              <a:rPr lang="en-US" sz="1400" dirty="0"/>
              <a:t> </a:t>
            </a:r>
            <a:r>
              <a:rPr lang="en-US" sz="1400" dirty="0" err="1"/>
              <a:t>Nazionale</a:t>
            </a:r>
            <a:r>
              <a:rPr lang="en-US" sz="1400" dirty="0"/>
              <a:t> di </a:t>
            </a:r>
            <a:r>
              <a:rPr lang="en-US" sz="1400" dirty="0" err="1"/>
              <a:t>Documentazione</a:t>
            </a:r>
            <a:r>
              <a:rPr lang="en-US" sz="1400" dirty="0"/>
              <a:t>, </a:t>
            </a:r>
            <a:r>
              <a:rPr lang="en-US" sz="1400" dirty="0" err="1"/>
              <a:t>Innovazione</a:t>
            </a:r>
            <a:r>
              <a:rPr lang="en-US" sz="1400" dirty="0"/>
              <a:t> e </a:t>
            </a:r>
            <a:r>
              <a:rPr lang="en-US" sz="1400" dirty="0" err="1"/>
              <a:t>Ricerca</a:t>
            </a:r>
            <a:r>
              <a:rPr lang="en-US" sz="1400" dirty="0"/>
              <a:t> </a:t>
            </a:r>
            <a:r>
              <a:rPr lang="en-US" sz="1400" dirty="0" err="1"/>
              <a:t>Educativa</a:t>
            </a:r>
            <a:r>
              <a:rPr lang="en-US" sz="1400" dirty="0"/>
              <a:t> - INDIRE). </a:t>
            </a:r>
            <a:endParaRPr lang="it-IT" sz="1400" dirty="0"/>
          </a:p>
        </p:txBody>
      </p:sp>
      <p:sp>
        <p:nvSpPr>
          <p:cNvPr id="6" name="Rettangolo 5"/>
          <p:cNvSpPr/>
          <p:nvPr/>
        </p:nvSpPr>
        <p:spPr>
          <a:xfrm>
            <a:off x="3901041" y="249758"/>
            <a:ext cx="5237021" cy="830997"/>
          </a:xfrm>
          <a:prstGeom prst="rect">
            <a:avLst/>
          </a:prstGeom>
        </p:spPr>
        <p:txBody>
          <a:bodyPr wrap="square">
            <a:spAutoFit/>
          </a:bodyPr>
          <a:lstStyle/>
          <a:p>
            <a:r>
              <a:rPr lang="en-US" sz="2400" b="1" dirty="0">
                <a:solidFill>
                  <a:srgbClr val="0070C0"/>
                </a:solidFill>
              </a:rPr>
              <a:t>Administration and Governance at Central </a:t>
            </a:r>
            <a:r>
              <a:rPr lang="en-US" sz="2400" b="1" dirty="0" smtClean="0">
                <a:solidFill>
                  <a:srgbClr val="0070C0"/>
                </a:solidFill>
              </a:rPr>
              <a:t>and/or </a:t>
            </a:r>
            <a:r>
              <a:rPr lang="en-US" sz="2400" b="1" dirty="0">
                <a:solidFill>
                  <a:srgbClr val="0070C0"/>
                </a:solidFill>
              </a:rPr>
              <a:t>Regional Level</a:t>
            </a:r>
            <a:endParaRPr lang="it-IT" sz="2400" b="1" dirty="0">
              <a:solidFill>
                <a:srgbClr val="0070C0"/>
              </a:solidFill>
            </a:endParaRPr>
          </a:p>
        </p:txBody>
      </p:sp>
      <p:pic>
        <p:nvPicPr>
          <p:cNvPr id="7170" name="Picture 2" descr="http://www.scuoladeledda.it/wordpress2/wp-content/uploads/2015/02/mi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70" y="249758"/>
            <a:ext cx="3202379" cy="914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14425" y="2987892"/>
            <a:ext cx="4185623" cy="576262"/>
          </a:xfrm>
        </p:spPr>
        <p:txBody>
          <a:bodyPr/>
          <a:lstStyle/>
          <a:p>
            <a:r>
              <a:rPr lang="it-IT" b="1" dirty="0" err="1" smtClean="0">
                <a:solidFill>
                  <a:srgbClr val="C00000"/>
                </a:solidFill>
              </a:rPr>
              <a:t>Pre-school</a:t>
            </a:r>
            <a:r>
              <a:rPr lang="it-IT" b="1" dirty="0" smtClean="0">
                <a:solidFill>
                  <a:srgbClr val="C00000"/>
                </a:solidFill>
              </a:rPr>
              <a:t> </a:t>
            </a:r>
            <a:r>
              <a:rPr lang="it-IT" b="1" dirty="0" err="1" smtClean="0">
                <a:solidFill>
                  <a:srgbClr val="C00000"/>
                </a:solidFill>
              </a:rPr>
              <a:t>education</a:t>
            </a:r>
            <a:r>
              <a:rPr lang="it-IT" b="1" dirty="0" smtClean="0">
                <a:solidFill>
                  <a:srgbClr val="C00000"/>
                </a:solidFill>
              </a:rPr>
              <a:t>:</a:t>
            </a:r>
          </a:p>
        </p:txBody>
      </p:sp>
      <p:sp>
        <p:nvSpPr>
          <p:cNvPr id="6" name="Content Placeholder 5"/>
          <p:cNvSpPr>
            <a:spLocks noGrp="1"/>
          </p:cNvSpPr>
          <p:nvPr>
            <p:ph sz="half" idx="2"/>
          </p:nvPr>
        </p:nvSpPr>
        <p:spPr>
          <a:xfrm>
            <a:off x="476418" y="3723785"/>
            <a:ext cx="4185623" cy="1113716"/>
          </a:xfrm>
        </p:spPr>
        <p:txBody>
          <a:bodyPr/>
          <a:lstStyle/>
          <a:p>
            <a:r>
              <a:rPr lang="it-IT" b="1" u="sng" dirty="0" err="1" smtClean="0"/>
              <a:t>Pre-primary</a:t>
            </a:r>
            <a:r>
              <a:rPr lang="it-IT" b="1" u="sng" dirty="0" smtClean="0"/>
              <a:t> </a:t>
            </a:r>
            <a:r>
              <a:rPr lang="it-IT" b="1" u="sng" dirty="0" err="1" smtClean="0"/>
              <a:t>school</a:t>
            </a:r>
            <a:r>
              <a:rPr lang="it-IT" b="1" u="sng" dirty="0" smtClean="0"/>
              <a:t> (from 3 to 5</a:t>
            </a:r>
            <a:r>
              <a:rPr lang="it-IT" b="1" dirty="0" smtClean="0"/>
              <a:t>)</a:t>
            </a:r>
            <a:r>
              <a:rPr lang="it-IT" dirty="0" smtClean="0"/>
              <a:t> </a:t>
            </a:r>
            <a:r>
              <a:rPr lang="it-IT" dirty="0" err="1" smtClean="0"/>
              <a:t>is</a:t>
            </a:r>
            <a:r>
              <a:rPr lang="it-IT" dirty="0" smtClean="0"/>
              <a:t> </a:t>
            </a:r>
            <a:r>
              <a:rPr lang="en-US" dirty="0" smtClean="0"/>
              <a:t>not compulsory, which provides for a term of 3 years.</a:t>
            </a:r>
            <a:endParaRPr lang="bg-BG" dirty="0"/>
          </a:p>
        </p:txBody>
      </p:sp>
      <p:sp>
        <p:nvSpPr>
          <p:cNvPr id="7" name="Text Placeholder 6"/>
          <p:cNvSpPr>
            <a:spLocks noGrp="1"/>
          </p:cNvSpPr>
          <p:nvPr>
            <p:ph type="body" sz="quarter" idx="3"/>
          </p:nvPr>
        </p:nvSpPr>
        <p:spPr>
          <a:xfrm>
            <a:off x="5495830" y="3227918"/>
            <a:ext cx="4185618" cy="576262"/>
          </a:xfrm>
        </p:spPr>
        <p:txBody>
          <a:bodyPr/>
          <a:lstStyle/>
          <a:p>
            <a:r>
              <a:rPr lang="en-US" b="1" dirty="0" smtClean="0">
                <a:solidFill>
                  <a:srgbClr val="C00000"/>
                </a:solidFill>
              </a:rPr>
              <a:t>First cycle of</a:t>
            </a:r>
            <a:r>
              <a:rPr lang="en-US" dirty="0" smtClean="0">
                <a:solidFill>
                  <a:srgbClr val="C00000"/>
                </a:solidFill>
              </a:rPr>
              <a:t> </a:t>
            </a:r>
            <a:r>
              <a:rPr lang="en-US" b="1" dirty="0" smtClean="0">
                <a:solidFill>
                  <a:srgbClr val="C00000"/>
                </a:solidFill>
              </a:rPr>
              <a:t>education:</a:t>
            </a:r>
            <a:r>
              <a:rPr lang="en-US" dirty="0" smtClean="0">
                <a:solidFill>
                  <a:srgbClr val="C00000"/>
                </a:solidFill>
              </a:rPr>
              <a:t>      </a:t>
            </a:r>
            <a:r>
              <a:rPr lang="en-US" sz="1800" dirty="0" smtClean="0"/>
              <a:t>of 8 years, divided in two stages:</a:t>
            </a:r>
            <a:endParaRPr lang="bg-BG" sz="1800" dirty="0"/>
          </a:p>
        </p:txBody>
      </p:sp>
      <p:sp>
        <p:nvSpPr>
          <p:cNvPr id="8" name="Content Placeholder 7"/>
          <p:cNvSpPr>
            <a:spLocks noGrp="1"/>
          </p:cNvSpPr>
          <p:nvPr>
            <p:ph sz="quarter" idx="4"/>
          </p:nvPr>
        </p:nvSpPr>
        <p:spPr>
          <a:xfrm>
            <a:off x="5048049" y="3711634"/>
            <a:ext cx="5571816" cy="3094545"/>
          </a:xfrm>
        </p:spPr>
        <p:txBody>
          <a:bodyPr/>
          <a:lstStyle/>
          <a:p>
            <a:r>
              <a:rPr lang="it-IT" dirty="0" smtClean="0"/>
              <a:t> </a:t>
            </a:r>
            <a:r>
              <a:rPr lang="en-US" b="1" u="sng" dirty="0" smtClean="0"/>
              <a:t>Primary school ( from 6– to 10)</a:t>
            </a:r>
            <a:r>
              <a:rPr lang="en-US" dirty="0" smtClean="0"/>
              <a:t>  that provides for a term of 5 years;</a:t>
            </a:r>
          </a:p>
          <a:p>
            <a:endParaRPr lang="en-US" dirty="0" smtClean="0"/>
          </a:p>
          <a:p>
            <a:endParaRPr lang="en-US" dirty="0" smtClean="0"/>
          </a:p>
          <a:p>
            <a:pPr>
              <a:buNone/>
            </a:pPr>
            <a:endParaRPr lang="en-US" dirty="0" smtClean="0"/>
          </a:p>
          <a:p>
            <a:pPr>
              <a:buNone/>
            </a:pPr>
            <a:endParaRPr lang="en-US" dirty="0" smtClean="0"/>
          </a:p>
          <a:p>
            <a:r>
              <a:rPr lang="en-US" b="1" u="sng" dirty="0" smtClean="0"/>
              <a:t>lower secondary school </a:t>
            </a:r>
            <a:r>
              <a:rPr lang="en-US" dirty="0" smtClean="0"/>
              <a:t>(age 11 to 14 years), which lasts three years</a:t>
            </a:r>
            <a:r>
              <a:rPr lang="it-IT" dirty="0" smtClean="0"/>
              <a:t>.</a:t>
            </a:r>
            <a:endParaRPr lang="bg-BG" dirty="0"/>
          </a:p>
        </p:txBody>
      </p:sp>
      <p:pic>
        <p:nvPicPr>
          <p:cNvPr id="9" name="Picture 8"/>
          <p:cNvPicPr>
            <a:picLocks noChangeAspect="1"/>
          </p:cNvPicPr>
          <p:nvPr/>
        </p:nvPicPr>
        <p:blipFill>
          <a:blip r:embed="rId3"/>
          <a:stretch>
            <a:fillRect/>
          </a:stretch>
        </p:blipFill>
        <p:spPr>
          <a:xfrm>
            <a:off x="9681448" y="90892"/>
            <a:ext cx="1118901" cy="792000"/>
          </a:xfrm>
          <a:prstGeom prst="rect">
            <a:avLst/>
          </a:prstGeom>
        </p:spPr>
      </p:pic>
      <p:sp>
        <p:nvSpPr>
          <p:cNvPr id="10" name="Rettangolo 5"/>
          <p:cNvSpPr/>
          <p:nvPr/>
        </p:nvSpPr>
        <p:spPr>
          <a:xfrm>
            <a:off x="10036885"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2" name="Immagine 11" descr="20151016_103540 (1).jpg"/>
          <p:cNvPicPr>
            <a:picLocks noChangeAspect="1"/>
          </p:cNvPicPr>
          <p:nvPr/>
        </p:nvPicPr>
        <p:blipFill>
          <a:blip r:embed="rId4"/>
          <a:srcRect t="14008" r="545"/>
          <a:stretch>
            <a:fillRect/>
          </a:stretch>
        </p:blipFill>
        <p:spPr>
          <a:xfrm>
            <a:off x="5916014" y="4398979"/>
            <a:ext cx="2727831" cy="1415142"/>
          </a:xfrm>
          <a:prstGeom prst="rect">
            <a:avLst/>
          </a:prstGeom>
          <a:ln>
            <a:noFill/>
          </a:ln>
          <a:effectLst>
            <a:outerShdw blurRad="292100" dist="139700" dir="2700000" algn="tl" rotWithShape="0">
              <a:srgbClr val="333333">
                <a:alpha val="65000"/>
              </a:srgbClr>
            </a:outerShdw>
          </a:effectLst>
        </p:spPr>
      </p:pic>
      <p:pic>
        <p:nvPicPr>
          <p:cNvPr id="13" name="Immagine 12" descr="sc media.jpg"/>
          <p:cNvPicPr>
            <a:picLocks noChangeAspect="1"/>
          </p:cNvPicPr>
          <p:nvPr/>
        </p:nvPicPr>
        <p:blipFill>
          <a:blip r:embed="rId5"/>
          <a:stretch>
            <a:fillRect/>
          </a:stretch>
        </p:blipFill>
        <p:spPr>
          <a:xfrm>
            <a:off x="2991227" y="5509282"/>
            <a:ext cx="1773173" cy="1015141"/>
          </a:xfrm>
          <a:prstGeom prst="rect">
            <a:avLst/>
          </a:prstGeom>
          <a:ln>
            <a:noFill/>
          </a:ln>
          <a:effectLst>
            <a:outerShdw blurRad="292100" dist="139700" dir="2700000" algn="tl" rotWithShape="0">
              <a:srgbClr val="333333">
                <a:alpha val="65000"/>
              </a:srgbClr>
            </a:outerShdw>
          </a:effectLst>
        </p:spPr>
      </p:pic>
      <p:sp>
        <p:nvSpPr>
          <p:cNvPr id="14" name="Rettangolo 13"/>
          <p:cNvSpPr/>
          <p:nvPr/>
        </p:nvSpPr>
        <p:spPr>
          <a:xfrm>
            <a:off x="232473" y="258718"/>
            <a:ext cx="9324085" cy="2708434"/>
          </a:xfrm>
          <a:prstGeom prst="rect">
            <a:avLst/>
          </a:prstGeom>
        </p:spPr>
        <p:txBody>
          <a:bodyPr wrap="square">
            <a:spAutoFit/>
          </a:bodyPr>
          <a:lstStyle/>
          <a:p>
            <a:r>
              <a:rPr lang="en-US" b="1" dirty="0" smtClean="0"/>
              <a:t>Education in Italy</a:t>
            </a:r>
            <a:r>
              <a:rPr lang="en-US" dirty="0" smtClean="0"/>
              <a:t> is compulsory from 6 to 16 years of age.</a:t>
            </a:r>
          </a:p>
          <a:p>
            <a:endParaRPr lang="it-IT" sz="800" dirty="0" smtClean="0"/>
          </a:p>
          <a:p>
            <a:pPr algn="just"/>
            <a:r>
              <a:rPr lang="en-US" dirty="0"/>
              <a:t>The education system in Italy is </a:t>
            </a:r>
            <a:r>
              <a:rPr lang="en-US" dirty="0" err="1"/>
              <a:t>organised</a:t>
            </a:r>
            <a:r>
              <a:rPr lang="en-US" dirty="0"/>
              <a:t> according to the subsidiary principle and autonomy of schools. The State has exclusive competence on general issues on education, on minimum standards to be guaranteed throughout the country and on the fundamental principles that Regions should comply with within their competences. Regions share their competences with the State on education issues while they have exclusive competence on vocational education and training. Schools are autonomous as for didactic, </a:t>
            </a:r>
            <a:r>
              <a:rPr lang="en-US" dirty="0" err="1"/>
              <a:t>organisation</a:t>
            </a:r>
            <a:r>
              <a:rPr lang="en-US" dirty="0"/>
              <a:t> and research and development activities. The education system is </a:t>
            </a:r>
            <a:r>
              <a:rPr lang="en-US" dirty="0" err="1"/>
              <a:t>organised</a:t>
            </a:r>
            <a:r>
              <a:rPr lang="en-US" dirty="0"/>
              <a:t> as follows:</a:t>
            </a:r>
            <a:endParaRPr lang="it-IT" dirty="0"/>
          </a:p>
        </p:txBody>
      </p:sp>
    </p:spTree>
    <p:extLst>
      <p:ext uri="{BB962C8B-B14F-4D97-AF65-F5344CB8AC3E}">
        <p14:creationId xmlns:p14="http://schemas.microsoft.com/office/powerpoint/2010/main" val="230415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8244" y="594761"/>
            <a:ext cx="4185623" cy="576262"/>
          </a:xfrm>
        </p:spPr>
        <p:txBody>
          <a:bodyPr/>
          <a:lstStyle/>
          <a:p>
            <a:endParaRPr lang="en-US" dirty="0" smtClean="0"/>
          </a:p>
          <a:p>
            <a:r>
              <a:rPr lang="en-US" b="1" dirty="0" smtClean="0">
                <a:solidFill>
                  <a:srgbClr val="CC0000"/>
                </a:solidFill>
              </a:rPr>
              <a:t>Second cycle of education:</a:t>
            </a:r>
            <a:r>
              <a:rPr lang="en-US" dirty="0" smtClean="0">
                <a:solidFill>
                  <a:srgbClr val="CC0000"/>
                </a:solidFill>
              </a:rPr>
              <a:t> </a:t>
            </a:r>
            <a:r>
              <a:rPr lang="en-US" sz="2000" dirty="0" smtClean="0">
                <a:solidFill>
                  <a:schemeClr val="tx1"/>
                </a:solidFill>
              </a:rPr>
              <a:t>consisting of two paths:</a:t>
            </a:r>
            <a:endParaRPr lang="bg-BG" sz="2000" dirty="0">
              <a:solidFill>
                <a:schemeClr val="tx1"/>
              </a:solidFill>
            </a:endParaRPr>
          </a:p>
        </p:txBody>
      </p:sp>
      <p:sp>
        <p:nvSpPr>
          <p:cNvPr id="6" name="Content Placeholder 5"/>
          <p:cNvSpPr>
            <a:spLocks noGrp="1"/>
          </p:cNvSpPr>
          <p:nvPr>
            <p:ph sz="half" idx="2"/>
          </p:nvPr>
        </p:nvSpPr>
        <p:spPr>
          <a:xfrm>
            <a:off x="381278" y="1402373"/>
            <a:ext cx="4185623" cy="3304117"/>
          </a:xfrm>
        </p:spPr>
        <p:txBody>
          <a:bodyPr>
            <a:normAutofit/>
          </a:bodyPr>
          <a:lstStyle/>
          <a:p>
            <a:pPr>
              <a:buNone/>
            </a:pPr>
            <a:r>
              <a:rPr lang="it-IT" b="1" dirty="0" smtClean="0"/>
              <a:t>     </a:t>
            </a:r>
            <a:r>
              <a:rPr lang="it-IT" b="1" u="sng" dirty="0" err="1" smtClean="0"/>
              <a:t>Upper</a:t>
            </a:r>
            <a:r>
              <a:rPr lang="it-IT" b="1" u="sng" dirty="0" smtClean="0"/>
              <a:t> </a:t>
            </a:r>
            <a:r>
              <a:rPr lang="it-IT" b="1" u="sng" dirty="0" err="1" smtClean="0"/>
              <a:t>secondary</a:t>
            </a:r>
            <a:r>
              <a:rPr lang="it-IT" b="1" u="sng" dirty="0" smtClean="0"/>
              <a:t> </a:t>
            </a:r>
            <a:r>
              <a:rPr lang="it-IT" b="1" u="sng" dirty="0" err="1" smtClean="0"/>
              <a:t>school</a:t>
            </a:r>
            <a:endParaRPr lang="it-IT" dirty="0" smtClean="0"/>
          </a:p>
          <a:p>
            <a:pPr>
              <a:buNone/>
            </a:pPr>
            <a:r>
              <a:rPr lang="it-IT" dirty="0"/>
              <a:t> </a:t>
            </a:r>
            <a:r>
              <a:rPr lang="it-IT" dirty="0" smtClean="0"/>
              <a:t>    </a:t>
            </a:r>
            <a:r>
              <a:rPr lang="en-US" dirty="0" smtClean="0"/>
              <a:t>which corresponds to the high-school level, of competence of the State (five years), addressed to pupils aged 14 to 19 years. </a:t>
            </a:r>
          </a:p>
          <a:p>
            <a:r>
              <a:rPr lang="en-US" dirty="0" smtClean="0"/>
              <a:t>Belong to this path high schools, technical schools, </a:t>
            </a:r>
            <a:r>
              <a:rPr lang="it-IT" dirty="0" err="1" smtClean="0"/>
              <a:t>professional</a:t>
            </a:r>
            <a:r>
              <a:rPr lang="it-IT" dirty="0" smtClean="0"/>
              <a:t> </a:t>
            </a:r>
            <a:r>
              <a:rPr lang="it-IT" dirty="0" err="1" smtClean="0"/>
              <a:t>instituties</a:t>
            </a:r>
            <a:endParaRPr lang="bg-BG" dirty="0"/>
          </a:p>
        </p:txBody>
      </p:sp>
      <p:sp>
        <p:nvSpPr>
          <p:cNvPr id="8" name="Content Placeholder 7"/>
          <p:cNvSpPr>
            <a:spLocks noGrp="1"/>
          </p:cNvSpPr>
          <p:nvPr>
            <p:ph sz="quarter" idx="4"/>
          </p:nvPr>
        </p:nvSpPr>
        <p:spPr>
          <a:xfrm>
            <a:off x="4891447" y="1402373"/>
            <a:ext cx="5145438" cy="2143786"/>
          </a:xfrm>
        </p:spPr>
        <p:txBody>
          <a:bodyPr/>
          <a:lstStyle/>
          <a:p>
            <a:pPr marL="0" indent="0" algn="just">
              <a:buNone/>
            </a:pPr>
            <a:r>
              <a:rPr lang="it-IT" b="1" u="sng" dirty="0" err="1" smtClean="0"/>
              <a:t>Education</a:t>
            </a:r>
            <a:r>
              <a:rPr lang="it-IT" b="1" u="sng" dirty="0" smtClean="0"/>
              <a:t> and </a:t>
            </a:r>
            <a:r>
              <a:rPr lang="it-IT" b="1" u="sng" dirty="0" err="1" smtClean="0"/>
              <a:t>post-secondary</a:t>
            </a:r>
            <a:r>
              <a:rPr lang="it-IT" b="1" u="sng" dirty="0" smtClean="0"/>
              <a:t> </a:t>
            </a:r>
            <a:r>
              <a:rPr lang="it-IT" b="1" u="sng" dirty="0" err="1" smtClean="0"/>
              <a:t>non-tertiary</a:t>
            </a:r>
            <a:r>
              <a:rPr lang="it-IT" b="1" u="sng" dirty="0" smtClean="0"/>
              <a:t> </a:t>
            </a:r>
            <a:r>
              <a:rPr lang="it-IT" b="1" u="sng" dirty="0" err="1" smtClean="0"/>
              <a:t>education</a:t>
            </a:r>
            <a:r>
              <a:rPr lang="it-IT" dirty="0" smtClean="0"/>
              <a:t>, </a:t>
            </a:r>
            <a:r>
              <a:rPr lang="it-IT" dirty="0" err="1" smtClean="0"/>
              <a:t>which</a:t>
            </a:r>
            <a:r>
              <a:rPr lang="it-IT" dirty="0" smtClean="0"/>
              <a:t> </a:t>
            </a:r>
            <a:r>
              <a:rPr lang="it-IT" dirty="0" err="1" smtClean="0"/>
              <a:t>takes</a:t>
            </a:r>
            <a:r>
              <a:rPr lang="it-IT" dirty="0" smtClean="0"/>
              <a:t> </a:t>
            </a:r>
            <a:r>
              <a:rPr lang="it-IT" dirty="0" err="1" smtClean="0"/>
              <a:t>place</a:t>
            </a:r>
            <a:r>
              <a:rPr lang="it-IT" dirty="0" smtClean="0"/>
              <a:t> </a:t>
            </a:r>
            <a:r>
              <a:rPr lang="it-IT" dirty="0" err="1" smtClean="0"/>
              <a:t>within</a:t>
            </a:r>
            <a:r>
              <a:rPr lang="it-IT" dirty="0" smtClean="0"/>
              <a:t> the system </a:t>
            </a:r>
            <a:r>
              <a:rPr lang="it-IT" dirty="0" err="1" smtClean="0"/>
              <a:t>of</a:t>
            </a:r>
            <a:r>
              <a:rPr lang="it-IT" dirty="0" smtClean="0"/>
              <a:t> </a:t>
            </a:r>
            <a:r>
              <a:rPr lang="it-IT" dirty="0" err="1" smtClean="0"/>
              <a:t>Technical</a:t>
            </a:r>
            <a:r>
              <a:rPr lang="it-IT" dirty="0" smtClean="0"/>
              <a:t> </a:t>
            </a:r>
            <a:r>
              <a:rPr lang="it-IT" dirty="0" err="1" smtClean="0"/>
              <a:t>Education</a:t>
            </a:r>
            <a:r>
              <a:rPr lang="it-IT" dirty="0" smtClean="0"/>
              <a:t> and Training (IFTS) and </a:t>
            </a:r>
            <a:r>
              <a:rPr lang="it-IT" dirty="0" err="1" smtClean="0"/>
              <a:t>offering</a:t>
            </a:r>
            <a:r>
              <a:rPr lang="it-IT" dirty="0" smtClean="0"/>
              <a:t> IFTS </a:t>
            </a:r>
            <a:r>
              <a:rPr lang="it-IT" dirty="0" err="1" smtClean="0"/>
              <a:t>courses</a:t>
            </a:r>
            <a:r>
              <a:rPr lang="it-IT" dirty="0" smtClean="0"/>
              <a:t> and </a:t>
            </a:r>
            <a:r>
              <a:rPr lang="it-IT" dirty="0" err="1" smtClean="0"/>
              <a:t>Higher</a:t>
            </a:r>
            <a:r>
              <a:rPr lang="it-IT" dirty="0" smtClean="0"/>
              <a:t> </a:t>
            </a:r>
            <a:r>
              <a:rPr lang="it-IT" dirty="0" err="1" smtClean="0"/>
              <a:t>Technical</a:t>
            </a:r>
            <a:r>
              <a:rPr lang="it-IT" dirty="0" smtClean="0"/>
              <a:t> </a:t>
            </a:r>
            <a:r>
              <a:rPr lang="it-IT" dirty="0" err="1" smtClean="0"/>
              <a:t>Institutes</a:t>
            </a:r>
            <a:r>
              <a:rPr lang="it-IT" dirty="0" smtClean="0"/>
              <a:t> (ITS).</a:t>
            </a:r>
            <a:endParaRPr lang="bg-BG" dirty="0"/>
          </a:p>
        </p:txBody>
      </p:sp>
      <p:pic>
        <p:nvPicPr>
          <p:cNvPr id="9" name="Picture 8"/>
          <p:cNvPicPr>
            <a:picLocks noChangeAspect="1"/>
          </p:cNvPicPr>
          <p:nvPr/>
        </p:nvPicPr>
        <p:blipFill>
          <a:blip r:embed="rId3"/>
          <a:stretch>
            <a:fillRect/>
          </a:stretch>
        </p:blipFill>
        <p:spPr>
          <a:xfrm>
            <a:off x="10239448" y="90892"/>
            <a:ext cx="1118901" cy="792000"/>
          </a:xfrm>
          <a:prstGeom prst="rect">
            <a:avLst/>
          </a:prstGeom>
        </p:spPr>
      </p:pic>
      <p:sp>
        <p:nvSpPr>
          <p:cNvPr id="10" name="Rettangolo 5"/>
          <p:cNvSpPr/>
          <p:nvPr/>
        </p:nvSpPr>
        <p:spPr>
          <a:xfrm>
            <a:off x="10242349" y="1006373"/>
            <a:ext cx="1116000" cy="792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dirty="0"/>
              <a:t>Logo FLAG</a:t>
            </a:r>
          </a:p>
        </p:txBody>
      </p:sp>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2" name="Immagine 11" descr="sc.jpg"/>
          <p:cNvPicPr>
            <a:picLocks noChangeAspect="1"/>
          </p:cNvPicPr>
          <p:nvPr/>
        </p:nvPicPr>
        <p:blipFill>
          <a:blip r:embed="rId4"/>
          <a:stretch>
            <a:fillRect/>
          </a:stretch>
        </p:blipFill>
        <p:spPr>
          <a:xfrm>
            <a:off x="847423" y="4085112"/>
            <a:ext cx="3368116" cy="1995598"/>
          </a:xfrm>
          <a:prstGeom prst="ellipse">
            <a:avLst/>
          </a:prstGeom>
          <a:ln>
            <a:noFill/>
          </a:ln>
          <a:effectLst>
            <a:softEdge rad="112500"/>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548" y="2775741"/>
            <a:ext cx="42799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egnaposto contenuto 3"/>
          <p:cNvSpPr txBox="1">
            <a:spLocks/>
          </p:cNvSpPr>
          <p:nvPr/>
        </p:nvSpPr>
        <p:spPr>
          <a:xfrm>
            <a:off x="4965535" y="3398013"/>
            <a:ext cx="4185623" cy="10306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dirty="0" err="1" smtClean="0"/>
              <a:t>Higher</a:t>
            </a:r>
            <a:r>
              <a:rPr lang="it-IT" dirty="0" smtClean="0"/>
              <a:t> </a:t>
            </a:r>
            <a:r>
              <a:rPr lang="it-IT" dirty="0" err="1" smtClean="0"/>
              <a:t>education</a:t>
            </a:r>
            <a:r>
              <a:rPr lang="it-IT" dirty="0" smtClean="0"/>
              <a:t> </a:t>
            </a:r>
            <a:r>
              <a:rPr lang="it-IT" dirty="0" err="1" smtClean="0"/>
              <a:t>consists</a:t>
            </a:r>
            <a:r>
              <a:rPr lang="it-IT" dirty="0" smtClean="0"/>
              <a:t> of </a:t>
            </a:r>
            <a:r>
              <a:rPr lang="it-IT" dirty="0" err="1" smtClean="0"/>
              <a:t>university</a:t>
            </a:r>
            <a:r>
              <a:rPr lang="it-IT" dirty="0" smtClean="0"/>
              <a:t> and non-</a:t>
            </a:r>
            <a:r>
              <a:rPr lang="it-IT" dirty="0" err="1" smtClean="0"/>
              <a:t>university</a:t>
            </a:r>
            <a:r>
              <a:rPr lang="it-IT" dirty="0" smtClean="0"/>
              <a:t> </a:t>
            </a:r>
            <a:r>
              <a:rPr lang="it-IT" dirty="0" err="1" smtClean="0"/>
              <a:t>education</a:t>
            </a:r>
            <a:r>
              <a:rPr lang="it-IT" dirty="0" smtClean="0"/>
              <a:t>.</a:t>
            </a:r>
            <a:endParaRPr lang="it-IT" dirty="0"/>
          </a:p>
        </p:txBody>
      </p:sp>
      <p:sp>
        <p:nvSpPr>
          <p:cNvPr id="15" name="Segnaposto contenuto 5"/>
          <p:cNvSpPr txBox="1">
            <a:spLocks/>
          </p:cNvSpPr>
          <p:nvPr/>
        </p:nvSpPr>
        <p:spPr>
          <a:xfrm>
            <a:off x="5005135" y="4335936"/>
            <a:ext cx="5589750" cy="2161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The cycle of studies at the university is divided into three levels:</a:t>
            </a:r>
          </a:p>
          <a:p>
            <a:r>
              <a:rPr lang="en-US" dirty="0" smtClean="0"/>
              <a:t>1. </a:t>
            </a:r>
            <a:r>
              <a:rPr lang="it-IT" u="sng" dirty="0" err="1" smtClean="0"/>
              <a:t>Bachelor's</a:t>
            </a:r>
            <a:r>
              <a:rPr lang="it-IT" u="sng" dirty="0" smtClean="0"/>
              <a:t> </a:t>
            </a:r>
            <a:r>
              <a:rPr lang="it-IT" u="sng" dirty="0" err="1" smtClean="0"/>
              <a:t>degree</a:t>
            </a:r>
            <a:r>
              <a:rPr lang="it-IT" u="sng" dirty="0" smtClean="0"/>
              <a:t> </a:t>
            </a:r>
            <a:r>
              <a:rPr lang="it-IT" dirty="0" smtClean="0"/>
              <a:t>– </a:t>
            </a:r>
            <a:r>
              <a:rPr lang="en-US" dirty="0" smtClean="0"/>
              <a:t>3 years</a:t>
            </a:r>
            <a:br>
              <a:rPr lang="en-US" dirty="0" smtClean="0"/>
            </a:br>
            <a:r>
              <a:rPr lang="en-US" dirty="0" smtClean="0"/>
              <a:t>2. </a:t>
            </a:r>
            <a:r>
              <a:rPr lang="it-IT" u="sng" dirty="0" smtClean="0"/>
              <a:t>Post graduate Master's </a:t>
            </a:r>
            <a:r>
              <a:rPr lang="it-IT" u="sng" dirty="0" err="1" smtClean="0"/>
              <a:t>Degree</a:t>
            </a:r>
            <a:r>
              <a:rPr lang="it-IT" u="sng" dirty="0" smtClean="0"/>
              <a:t> </a:t>
            </a:r>
            <a:r>
              <a:rPr lang="it-IT" dirty="0" smtClean="0"/>
              <a:t>– 3+</a:t>
            </a:r>
            <a:r>
              <a:rPr lang="en-US" dirty="0" smtClean="0"/>
              <a:t>2 years</a:t>
            </a:r>
            <a:br>
              <a:rPr lang="en-US" dirty="0" smtClean="0"/>
            </a:br>
            <a:r>
              <a:rPr lang="en-US" dirty="0" smtClean="0"/>
              <a:t>3. </a:t>
            </a:r>
            <a:r>
              <a:rPr lang="it-IT" u="sng" dirty="0" smtClean="0"/>
              <a:t>Master's </a:t>
            </a:r>
            <a:r>
              <a:rPr lang="it-IT" u="sng" dirty="0" err="1" smtClean="0"/>
              <a:t>degree</a:t>
            </a:r>
            <a:r>
              <a:rPr lang="it-IT" u="sng" dirty="0" smtClean="0"/>
              <a:t> </a:t>
            </a:r>
            <a:r>
              <a:rPr lang="it-IT" dirty="0" smtClean="0"/>
              <a:t>-  </a:t>
            </a:r>
            <a:r>
              <a:rPr lang="en-US" dirty="0" smtClean="0"/>
              <a:t>5 or 6 years</a:t>
            </a:r>
            <a:br>
              <a:rPr lang="en-US" dirty="0" smtClean="0"/>
            </a:br>
            <a:endParaRPr lang="en-US" dirty="0" smtClean="0"/>
          </a:p>
        </p:txBody>
      </p:sp>
      <p:pic>
        <p:nvPicPr>
          <p:cNvPr id="16" name="Immagine 15" descr="alloro.png"/>
          <p:cNvPicPr>
            <a:picLocks noChangeAspect="1"/>
          </p:cNvPicPr>
          <p:nvPr/>
        </p:nvPicPr>
        <p:blipFill>
          <a:blip r:embed="rId6"/>
          <a:stretch>
            <a:fillRect/>
          </a:stretch>
        </p:blipFill>
        <p:spPr>
          <a:xfrm>
            <a:off x="8542704" y="2936701"/>
            <a:ext cx="1556855" cy="1358112"/>
          </a:xfrm>
          <a:prstGeom prst="rect">
            <a:avLst/>
          </a:prstGeom>
        </p:spPr>
      </p:pic>
    </p:spTree>
    <p:extLst>
      <p:ext uri="{BB962C8B-B14F-4D97-AF65-F5344CB8AC3E}">
        <p14:creationId xmlns:p14="http://schemas.microsoft.com/office/powerpoint/2010/main" val="165117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381256" y="572199"/>
            <a:ext cx="9579429" cy="1066800"/>
          </a:xfrm>
        </p:spPr>
        <p:txBody>
          <a:bodyPr/>
          <a:lstStyle/>
          <a:p>
            <a:r>
              <a:rPr lang="it-IT" b="1" dirty="0" smtClean="0">
                <a:solidFill>
                  <a:schemeClr val="accent1">
                    <a:lumMod val="50000"/>
                  </a:schemeClr>
                </a:solidFill>
                <a:latin typeface="Colonna MT" pitchFamily="82" charset="0"/>
              </a:rPr>
              <a:t>Educational System Italy</a:t>
            </a:r>
          </a:p>
        </p:txBody>
      </p:sp>
      <p:sp>
        <p:nvSpPr>
          <p:cNvPr id="6" name="Rettangolo 5"/>
          <p:cNvSpPr/>
          <p:nvPr/>
        </p:nvSpPr>
        <p:spPr>
          <a:xfrm>
            <a:off x="2427514" y="1428742"/>
            <a:ext cx="5192487"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REQUIRED TRAINING</a:t>
            </a:r>
            <a:br>
              <a:rPr lang="en-US" dirty="0"/>
            </a:br>
            <a:r>
              <a:rPr lang="en-US" dirty="0"/>
              <a:t>(up to 18 years or qualification)</a:t>
            </a:r>
            <a:endParaRPr lang="it-IT" dirty="0"/>
          </a:p>
        </p:txBody>
      </p:sp>
      <p:sp>
        <p:nvSpPr>
          <p:cNvPr id="7" name="Rettangolo 6"/>
          <p:cNvSpPr/>
          <p:nvPr/>
        </p:nvSpPr>
        <p:spPr>
          <a:xfrm>
            <a:off x="2514600" y="2285993"/>
            <a:ext cx="4533901" cy="7858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COMPULSORY  EDUCATION</a:t>
            </a:r>
          </a:p>
          <a:p>
            <a:pPr algn="ctr" fontAlgn="auto">
              <a:spcBef>
                <a:spcPts val="0"/>
              </a:spcBef>
              <a:spcAft>
                <a:spcPts val="0"/>
              </a:spcAft>
              <a:defRPr/>
            </a:pPr>
            <a:r>
              <a:rPr lang="it-IT" dirty="0"/>
              <a:t>(up </a:t>
            </a:r>
            <a:r>
              <a:rPr lang="it-IT" dirty="0" err="1"/>
              <a:t>to</a:t>
            </a:r>
            <a:r>
              <a:rPr lang="it-IT" dirty="0"/>
              <a:t> 16 </a:t>
            </a:r>
            <a:r>
              <a:rPr lang="it-IT" dirty="0" err="1"/>
              <a:t>years</a:t>
            </a:r>
            <a:r>
              <a:rPr lang="it-IT" dirty="0"/>
              <a:t>) </a:t>
            </a:r>
          </a:p>
        </p:txBody>
      </p:sp>
      <p:sp>
        <p:nvSpPr>
          <p:cNvPr id="8" name="Rettangolo 7"/>
          <p:cNvSpPr/>
          <p:nvPr/>
        </p:nvSpPr>
        <p:spPr>
          <a:xfrm>
            <a:off x="383722" y="3571867"/>
            <a:ext cx="1047749"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9" name="Rettangolo 8"/>
          <p:cNvSpPr/>
          <p:nvPr/>
        </p:nvSpPr>
        <p:spPr>
          <a:xfrm>
            <a:off x="1847852" y="3560981"/>
            <a:ext cx="1619249"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5</a:t>
            </a:r>
          </a:p>
        </p:txBody>
      </p:sp>
      <p:sp>
        <p:nvSpPr>
          <p:cNvPr id="10" name="Rettangolo 9"/>
          <p:cNvSpPr/>
          <p:nvPr/>
        </p:nvSpPr>
        <p:spPr>
          <a:xfrm>
            <a:off x="4340680" y="3560981"/>
            <a:ext cx="1047749"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11" name="Rettangolo 10"/>
          <p:cNvSpPr/>
          <p:nvPr/>
        </p:nvSpPr>
        <p:spPr>
          <a:xfrm>
            <a:off x="6564086" y="3571867"/>
            <a:ext cx="865414"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3</a:t>
            </a:r>
          </a:p>
        </p:txBody>
      </p:sp>
      <p:sp>
        <p:nvSpPr>
          <p:cNvPr id="12" name="Rettangolo 11"/>
          <p:cNvSpPr/>
          <p:nvPr/>
        </p:nvSpPr>
        <p:spPr>
          <a:xfrm>
            <a:off x="7429500" y="3571867"/>
            <a:ext cx="762000"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4</a:t>
            </a:r>
          </a:p>
        </p:txBody>
      </p:sp>
      <p:sp>
        <p:nvSpPr>
          <p:cNvPr id="13" name="Rettangolo 12"/>
          <p:cNvSpPr/>
          <p:nvPr/>
        </p:nvSpPr>
        <p:spPr>
          <a:xfrm>
            <a:off x="8191500" y="3571867"/>
            <a:ext cx="762000" cy="64293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5</a:t>
            </a:r>
          </a:p>
        </p:txBody>
      </p:sp>
      <p:sp>
        <p:nvSpPr>
          <p:cNvPr id="16" name="Rettangolo 15"/>
          <p:cNvSpPr/>
          <p:nvPr/>
        </p:nvSpPr>
        <p:spPr>
          <a:xfrm>
            <a:off x="10953751" y="3594426"/>
            <a:ext cx="762000"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5/6</a:t>
            </a:r>
            <a:endParaRPr lang="it-IT" dirty="0"/>
          </a:p>
        </p:txBody>
      </p:sp>
      <p:sp>
        <p:nvSpPr>
          <p:cNvPr id="34" name="Rettangolo 33"/>
          <p:cNvSpPr/>
          <p:nvPr/>
        </p:nvSpPr>
        <p:spPr>
          <a:xfrm>
            <a:off x="10231904" y="3594426"/>
            <a:ext cx="721847"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3+2</a:t>
            </a:r>
            <a:endParaRPr lang="it-IT" dirty="0"/>
          </a:p>
        </p:txBody>
      </p:sp>
      <p:cxnSp>
        <p:nvCxnSpPr>
          <p:cNvPr id="37" name="Forma 36"/>
          <p:cNvCxnSpPr>
            <a:stCxn id="6" idx="1"/>
          </p:cNvCxnSpPr>
          <p:nvPr/>
        </p:nvCxnSpPr>
        <p:spPr>
          <a:xfrm rot="10800000" flipV="1">
            <a:off x="1869634" y="1750211"/>
            <a:ext cx="557881" cy="1795122"/>
          </a:xfrm>
          <a:prstGeom prst="bentConnector2">
            <a:avLst/>
          </a:prstGeom>
          <a:ln w="28575">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Forma 38"/>
          <p:cNvCxnSpPr>
            <a:stCxn id="7" idx="1"/>
          </p:cNvCxnSpPr>
          <p:nvPr/>
        </p:nvCxnSpPr>
        <p:spPr>
          <a:xfrm rot="10800000" flipV="1">
            <a:off x="2209806" y="2678899"/>
            <a:ext cx="304794" cy="845341"/>
          </a:xfrm>
          <a:prstGeom prst="bentConnector2">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41" name="Forma 40"/>
          <p:cNvCxnSpPr>
            <a:stCxn id="6" idx="3"/>
          </p:cNvCxnSpPr>
          <p:nvPr/>
        </p:nvCxnSpPr>
        <p:spPr>
          <a:xfrm>
            <a:off x="7620001" y="1750211"/>
            <a:ext cx="1238250" cy="1821656"/>
          </a:xfrm>
          <a:prstGeom prst="bentConnector2">
            <a:avLst/>
          </a:prstGeom>
          <a:ln w="28575">
            <a:solidFill>
              <a:srgbClr val="286D9F"/>
            </a:solidFill>
            <a:prstDash val="dashDot"/>
          </a:ln>
        </p:spPr>
        <p:style>
          <a:lnRef idx="1">
            <a:schemeClr val="accent1"/>
          </a:lnRef>
          <a:fillRef idx="0">
            <a:schemeClr val="accent1"/>
          </a:fillRef>
          <a:effectRef idx="0">
            <a:schemeClr val="accent1"/>
          </a:effectRef>
          <a:fontRef idx="minor">
            <a:schemeClr val="tx1"/>
          </a:fontRef>
        </p:style>
      </p:cxnSp>
      <p:cxnSp>
        <p:nvCxnSpPr>
          <p:cNvPr id="43" name="Forma 42"/>
          <p:cNvCxnSpPr>
            <a:stCxn id="7" idx="3"/>
          </p:cNvCxnSpPr>
          <p:nvPr/>
        </p:nvCxnSpPr>
        <p:spPr>
          <a:xfrm>
            <a:off x="7048501" y="2678900"/>
            <a:ext cx="179613" cy="867113"/>
          </a:xfrm>
          <a:prstGeom prst="bentConnector2">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47" name="Connettore 1 46"/>
          <p:cNvCxnSpPr>
            <a:endCxn id="12" idx="0"/>
          </p:cNvCxnSpPr>
          <p:nvPr/>
        </p:nvCxnSpPr>
        <p:spPr>
          <a:xfrm rot="5400000">
            <a:off x="6917535" y="2678889"/>
            <a:ext cx="1785945" cy="12"/>
          </a:xfrm>
          <a:prstGeom prst="line">
            <a:avLst/>
          </a:prstGeom>
          <a:ln w="28575">
            <a:solidFill>
              <a:srgbClr val="286D9F"/>
            </a:solidFill>
            <a:prstDash val="dashDot"/>
          </a:ln>
        </p:spPr>
        <p:style>
          <a:lnRef idx="1">
            <a:schemeClr val="accent1"/>
          </a:lnRef>
          <a:fillRef idx="0">
            <a:schemeClr val="accent1"/>
          </a:fillRef>
          <a:effectRef idx="0">
            <a:schemeClr val="accent1"/>
          </a:effectRef>
          <a:fontRef idx="minor">
            <a:schemeClr val="tx1"/>
          </a:fontRef>
        </p:style>
      </p:cxnSp>
      <p:sp>
        <p:nvSpPr>
          <p:cNvPr id="49" name="Rettangolo arrotondato 48"/>
          <p:cNvSpPr/>
          <p:nvPr/>
        </p:nvSpPr>
        <p:spPr>
          <a:xfrm>
            <a:off x="154619" y="4419150"/>
            <a:ext cx="1505953" cy="785813"/>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err="1" smtClean="0">
                <a:solidFill>
                  <a:srgbClr val="7030A0"/>
                </a:solidFill>
              </a:rPr>
              <a:t>Pre-primary</a:t>
            </a:r>
            <a:r>
              <a:rPr lang="it-IT" sz="1600" dirty="0" smtClean="0">
                <a:solidFill>
                  <a:srgbClr val="7030A0"/>
                </a:solidFill>
              </a:rPr>
              <a:t> </a:t>
            </a:r>
            <a:r>
              <a:rPr lang="it-IT" sz="1600" dirty="0" err="1" smtClean="0">
                <a:solidFill>
                  <a:srgbClr val="7030A0"/>
                </a:solidFill>
              </a:rPr>
              <a:t>school</a:t>
            </a:r>
            <a:endParaRPr lang="it-IT" sz="1600" dirty="0">
              <a:solidFill>
                <a:srgbClr val="7030A0"/>
              </a:solidFill>
            </a:endParaRPr>
          </a:p>
        </p:txBody>
      </p:sp>
      <p:sp>
        <p:nvSpPr>
          <p:cNvPr id="50" name="Rettangolo arrotondato 49"/>
          <p:cNvSpPr/>
          <p:nvPr/>
        </p:nvSpPr>
        <p:spPr>
          <a:xfrm>
            <a:off x="1800235" y="4429118"/>
            <a:ext cx="1714481" cy="116416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600" dirty="0" err="1">
                <a:solidFill>
                  <a:srgbClr val="FF0066"/>
                </a:solidFill>
              </a:rPr>
              <a:t>Primary</a:t>
            </a:r>
            <a:r>
              <a:rPr lang="it-IT" sz="1600" dirty="0">
                <a:solidFill>
                  <a:srgbClr val="FF0066"/>
                </a:solidFill>
              </a:rPr>
              <a:t> </a:t>
            </a:r>
            <a:r>
              <a:rPr lang="it-IT" sz="1600" dirty="0" err="1" smtClean="0">
                <a:solidFill>
                  <a:srgbClr val="FF0066"/>
                </a:solidFill>
              </a:rPr>
              <a:t>school</a:t>
            </a:r>
            <a:endParaRPr lang="it-IT" sz="1600" dirty="0" smtClean="0">
              <a:solidFill>
                <a:srgbClr val="FF0066"/>
              </a:solidFill>
            </a:endParaRPr>
          </a:p>
          <a:p>
            <a:pPr algn="ctr" fontAlgn="auto">
              <a:spcBef>
                <a:spcPts val="0"/>
              </a:spcBef>
              <a:spcAft>
                <a:spcPts val="0"/>
              </a:spcAft>
              <a:defRPr/>
            </a:pPr>
            <a:endParaRPr lang="it-IT" sz="400" dirty="0" smtClean="0">
              <a:solidFill>
                <a:schemeClr val="accent2">
                  <a:lumMod val="75000"/>
                </a:schemeClr>
              </a:solidFill>
            </a:endParaRPr>
          </a:p>
          <a:p>
            <a:pPr algn="just" fontAlgn="auto">
              <a:spcBef>
                <a:spcPts val="0"/>
              </a:spcBef>
              <a:spcAft>
                <a:spcPts val="0"/>
              </a:spcAft>
              <a:defRPr/>
            </a:pPr>
            <a:r>
              <a:rPr lang="en-US" sz="1100" dirty="0">
                <a:solidFill>
                  <a:schemeClr val="tx1"/>
                </a:solidFill>
              </a:rPr>
              <a:t>There is no specific certificate for the completion of primary education</a:t>
            </a:r>
            <a:endParaRPr lang="it-IT" sz="1100" dirty="0">
              <a:solidFill>
                <a:schemeClr val="tx1"/>
              </a:solidFill>
            </a:endParaRPr>
          </a:p>
        </p:txBody>
      </p:sp>
      <p:sp>
        <p:nvSpPr>
          <p:cNvPr id="51" name="Rettangolo arrotondato 50"/>
          <p:cNvSpPr/>
          <p:nvPr/>
        </p:nvSpPr>
        <p:spPr>
          <a:xfrm>
            <a:off x="3785191" y="4419150"/>
            <a:ext cx="2349795" cy="202018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FFFF00"/>
                </a:solidFill>
              </a:rPr>
              <a:t>Lower secondary school</a:t>
            </a:r>
          </a:p>
          <a:p>
            <a:pPr algn="just" fontAlgn="auto">
              <a:spcBef>
                <a:spcPts val="0"/>
              </a:spcBef>
              <a:spcAft>
                <a:spcPts val="0"/>
              </a:spcAft>
              <a:defRPr/>
            </a:pPr>
            <a:r>
              <a:rPr lang="en-US" sz="1100" dirty="0">
                <a:solidFill>
                  <a:schemeClr val="tx1"/>
                </a:solidFill>
              </a:rPr>
              <a:t>Pupils who have passed the final examination receive the first-cycle leaving certificate (Diploma di </a:t>
            </a:r>
            <a:r>
              <a:rPr lang="en-US" sz="1100" dirty="0" err="1">
                <a:solidFill>
                  <a:schemeClr val="tx1"/>
                </a:solidFill>
              </a:rPr>
              <a:t>licenza</a:t>
            </a:r>
            <a:r>
              <a:rPr lang="en-US" sz="1100" dirty="0">
                <a:solidFill>
                  <a:schemeClr val="tx1"/>
                </a:solidFill>
              </a:rPr>
              <a:t> </a:t>
            </a:r>
            <a:r>
              <a:rPr lang="en-US" sz="1100" dirty="0" err="1">
                <a:solidFill>
                  <a:schemeClr val="tx1"/>
                </a:solidFill>
              </a:rPr>
              <a:t>conclusiva</a:t>
            </a:r>
            <a:r>
              <a:rPr lang="en-US" sz="1100" dirty="0">
                <a:solidFill>
                  <a:schemeClr val="tx1"/>
                </a:solidFill>
              </a:rPr>
              <a:t> del primo </a:t>
            </a:r>
            <a:r>
              <a:rPr lang="en-US" sz="1100" dirty="0" err="1">
                <a:solidFill>
                  <a:schemeClr val="tx1"/>
                </a:solidFill>
              </a:rPr>
              <a:t>ciclo</a:t>
            </a:r>
            <a:r>
              <a:rPr lang="en-US" sz="1100" dirty="0">
                <a:solidFill>
                  <a:schemeClr val="tx1"/>
                </a:solidFill>
              </a:rPr>
              <a:t> di </a:t>
            </a:r>
            <a:r>
              <a:rPr lang="en-US" sz="1100" dirty="0" err="1">
                <a:solidFill>
                  <a:schemeClr val="tx1"/>
                </a:solidFill>
              </a:rPr>
              <a:t>istruzione</a:t>
            </a:r>
            <a:r>
              <a:rPr lang="en-US" sz="1100" dirty="0">
                <a:solidFill>
                  <a:schemeClr val="tx1"/>
                </a:solidFill>
              </a:rPr>
              <a:t>), which must be signed by the chairman of the examination committee.</a:t>
            </a:r>
            <a:endParaRPr lang="it-IT" sz="1100" dirty="0">
              <a:solidFill>
                <a:schemeClr val="tx1"/>
              </a:solidFill>
            </a:endParaRPr>
          </a:p>
        </p:txBody>
      </p:sp>
      <p:sp>
        <p:nvSpPr>
          <p:cNvPr id="52" name="Rettangolo arrotondato 51"/>
          <p:cNvSpPr/>
          <p:nvPr/>
        </p:nvSpPr>
        <p:spPr>
          <a:xfrm>
            <a:off x="6381751" y="4429118"/>
            <a:ext cx="2667000" cy="153229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solidFill>
                  <a:srgbClr val="002060"/>
                </a:solidFill>
              </a:rPr>
              <a:t>Upper </a:t>
            </a:r>
            <a:r>
              <a:rPr lang="it-IT" dirty="0" err="1" smtClean="0">
                <a:solidFill>
                  <a:srgbClr val="002060"/>
                </a:solidFill>
              </a:rPr>
              <a:t>secondary</a:t>
            </a:r>
            <a:r>
              <a:rPr lang="it-IT" dirty="0" smtClean="0">
                <a:solidFill>
                  <a:srgbClr val="002060"/>
                </a:solidFill>
              </a:rPr>
              <a:t> </a:t>
            </a:r>
            <a:r>
              <a:rPr lang="it-IT" dirty="0" err="1" smtClean="0">
                <a:solidFill>
                  <a:srgbClr val="002060"/>
                </a:solidFill>
              </a:rPr>
              <a:t>school</a:t>
            </a:r>
            <a:endParaRPr lang="it-IT" dirty="0" smtClean="0">
              <a:solidFill>
                <a:srgbClr val="002060"/>
              </a:solidFill>
            </a:endParaRPr>
          </a:p>
          <a:p>
            <a:pPr algn="ctr" fontAlgn="auto">
              <a:spcBef>
                <a:spcPts val="0"/>
              </a:spcBef>
              <a:spcAft>
                <a:spcPts val="0"/>
              </a:spcAft>
              <a:defRPr/>
            </a:pPr>
            <a:endParaRPr lang="it-IT" sz="400" dirty="0" smtClean="0">
              <a:solidFill>
                <a:srgbClr val="002060"/>
              </a:solidFill>
            </a:endParaRPr>
          </a:p>
          <a:p>
            <a:pPr algn="just" fontAlgn="auto">
              <a:spcBef>
                <a:spcPts val="0"/>
              </a:spcBef>
              <a:spcAft>
                <a:spcPts val="0"/>
              </a:spcAft>
              <a:defRPr/>
            </a:pPr>
            <a:r>
              <a:rPr lang="en-US" sz="1100" dirty="0">
                <a:solidFill>
                  <a:schemeClr val="tx1"/>
                </a:solidFill>
              </a:rPr>
              <a:t>Students who pass the final State examination receive a Diploma </a:t>
            </a:r>
            <a:r>
              <a:rPr lang="en-US" sz="1100" dirty="0" err="1">
                <a:solidFill>
                  <a:schemeClr val="tx1"/>
                </a:solidFill>
              </a:rPr>
              <a:t>Liceale</a:t>
            </a:r>
            <a:r>
              <a:rPr lang="en-US" sz="1100" dirty="0">
                <a:solidFill>
                  <a:schemeClr val="tx1"/>
                </a:solidFill>
              </a:rPr>
              <a:t> and a certificate.</a:t>
            </a:r>
            <a:endParaRPr lang="it-IT" sz="1100" dirty="0">
              <a:solidFill>
                <a:schemeClr val="tx1"/>
              </a:solidFill>
            </a:endParaRPr>
          </a:p>
        </p:txBody>
      </p:sp>
      <p:sp>
        <p:nvSpPr>
          <p:cNvPr id="53" name="Rettangolo arrotondato 52"/>
          <p:cNvSpPr/>
          <p:nvPr/>
        </p:nvSpPr>
        <p:spPr>
          <a:xfrm>
            <a:off x="9274629" y="4429117"/>
            <a:ext cx="2682515" cy="1864805"/>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err="1" smtClean="0">
                <a:solidFill>
                  <a:srgbClr val="CC0000"/>
                </a:solidFill>
              </a:rPr>
              <a:t>University</a:t>
            </a:r>
            <a:endParaRPr lang="it-IT" dirty="0" smtClean="0">
              <a:solidFill>
                <a:srgbClr val="CC0000"/>
              </a:solidFill>
            </a:endParaRPr>
          </a:p>
          <a:p>
            <a:pPr algn="ctr" fontAlgn="auto">
              <a:spcBef>
                <a:spcPts val="0"/>
              </a:spcBef>
              <a:spcAft>
                <a:spcPts val="0"/>
              </a:spcAft>
              <a:defRPr/>
            </a:pPr>
            <a:endParaRPr lang="it-IT" sz="500" dirty="0" smtClean="0">
              <a:solidFill>
                <a:srgbClr val="CC0000"/>
              </a:solidFill>
            </a:endParaRPr>
          </a:p>
          <a:p>
            <a:pPr algn="just" fontAlgn="auto">
              <a:spcBef>
                <a:spcPts val="0"/>
              </a:spcBef>
              <a:spcAft>
                <a:spcPts val="0"/>
              </a:spcAft>
              <a:defRPr/>
            </a:pPr>
            <a:r>
              <a:rPr lang="en-US" sz="1100" dirty="0" smtClean="0">
                <a:solidFill>
                  <a:schemeClr val="tx1"/>
                </a:solidFill>
              </a:rPr>
              <a:t>Students</a:t>
            </a:r>
            <a:r>
              <a:rPr lang="en-US" sz="1100" dirty="0">
                <a:solidFill>
                  <a:schemeClr val="tx1"/>
                </a:solidFill>
              </a:rPr>
              <a:t>, who have completed a three-year </a:t>
            </a:r>
            <a:r>
              <a:rPr lang="en-US" sz="1100" dirty="0" err="1" smtClean="0">
                <a:solidFill>
                  <a:schemeClr val="tx1"/>
                </a:solidFill>
              </a:rPr>
              <a:t>programme</a:t>
            </a:r>
            <a:r>
              <a:rPr lang="en-US" sz="1100" dirty="0" smtClean="0">
                <a:solidFill>
                  <a:schemeClr val="tx1"/>
                </a:solidFill>
              </a:rPr>
              <a:t> are awarded a </a:t>
            </a:r>
            <a:r>
              <a:rPr lang="it-IT" sz="1100" dirty="0" smtClean="0">
                <a:solidFill>
                  <a:schemeClr val="tx1"/>
                </a:solidFill>
              </a:rPr>
              <a:t>Laurea or a </a:t>
            </a:r>
            <a:r>
              <a:rPr lang="it-IT" sz="1100" dirty="0" err="1" smtClean="0">
                <a:solidFill>
                  <a:schemeClr val="tx1"/>
                </a:solidFill>
              </a:rPr>
              <a:t>Accademic</a:t>
            </a:r>
            <a:r>
              <a:rPr lang="it-IT" sz="1100" dirty="0" smtClean="0">
                <a:solidFill>
                  <a:schemeClr val="tx1"/>
                </a:solidFill>
              </a:rPr>
              <a:t> diploma.</a:t>
            </a:r>
          </a:p>
          <a:p>
            <a:pPr algn="just" fontAlgn="auto">
              <a:spcBef>
                <a:spcPts val="0"/>
              </a:spcBef>
              <a:spcAft>
                <a:spcPts val="0"/>
              </a:spcAft>
              <a:defRPr/>
            </a:pPr>
            <a:r>
              <a:rPr lang="it-IT" sz="1100" dirty="0" smtClean="0">
                <a:solidFill>
                  <a:schemeClr val="tx1"/>
                </a:solidFill>
              </a:rPr>
              <a:t>Students, </a:t>
            </a:r>
            <a:r>
              <a:rPr lang="it-IT" sz="1100" dirty="0" err="1" smtClean="0">
                <a:solidFill>
                  <a:schemeClr val="tx1"/>
                </a:solidFill>
              </a:rPr>
              <a:t>who</a:t>
            </a:r>
            <a:r>
              <a:rPr lang="it-IT" sz="1100" dirty="0" smtClean="0">
                <a:solidFill>
                  <a:schemeClr val="tx1"/>
                </a:solidFill>
              </a:rPr>
              <a:t> </a:t>
            </a:r>
            <a:r>
              <a:rPr lang="it-IT" sz="1100" dirty="0" err="1" smtClean="0">
                <a:solidFill>
                  <a:schemeClr val="tx1"/>
                </a:solidFill>
              </a:rPr>
              <a:t>have</a:t>
            </a:r>
            <a:r>
              <a:rPr lang="it-IT" sz="1100" dirty="0" smtClean="0">
                <a:solidFill>
                  <a:schemeClr val="tx1"/>
                </a:solidFill>
              </a:rPr>
              <a:t> </a:t>
            </a:r>
            <a:r>
              <a:rPr lang="it-IT" sz="1100" dirty="0" err="1" smtClean="0">
                <a:solidFill>
                  <a:schemeClr val="tx1"/>
                </a:solidFill>
              </a:rPr>
              <a:t>completed</a:t>
            </a:r>
            <a:r>
              <a:rPr lang="it-IT" sz="1100" dirty="0" smtClean="0">
                <a:solidFill>
                  <a:schemeClr val="tx1"/>
                </a:solidFill>
              </a:rPr>
              <a:t>  </a:t>
            </a:r>
            <a:r>
              <a:rPr lang="it-IT" sz="1100" dirty="0">
                <a:solidFill>
                  <a:schemeClr val="tx1"/>
                </a:solidFill>
              </a:rPr>
              <a:t>a </a:t>
            </a:r>
            <a:r>
              <a:rPr lang="it-IT" sz="1100" dirty="0" err="1">
                <a:solidFill>
                  <a:schemeClr val="tx1"/>
                </a:solidFill>
              </a:rPr>
              <a:t>second-cycle</a:t>
            </a:r>
            <a:r>
              <a:rPr lang="it-IT" sz="1100" dirty="0">
                <a:solidFill>
                  <a:schemeClr val="tx1"/>
                </a:solidFill>
              </a:rPr>
              <a:t> </a:t>
            </a:r>
            <a:r>
              <a:rPr lang="it-IT" sz="1100" dirty="0" err="1" smtClean="0">
                <a:solidFill>
                  <a:schemeClr val="tx1"/>
                </a:solidFill>
              </a:rPr>
              <a:t>programme</a:t>
            </a:r>
            <a:r>
              <a:rPr lang="it-IT" sz="1100" dirty="0" smtClean="0">
                <a:solidFill>
                  <a:schemeClr val="tx1"/>
                </a:solidFill>
              </a:rPr>
              <a:t>, </a:t>
            </a:r>
            <a:r>
              <a:rPr lang="en-US" sz="1100" dirty="0">
                <a:solidFill>
                  <a:schemeClr val="tx1"/>
                </a:solidFill>
              </a:rPr>
              <a:t>are awarded a </a:t>
            </a:r>
            <a:r>
              <a:rPr lang="en-US" sz="1100" dirty="0" err="1">
                <a:solidFill>
                  <a:schemeClr val="tx1"/>
                </a:solidFill>
              </a:rPr>
              <a:t>laurea</a:t>
            </a:r>
            <a:r>
              <a:rPr lang="en-US" sz="1100" dirty="0">
                <a:solidFill>
                  <a:schemeClr val="tx1"/>
                </a:solidFill>
              </a:rPr>
              <a:t> </a:t>
            </a:r>
            <a:r>
              <a:rPr lang="en-US" sz="1100" dirty="0" err="1" smtClean="0">
                <a:solidFill>
                  <a:schemeClr val="tx1"/>
                </a:solidFill>
              </a:rPr>
              <a:t>magistrale</a:t>
            </a:r>
            <a:r>
              <a:rPr lang="en-US" sz="1100" dirty="0" smtClean="0">
                <a:solidFill>
                  <a:schemeClr val="tx1"/>
                </a:solidFill>
              </a:rPr>
              <a:t> or a </a:t>
            </a:r>
            <a:r>
              <a:rPr lang="it-IT" sz="1100" dirty="0">
                <a:solidFill>
                  <a:schemeClr val="tx1"/>
                </a:solidFill>
              </a:rPr>
              <a:t>Second </a:t>
            </a:r>
            <a:r>
              <a:rPr lang="it-IT" sz="1100" dirty="0" err="1">
                <a:solidFill>
                  <a:schemeClr val="tx1"/>
                </a:solidFill>
              </a:rPr>
              <a:t>level</a:t>
            </a:r>
            <a:r>
              <a:rPr lang="it-IT" sz="1100" dirty="0">
                <a:solidFill>
                  <a:schemeClr val="tx1"/>
                </a:solidFill>
              </a:rPr>
              <a:t> </a:t>
            </a:r>
            <a:r>
              <a:rPr lang="it-IT" sz="1100" dirty="0" err="1">
                <a:solidFill>
                  <a:schemeClr val="tx1"/>
                </a:solidFill>
              </a:rPr>
              <a:t>academic</a:t>
            </a:r>
            <a:r>
              <a:rPr lang="it-IT" sz="1100" dirty="0">
                <a:solidFill>
                  <a:schemeClr val="tx1"/>
                </a:solidFill>
              </a:rPr>
              <a:t> </a:t>
            </a:r>
            <a:r>
              <a:rPr lang="it-IT" sz="1100" dirty="0" smtClean="0">
                <a:solidFill>
                  <a:schemeClr val="tx1"/>
                </a:solidFill>
              </a:rPr>
              <a:t>diploma.</a:t>
            </a:r>
            <a:endParaRPr lang="it-IT" sz="1100" dirty="0">
              <a:solidFill>
                <a:schemeClr val="tx1"/>
              </a:solidFill>
            </a:endParaRPr>
          </a:p>
        </p:txBody>
      </p:sp>
      <p:cxnSp>
        <p:nvCxnSpPr>
          <p:cNvPr id="38" name="Forma 37"/>
          <p:cNvCxnSpPr/>
          <p:nvPr/>
        </p:nvCxnSpPr>
        <p:spPr>
          <a:xfrm rot="16200000" flipH="1">
            <a:off x="4669976" y="3328295"/>
            <a:ext cx="413655" cy="6"/>
          </a:xfrm>
          <a:prstGeom prst="bentConnector3">
            <a:avLst>
              <a:gd name="adj1" fmla="val 50000"/>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42" name="Picture 8"/>
          <p:cNvPicPr>
            <a:picLocks noChangeAspect="1"/>
          </p:cNvPicPr>
          <p:nvPr/>
        </p:nvPicPr>
        <p:blipFill>
          <a:blip r:embed="rId2"/>
          <a:stretch>
            <a:fillRect/>
          </a:stretch>
        </p:blipFill>
        <p:spPr>
          <a:xfrm>
            <a:off x="9681448" y="90892"/>
            <a:ext cx="1272303" cy="1108516"/>
          </a:xfrm>
          <a:prstGeom prst="rect">
            <a:avLst/>
          </a:prstGeom>
        </p:spPr>
      </p:pic>
      <p:sp>
        <p:nvSpPr>
          <p:cNvPr id="45" name="Footer Placeholder 1"/>
          <p:cNvSpPr>
            <a:spLocks noGrp="1"/>
          </p:cNvSpPr>
          <p:nvPr>
            <p:ph type="ftr" sz="quarter" idx="11"/>
          </p:nvPr>
        </p:nvSpPr>
        <p:spPr>
          <a:xfrm>
            <a:off x="636385" y="6256772"/>
            <a:ext cx="6297612" cy="365125"/>
          </a:xfrm>
        </p:spPr>
        <p:txBody>
          <a:bodyPr/>
          <a:lstStyle/>
          <a:p>
            <a:r>
              <a:rPr lang="en-US" dirty="0" smtClean="0"/>
              <a:t>For Learners Around the Globe</a:t>
            </a:r>
            <a:endParaRPr lang="en-US" dirty="0"/>
          </a:p>
        </p:txBody>
      </p:sp>
      <p:sp>
        <p:nvSpPr>
          <p:cNvPr id="27" name="Rettangolo 26"/>
          <p:cNvSpPr/>
          <p:nvPr/>
        </p:nvSpPr>
        <p:spPr>
          <a:xfrm>
            <a:off x="9526891" y="3594426"/>
            <a:ext cx="705013" cy="6429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t>3</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541" y="1444667"/>
            <a:ext cx="1271210" cy="1195732"/>
          </a:xfrm>
          <a:prstGeom prst="rect">
            <a:avLst/>
          </a:prstGeom>
        </p:spPr>
      </p:pic>
    </p:spTree>
    <p:extLst>
      <p:ext uri="{BB962C8B-B14F-4D97-AF65-F5344CB8AC3E}">
        <p14:creationId xmlns:p14="http://schemas.microsoft.com/office/powerpoint/2010/main" val="8138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For Learners Around the Globe</a:t>
            </a:r>
            <a:endParaRPr lang="en-US" dirty="0"/>
          </a:p>
        </p:txBody>
      </p:sp>
      <p:sp>
        <p:nvSpPr>
          <p:cNvPr id="3" name="Rettangolo 2"/>
          <p:cNvSpPr/>
          <p:nvPr/>
        </p:nvSpPr>
        <p:spPr>
          <a:xfrm>
            <a:off x="1126747" y="3621702"/>
            <a:ext cx="9133534" cy="2246769"/>
          </a:xfrm>
          <a:prstGeom prst="rect">
            <a:avLst/>
          </a:prstGeom>
          <a:ln w="38100">
            <a:solidFill>
              <a:srgbClr val="286D9F"/>
            </a:solidFill>
          </a:ln>
          <a:effectLst>
            <a:outerShdw blurRad="63500" sx="102000" sy="102000" algn="ctr" rotWithShape="0">
              <a:prstClr val="black">
                <a:alpha val="40000"/>
              </a:prstClr>
            </a:outerShdw>
          </a:effectLst>
        </p:spPr>
        <p:txBody>
          <a:bodyPr wrap="square">
            <a:spAutoFit/>
          </a:bodyPr>
          <a:lstStyle/>
          <a:p>
            <a:pPr algn="ctr"/>
            <a:r>
              <a:rPr lang="en-US" sz="1400" dirty="0" smtClean="0"/>
              <a:t>Assessment </a:t>
            </a:r>
            <a:r>
              <a:rPr lang="en-US" sz="1400" dirty="0"/>
              <a:t>of the levels attained includes the following</a:t>
            </a:r>
            <a:r>
              <a:rPr lang="en-US" sz="1400" dirty="0" smtClean="0"/>
              <a:t>:</a:t>
            </a:r>
          </a:p>
          <a:p>
            <a:pPr algn="just"/>
            <a:endParaRPr lang="en-US" sz="1400" dirty="0" smtClean="0"/>
          </a:p>
          <a:p>
            <a:pPr algn="just"/>
            <a:r>
              <a:rPr lang="en-US" sz="1400" dirty="0" smtClean="0"/>
              <a:t>• an </a:t>
            </a:r>
            <a:r>
              <a:rPr lang="en-US" sz="1400" dirty="0"/>
              <a:t>initial period aimed at outlining the abilities possessed when entering pre-primary education; </a:t>
            </a:r>
            <a:endParaRPr lang="en-US" sz="1400" dirty="0" smtClean="0"/>
          </a:p>
          <a:p>
            <a:pPr algn="just"/>
            <a:r>
              <a:rPr lang="en-US" sz="1400" dirty="0" smtClean="0"/>
              <a:t>• time </a:t>
            </a:r>
            <a:r>
              <a:rPr lang="en-US" sz="1400" dirty="0"/>
              <a:t>within teaching activities aimed at adjusting and </a:t>
            </a:r>
            <a:r>
              <a:rPr lang="en-US" sz="1400" dirty="0" smtClean="0"/>
              <a:t>individualizing </a:t>
            </a:r>
            <a:r>
              <a:rPr lang="en-US" sz="1400" dirty="0"/>
              <a:t>the educational and learning process</a:t>
            </a:r>
            <a:r>
              <a:rPr lang="en-US" sz="1400" dirty="0" smtClean="0"/>
              <a:t>;</a:t>
            </a:r>
          </a:p>
          <a:p>
            <a:pPr algn="just"/>
            <a:r>
              <a:rPr lang="en-US" sz="1400" dirty="0" smtClean="0"/>
              <a:t>• final </a:t>
            </a:r>
            <a:r>
              <a:rPr lang="en-US" sz="1400" dirty="0"/>
              <a:t>period aimed at verifying learning outcomes, the quality of the educational and teaching activity and the entire educational experience. Record-taking enables both adults and children to keep a trace of performance, thus making the development process visible and progress in individual and group learning more valuable</a:t>
            </a:r>
            <a:r>
              <a:rPr lang="en-US" sz="1400" dirty="0" smtClean="0"/>
              <a:t>.</a:t>
            </a:r>
          </a:p>
          <a:p>
            <a:endParaRPr lang="en-US" dirty="0" smtClean="0"/>
          </a:p>
          <a:p>
            <a:r>
              <a:rPr lang="en-US" sz="1000" dirty="0" smtClean="0"/>
              <a:t>                                        Text </a:t>
            </a:r>
            <a:r>
              <a:rPr lang="en-US" sz="1000" dirty="0"/>
              <a:t>edited by the Italian Eurydice Unit – Content taken from </a:t>
            </a:r>
            <a:r>
              <a:rPr lang="en-US" sz="1000" dirty="0" err="1"/>
              <a:t>Eurypedia</a:t>
            </a:r>
            <a:r>
              <a:rPr lang="en-US" sz="1000" dirty="0"/>
              <a:t> (http://www.indire.it/eurydice/eurypedia/)</a:t>
            </a:r>
            <a:endParaRPr lang="it-IT" sz="1000" dirty="0"/>
          </a:p>
        </p:txBody>
      </p:sp>
      <p:sp>
        <p:nvSpPr>
          <p:cNvPr id="4" name="Rettangolo 3"/>
          <p:cNvSpPr/>
          <p:nvPr/>
        </p:nvSpPr>
        <p:spPr>
          <a:xfrm>
            <a:off x="382558" y="1169865"/>
            <a:ext cx="5226553" cy="2246769"/>
          </a:xfrm>
          <a:prstGeom prst="rect">
            <a:avLst/>
          </a:prstGeom>
          <a:ln w="38100">
            <a:solidFill>
              <a:srgbClr val="00B0F0"/>
            </a:solidFill>
          </a:ln>
          <a:effectLst>
            <a:outerShdw blurRad="63500" sx="102000" sy="102000" algn="ctr" rotWithShape="0">
              <a:prstClr val="black">
                <a:alpha val="40000"/>
              </a:prstClr>
            </a:outerShdw>
          </a:effectLst>
        </p:spPr>
        <p:txBody>
          <a:bodyPr wrap="square">
            <a:spAutoFit/>
          </a:bodyPr>
          <a:lstStyle/>
          <a:p>
            <a:pPr algn="just"/>
            <a:endParaRPr lang="en-US" sz="1400" dirty="0" smtClean="0"/>
          </a:p>
          <a:p>
            <a:pPr algn="just"/>
            <a:r>
              <a:rPr lang="en-US" sz="1400" dirty="0" smtClean="0"/>
              <a:t>At </a:t>
            </a:r>
            <a:r>
              <a:rPr lang="en-US" sz="1400" dirty="0"/>
              <a:t>pre-primary level, teachers do not assess children’s educational performance, rather they observe and interpret them. Teachers observe children occasionally and systematically in order to better understand their needs and to make balanced educational suggestions to be shared with the children’s parents. Indeed, the task of pre-primary schools is to promote, support and strengthen processes which allow children to develop their abilities in the best way possible</a:t>
            </a:r>
            <a:r>
              <a:rPr lang="en-US" sz="1400" dirty="0" smtClean="0"/>
              <a:t>.</a:t>
            </a:r>
          </a:p>
          <a:p>
            <a:pPr algn="just"/>
            <a:r>
              <a:rPr lang="en-US" sz="1400" dirty="0" smtClean="0"/>
              <a:t> </a:t>
            </a:r>
            <a:endParaRPr lang="it-IT" sz="1400" dirty="0"/>
          </a:p>
        </p:txBody>
      </p:sp>
      <p:sp>
        <p:nvSpPr>
          <p:cNvPr id="5" name="Rettangolo 4"/>
          <p:cNvSpPr/>
          <p:nvPr/>
        </p:nvSpPr>
        <p:spPr>
          <a:xfrm>
            <a:off x="2341229" y="475080"/>
            <a:ext cx="6535764" cy="523220"/>
          </a:xfrm>
          <a:prstGeom prst="rect">
            <a:avLst/>
          </a:prstGeom>
        </p:spPr>
        <p:txBody>
          <a:bodyPr wrap="none">
            <a:spAutoFit/>
          </a:bodyPr>
          <a:lstStyle/>
          <a:p>
            <a:r>
              <a:rPr lang="en-US" sz="2800" b="1" dirty="0">
                <a:solidFill>
                  <a:srgbClr val="286D9F"/>
                </a:solidFill>
              </a:rPr>
              <a:t>Assessment in Pre-primary Education </a:t>
            </a:r>
          </a:p>
        </p:txBody>
      </p:sp>
      <p:pic>
        <p:nvPicPr>
          <p:cNvPr id="6146" name="Picture 2" descr="http://www.cie.org.uk/Images/564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450" y="1307938"/>
            <a:ext cx="3949250" cy="1970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568846" y="6366827"/>
            <a:ext cx="6297612" cy="365125"/>
          </a:xfrm>
        </p:spPr>
        <p:txBody>
          <a:bodyPr/>
          <a:lstStyle/>
          <a:p>
            <a:r>
              <a:rPr lang="en-US" dirty="0" smtClean="0"/>
              <a:t>For Learners Around the Globe</a:t>
            </a:r>
            <a:endParaRPr lang="en-US" dirty="0"/>
          </a:p>
        </p:txBody>
      </p:sp>
      <p:sp>
        <p:nvSpPr>
          <p:cNvPr id="3" name="Rettangolo 2"/>
          <p:cNvSpPr/>
          <p:nvPr/>
        </p:nvSpPr>
        <p:spPr>
          <a:xfrm>
            <a:off x="5947934" y="4888656"/>
            <a:ext cx="5503458" cy="1723549"/>
          </a:xfrm>
          <a:prstGeom prst="rect">
            <a:avLst/>
          </a:prstGeom>
          <a:ln>
            <a:solidFill>
              <a:srgbClr val="7030A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b="1" dirty="0" smtClean="0"/>
              <a:t>The </a:t>
            </a:r>
            <a:r>
              <a:rPr lang="en-US" sz="1400" b="1" dirty="0"/>
              <a:t>external assessment of pupils’ learning outcomes is conducted by the INVALSI agency. For primary education, data is normally collected in the second and fifth years. The outcomes are returned to schools to provide school heads and teachers with useful tools for self-evaluation and to improve </a:t>
            </a:r>
            <a:r>
              <a:rPr lang="en-US" sz="1400" b="1" dirty="0" smtClean="0"/>
              <a:t>teaching.</a:t>
            </a:r>
          </a:p>
          <a:p>
            <a:pPr algn="just"/>
            <a:endParaRPr lang="en-US" sz="400" b="1" dirty="0"/>
          </a:p>
          <a:p>
            <a:pPr algn="just"/>
            <a:r>
              <a:rPr lang="en-US" sz="900" dirty="0" smtClean="0"/>
              <a:t>Text edited by the Italian Eurydice Unit – Content taken from </a:t>
            </a:r>
            <a:r>
              <a:rPr lang="en-US" sz="900" dirty="0" err="1" smtClean="0"/>
              <a:t>Eurypedia</a:t>
            </a:r>
            <a:r>
              <a:rPr lang="en-US" sz="900" dirty="0" smtClean="0"/>
              <a:t> (http://www.indire.it/eurydice/eurypedia/)</a:t>
            </a:r>
            <a:endParaRPr lang="it-IT" sz="900" b="1" dirty="0"/>
          </a:p>
        </p:txBody>
      </p:sp>
      <p:sp>
        <p:nvSpPr>
          <p:cNvPr id="4" name="Rettangolo 3"/>
          <p:cNvSpPr/>
          <p:nvPr/>
        </p:nvSpPr>
        <p:spPr>
          <a:xfrm>
            <a:off x="411676" y="828460"/>
            <a:ext cx="5335979" cy="1384995"/>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Pupil Assessment Periodic assessment takes place at the end of each term. For assessment purposes</a:t>
            </a:r>
            <a:r>
              <a:rPr lang="en-US" sz="1400" b="1" dirty="0"/>
              <a:t>, the school year is divided into three-month or four-month terms</a:t>
            </a:r>
            <a:r>
              <a:rPr lang="en-US" sz="1400" dirty="0"/>
              <a:t>, as established by each school. Final assessment takes place at the end of each school year. </a:t>
            </a:r>
            <a:r>
              <a:rPr lang="en-US" sz="1400" b="1" dirty="0"/>
              <a:t>Pupils do not take final examinations at the end of primary school.</a:t>
            </a:r>
          </a:p>
        </p:txBody>
      </p:sp>
      <p:sp>
        <p:nvSpPr>
          <p:cNvPr id="5" name="Rettangolo 4"/>
          <p:cNvSpPr/>
          <p:nvPr/>
        </p:nvSpPr>
        <p:spPr>
          <a:xfrm>
            <a:off x="411676" y="89797"/>
            <a:ext cx="5835252" cy="523220"/>
          </a:xfrm>
          <a:prstGeom prst="rect">
            <a:avLst/>
          </a:prstGeom>
        </p:spPr>
        <p:txBody>
          <a:bodyPr wrap="none">
            <a:spAutoFit/>
          </a:bodyPr>
          <a:lstStyle/>
          <a:p>
            <a:r>
              <a:rPr lang="en-US" sz="2800" b="1" dirty="0">
                <a:solidFill>
                  <a:srgbClr val="286D9F"/>
                </a:solidFill>
              </a:rPr>
              <a:t>Assessment in Primary Education </a:t>
            </a:r>
          </a:p>
        </p:txBody>
      </p:sp>
      <p:sp>
        <p:nvSpPr>
          <p:cNvPr id="6" name="Rettangolo 5"/>
          <p:cNvSpPr/>
          <p:nvPr/>
        </p:nvSpPr>
        <p:spPr>
          <a:xfrm>
            <a:off x="5947934" y="613017"/>
            <a:ext cx="5503458" cy="1815882"/>
          </a:xfrm>
          <a:prstGeom prst="rect">
            <a:avLst/>
          </a:prstGeom>
          <a:ln>
            <a:solidFill>
              <a:srgbClr val="FFC000"/>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400" dirty="0"/>
              <a:t>The periodic and final evaluation of the pupils in a class is the responsibility of the teachers of that class. Evaluation focuses on the learning process of pupils, their behavior and their overall learning outcomes. These assessments should be consistent with the learning objectives set out in the three-year plan of training offer </a:t>
            </a:r>
            <a:r>
              <a:rPr lang="en-US" sz="1400" dirty="0" smtClean="0"/>
              <a:t>(PTOF</a:t>
            </a:r>
            <a:r>
              <a:rPr lang="en-US" sz="1400" dirty="0"/>
              <a:t>) of each school. In the </a:t>
            </a:r>
            <a:r>
              <a:rPr lang="en-US" sz="1400" dirty="0" smtClean="0"/>
              <a:t>PTOF</a:t>
            </a:r>
            <a:r>
              <a:rPr lang="en-US" sz="1400" dirty="0"/>
              <a:t>, the Teachers’ Council of each school also defines the methods and criteria for assuring that pupil assessment is uniform, transparent and fair. </a:t>
            </a:r>
          </a:p>
        </p:txBody>
      </p:sp>
      <p:sp>
        <p:nvSpPr>
          <p:cNvPr id="7" name="Rettangolo 6"/>
          <p:cNvSpPr/>
          <p:nvPr/>
        </p:nvSpPr>
        <p:spPr>
          <a:xfrm>
            <a:off x="411678" y="3987007"/>
            <a:ext cx="5335979" cy="2462213"/>
          </a:xfrm>
          <a:prstGeom prst="rect">
            <a:avLst/>
          </a:prstGeom>
          <a:ln>
            <a:solidFill>
              <a:srgbClr val="FF0000"/>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1400" b="1" dirty="0"/>
              <a:t>Teachers also certify the competences attained by pupils by the end of primary school.</a:t>
            </a:r>
          </a:p>
          <a:p>
            <a:pPr algn="just"/>
            <a:r>
              <a:rPr lang="en-US" sz="1400" b="1" dirty="0"/>
              <a:t>Periodic and final evaluation of pupils’ learning outcomes in each subject is expressed in numerical </a:t>
            </a:r>
            <a:r>
              <a:rPr lang="en-US" sz="1400" b="1" i="1" dirty="0"/>
              <a:t>marks out of ten </a:t>
            </a:r>
          </a:p>
          <a:p>
            <a:pPr algn="just"/>
            <a:r>
              <a:rPr lang="en-US" sz="1400" b="1" i="1" dirty="0"/>
              <a:t>(from 0 to 10)</a:t>
            </a:r>
            <a:r>
              <a:rPr lang="en-US" sz="1400" b="1" dirty="0"/>
              <a:t>. Conduct is evaluated through a report assessment, which may be analytical or a summary, subject to the Teachers’ Council decision</a:t>
            </a:r>
            <a:r>
              <a:rPr lang="en-US" sz="1400" dirty="0"/>
              <a:t>. </a:t>
            </a:r>
            <a:r>
              <a:rPr lang="en-US" sz="1400" b="1" dirty="0"/>
              <a:t>At the end of each term and at the end of the school year, pupils receive a personal assessment document which includes their marks in numbers and letters for each subject, as well as a report of their behavior. </a:t>
            </a:r>
          </a:p>
        </p:txBody>
      </p:sp>
      <p:sp>
        <p:nvSpPr>
          <p:cNvPr id="8" name="Rettangolo 7"/>
          <p:cNvSpPr/>
          <p:nvPr/>
        </p:nvSpPr>
        <p:spPr>
          <a:xfrm>
            <a:off x="5947934" y="2535885"/>
            <a:ext cx="5503460" cy="2246769"/>
          </a:xfrm>
          <a:prstGeom prst="rect">
            <a:avLst/>
          </a:prstGeom>
          <a:ln>
            <a:solidFill>
              <a:schemeClr val="accent4"/>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b="1" dirty="0"/>
              <a:t>The assessment of pupils with a certified disability follows the criteria described above (marks out of ten) and refers to their behavior, subjects and the activities included in each pupil’s individual educational plan. For pupils with certified specific learning difficulties (</a:t>
            </a:r>
            <a:r>
              <a:rPr lang="en-US" sz="1400" b="1" dirty="0" err="1"/>
              <a:t>SpLD</a:t>
            </a:r>
            <a:r>
              <a:rPr lang="en-US" sz="1400" b="1" dirty="0"/>
              <a:t>), assessment procedures must be adapted to the specific situation.</a:t>
            </a:r>
          </a:p>
          <a:p>
            <a:pPr algn="just"/>
            <a:r>
              <a:rPr lang="en-US" sz="1400" dirty="0"/>
              <a:t>For pupils who are temporarily hospitalized and attend school while in hospital, assessment is guaranteed through the continuous exchange of information on the pupil’s work between hospital teachers and school teachers. </a:t>
            </a:r>
          </a:p>
        </p:txBody>
      </p:sp>
      <p:pic>
        <p:nvPicPr>
          <p:cNvPr id="5122" name="Picture 2" descr="http://englishagenda.britishcouncil.org/sites/ec/files/imagecache/600x400/imagefield_default_images/iStock_000015780724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730" y="2296583"/>
            <a:ext cx="2373869" cy="1575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35597" y="6344956"/>
            <a:ext cx="6297612" cy="365125"/>
          </a:xfrm>
        </p:spPr>
        <p:txBody>
          <a:bodyPr/>
          <a:lstStyle/>
          <a:p>
            <a:r>
              <a:rPr lang="en-US" dirty="0" smtClean="0"/>
              <a:t>For Learners Around the Globe</a:t>
            </a:r>
            <a:endParaRPr lang="en-US" dirty="0"/>
          </a:p>
        </p:txBody>
      </p:sp>
      <p:sp>
        <p:nvSpPr>
          <p:cNvPr id="4" name="Rettangolo 3"/>
          <p:cNvSpPr/>
          <p:nvPr/>
        </p:nvSpPr>
        <p:spPr>
          <a:xfrm>
            <a:off x="1482627" y="219724"/>
            <a:ext cx="6210354" cy="523220"/>
          </a:xfrm>
          <a:prstGeom prst="rect">
            <a:avLst/>
          </a:prstGeom>
        </p:spPr>
        <p:txBody>
          <a:bodyPr wrap="none">
            <a:spAutoFit/>
          </a:bodyPr>
          <a:lstStyle/>
          <a:p>
            <a:pPr fontAlgn="base"/>
            <a:r>
              <a:rPr lang="it-IT" sz="2800" b="1" dirty="0">
                <a:solidFill>
                  <a:schemeClr val="accent2">
                    <a:lumMod val="75000"/>
                  </a:schemeClr>
                </a:solidFill>
              </a:rPr>
              <a:t>Development of inclusive </a:t>
            </a:r>
            <a:r>
              <a:rPr lang="it-IT" sz="2800" b="1" dirty="0" err="1">
                <a:solidFill>
                  <a:schemeClr val="accent2">
                    <a:lumMod val="75000"/>
                  </a:schemeClr>
                </a:solidFill>
              </a:rPr>
              <a:t>education</a:t>
            </a:r>
            <a:endParaRPr lang="it-IT" sz="2800" b="1" dirty="0">
              <a:solidFill>
                <a:schemeClr val="accent2">
                  <a:lumMod val="75000"/>
                </a:schemeClr>
              </a:solidFill>
            </a:endParaRPr>
          </a:p>
        </p:txBody>
      </p:sp>
      <p:sp>
        <p:nvSpPr>
          <p:cNvPr id="5" name="Rettangolo 4"/>
          <p:cNvSpPr/>
          <p:nvPr/>
        </p:nvSpPr>
        <p:spPr>
          <a:xfrm>
            <a:off x="352300" y="1084759"/>
            <a:ext cx="5743698" cy="3108543"/>
          </a:xfrm>
          <a:prstGeom prst="rect">
            <a:avLst/>
          </a:prstGeom>
          <a:ln w="38100">
            <a:solidFill>
              <a:srgbClr val="7030A0"/>
            </a:solidFill>
          </a:ln>
          <a:effectLst>
            <a:outerShdw blurRad="63500" sx="102000" sy="102000" algn="ctr" rotWithShape="0">
              <a:prstClr val="black">
                <a:alpha val="40000"/>
              </a:prstClr>
            </a:outerShdw>
          </a:effectLst>
        </p:spPr>
        <p:txBody>
          <a:bodyPr wrap="square">
            <a:spAutoFit/>
          </a:bodyPr>
          <a:lstStyle/>
          <a:p>
            <a:pPr lvl="0" algn="just" fontAlgn="base"/>
            <a:r>
              <a:rPr lang="en-US" sz="1400" dirty="0" smtClean="0">
                <a:solidFill>
                  <a:prstClr val="black"/>
                </a:solidFill>
              </a:rPr>
              <a:t>Pupils </a:t>
            </a:r>
            <a:r>
              <a:rPr lang="en-US" sz="1400" dirty="0">
                <a:solidFill>
                  <a:prstClr val="black"/>
                </a:solidFill>
              </a:rPr>
              <a:t>with disabilities generally attend mainstream schools, in the ordinary sections and classes at all educational levels.</a:t>
            </a:r>
          </a:p>
          <a:p>
            <a:pPr lvl="0" algn="just" fontAlgn="base"/>
            <a:r>
              <a:rPr lang="en-US" sz="1400" dirty="0">
                <a:solidFill>
                  <a:prstClr val="black"/>
                </a:solidFill>
              </a:rPr>
              <a:t>There are a few special institutes for pupils who are blind and deaf, which existed prior to Law 104/1992, as well as schools with specific tasks in the field of education for pupils with particularly severe disabilities.</a:t>
            </a:r>
          </a:p>
          <a:p>
            <a:pPr lvl="0" algn="just" fontAlgn="base"/>
            <a:r>
              <a:rPr lang="en-US" sz="1400" dirty="0">
                <a:solidFill>
                  <a:prstClr val="black"/>
                </a:solidFill>
              </a:rPr>
              <a:t>Pupils and students with disabilities can </a:t>
            </a:r>
            <a:r>
              <a:rPr lang="en-US" sz="1400" dirty="0" err="1">
                <a:solidFill>
                  <a:prstClr val="black"/>
                </a:solidFill>
              </a:rPr>
              <a:t>enrol</a:t>
            </a:r>
            <a:r>
              <a:rPr lang="en-US" sz="1400" dirty="0">
                <a:solidFill>
                  <a:prstClr val="black"/>
                </a:solidFill>
              </a:rPr>
              <a:t> in upper-secondary education until the age of 18. They can complete compulsory education up until 18 years of age instead of 16.</a:t>
            </a:r>
          </a:p>
          <a:p>
            <a:pPr lvl="0" algn="just" fontAlgn="base"/>
            <a:r>
              <a:rPr lang="en-US" sz="1400" dirty="0">
                <a:solidFill>
                  <a:prstClr val="black"/>
                </a:solidFill>
              </a:rPr>
              <a:t>During enrolment, parents must submit the specific certification issued by the relevant office after the mandatory disability identification procedures have been completed. Such documentation certifies the type of disability and the right to receive specific support.</a:t>
            </a:r>
          </a:p>
        </p:txBody>
      </p:sp>
      <p:sp>
        <p:nvSpPr>
          <p:cNvPr id="6" name="Rettangolo 5"/>
          <p:cNvSpPr/>
          <p:nvPr/>
        </p:nvSpPr>
        <p:spPr>
          <a:xfrm>
            <a:off x="6323844" y="1897940"/>
            <a:ext cx="5106392" cy="4185761"/>
          </a:xfrm>
          <a:prstGeom prst="rect">
            <a:avLst/>
          </a:prstGeom>
          <a:ln w="38100">
            <a:solidFill>
              <a:srgbClr val="FF0000"/>
            </a:solidFill>
          </a:ln>
          <a:effectLst>
            <a:outerShdw blurRad="63500" sx="102000" sy="102000" algn="ctr" rotWithShape="0">
              <a:prstClr val="black">
                <a:alpha val="40000"/>
              </a:prstClr>
            </a:outerShdw>
          </a:effectLst>
        </p:spPr>
        <p:txBody>
          <a:bodyPr wrap="square">
            <a:spAutoFit/>
          </a:bodyPr>
          <a:lstStyle/>
          <a:p>
            <a:pPr lvl="0" algn="just"/>
            <a:r>
              <a:rPr lang="en-US" sz="1400" dirty="0"/>
              <a:t>Law 170/2010 </a:t>
            </a:r>
            <a:r>
              <a:rPr lang="en-US" sz="1400" dirty="0" err="1"/>
              <a:t>recognises</a:t>
            </a:r>
            <a:r>
              <a:rPr lang="en-US" sz="1400" dirty="0"/>
              <a:t> dyslexia, dysgraphia, </a:t>
            </a:r>
            <a:r>
              <a:rPr lang="en-US" sz="1400" dirty="0" err="1"/>
              <a:t>dysorthographia</a:t>
            </a:r>
            <a:r>
              <a:rPr lang="en-US" sz="1400" dirty="0"/>
              <a:t> and dyscalculia as specific learning disorders. </a:t>
            </a:r>
          </a:p>
          <a:p>
            <a:pPr lvl="0" algn="just"/>
            <a:r>
              <a:rPr lang="en-US" sz="1400" dirty="0"/>
              <a:t>This Law – which states that pupils with learning disorders do not need special teachers, but rather a new way of teaching, according to their way of learning – promotes a change in perspective. The aim is to shift the focus from a clinical to a pedagogical view, by empowering all subjects involved in the educational process.</a:t>
            </a:r>
            <a:endParaRPr lang="en-US" sz="1400" dirty="0">
              <a:solidFill>
                <a:prstClr val="black"/>
              </a:solidFill>
            </a:endParaRPr>
          </a:p>
          <a:p>
            <a:pPr lvl="0" algn="just"/>
            <a:r>
              <a:rPr lang="en-US" sz="1400" dirty="0">
                <a:solidFill>
                  <a:prstClr val="black"/>
                </a:solidFill>
              </a:rPr>
              <a:t>The Ministerial Directive of 27 December 2012, on ‘Measures for pupils with special educational needs and local </a:t>
            </a:r>
            <a:r>
              <a:rPr lang="en-US" sz="1400" dirty="0" err="1">
                <a:solidFill>
                  <a:prstClr val="black"/>
                </a:solidFill>
              </a:rPr>
              <a:t>organisations</a:t>
            </a:r>
            <a:r>
              <a:rPr lang="en-US" sz="1400" dirty="0">
                <a:solidFill>
                  <a:prstClr val="black"/>
                </a:solidFill>
              </a:rPr>
              <a:t> for school inclusion’, created a macro-category, an ‘umbrella’, to cover all kinds of difficulties – whether permanent or temporary – at school: disabilities, specific learning disorders, specific developmental disorders, socio-economic, cultural or linguistic disadvantages, as well as pupils that may be in need of special care. This ensures more inclusive practices in classrooms through </a:t>
            </a:r>
            <a:r>
              <a:rPr lang="en-US" sz="1400" dirty="0" err="1">
                <a:solidFill>
                  <a:prstClr val="black"/>
                </a:solidFill>
              </a:rPr>
              <a:t>individualised</a:t>
            </a:r>
            <a:r>
              <a:rPr lang="en-US" sz="1400" dirty="0">
                <a:solidFill>
                  <a:prstClr val="black"/>
                </a:solidFill>
              </a:rPr>
              <a:t> and </a:t>
            </a:r>
            <a:r>
              <a:rPr lang="en-US" sz="1400" dirty="0" err="1">
                <a:solidFill>
                  <a:prstClr val="black"/>
                </a:solidFill>
              </a:rPr>
              <a:t>personalised</a:t>
            </a:r>
            <a:r>
              <a:rPr lang="en-US" sz="1400" dirty="0">
                <a:solidFill>
                  <a:prstClr val="black"/>
                </a:solidFill>
              </a:rPr>
              <a:t> education plans.</a:t>
            </a:r>
          </a:p>
        </p:txBody>
      </p:sp>
      <p:sp>
        <p:nvSpPr>
          <p:cNvPr id="7" name="Rettangolo 6"/>
          <p:cNvSpPr/>
          <p:nvPr/>
        </p:nvSpPr>
        <p:spPr>
          <a:xfrm>
            <a:off x="352300" y="4280750"/>
            <a:ext cx="5743698" cy="1815882"/>
          </a:xfrm>
          <a:prstGeom prst="rect">
            <a:avLst/>
          </a:prstGeom>
          <a:ln w="38100">
            <a:solidFill>
              <a:srgbClr val="FFC000"/>
            </a:solidFill>
          </a:ln>
          <a:effectLst>
            <a:outerShdw blurRad="63500" sx="102000" sy="102000" algn="ctr" rotWithShape="0">
              <a:prstClr val="black">
                <a:alpha val="40000"/>
              </a:prstClr>
            </a:outerShdw>
          </a:effectLst>
        </p:spPr>
        <p:txBody>
          <a:bodyPr wrap="square">
            <a:spAutoFit/>
          </a:bodyPr>
          <a:lstStyle/>
          <a:p>
            <a:pPr lvl="0" algn="just" fontAlgn="base"/>
            <a:r>
              <a:rPr lang="en-US" sz="1400" dirty="0">
                <a:solidFill>
                  <a:prstClr val="black"/>
                </a:solidFill>
              </a:rPr>
              <a:t>Other special educational </a:t>
            </a:r>
            <a:r>
              <a:rPr lang="en-US" sz="1400" dirty="0" smtClean="0">
                <a:solidFill>
                  <a:prstClr val="black"/>
                </a:solidFill>
              </a:rPr>
              <a:t>needs:</a:t>
            </a:r>
            <a:endParaRPr lang="en-US" sz="1400" dirty="0">
              <a:solidFill>
                <a:prstClr val="black"/>
              </a:solidFill>
            </a:endParaRPr>
          </a:p>
          <a:p>
            <a:pPr lvl="0" algn="just" fontAlgn="base"/>
            <a:r>
              <a:rPr lang="en-US" sz="1400" dirty="0">
                <a:solidFill>
                  <a:prstClr val="black"/>
                </a:solidFill>
              </a:rPr>
              <a:t>Socio-economic, cultural or linguistic disadvantages are identified at local and school level. In these cases, if needed, teachers can draw up </a:t>
            </a:r>
            <a:r>
              <a:rPr lang="en-US" sz="1400" dirty="0" err="1">
                <a:solidFill>
                  <a:prstClr val="black"/>
                </a:solidFill>
              </a:rPr>
              <a:t>personalised</a:t>
            </a:r>
            <a:r>
              <a:rPr lang="en-US" sz="1400" dirty="0">
                <a:solidFill>
                  <a:prstClr val="black"/>
                </a:solidFill>
              </a:rPr>
              <a:t> education plans.</a:t>
            </a:r>
          </a:p>
          <a:p>
            <a:pPr lvl="0" algn="just" fontAlgn="base"/>
            <a:r>
              <a:rPr lang="en-US" sz="1400" dirty="0"/>
              <a:t>Additional measures may include forms of support (e.g. exemption from some fees). In the case of foreign pupils, schools can set up language laboratories, either individually or in groups, to facilitate language learning.</a:t>
            </a:r>
            <a:endParaRPr lang="en-US" sz="1400" dirty="0">
              <a:solidFill>
                <a:prstClr val="black"/>
              </a:solidFill>
            </a:endParaRPr>
          </a:p>
        </p:txBody>
      </p:sp>
      <p:pic>
        <p:nvPicPr>
          <p:cNvPr id="4100" name="Picture 4" descr="alunni-disab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458" y="219724"/>
            <a:ext cx="2095164" cy="1469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a:xfrm>
            <a:off x="570456" y="6361996"/>
            <a:ext cx="6297612" cy="365125"/>
          </a:xfrm>
        </p:spPr>
        <p:txBody>
          <a:bodyPr/>
          <a:lstStyle/>
          <a:p>
            <a:r>
              <a:rPr lang="en-US" dirty="0" smtClean="0"/>
              <a:t>For Learners Around the Globe</a:t>
            </a:r>
            <a:endParaRPr lang="en-US" dirty="0"/>
          </a:p>
        </p:txBody>
      </p:sp>
      <p:sp>
        <p:nvSpPr>
          <p:cNvPr id="8" name="Rettangolo 7"/>
          <p:cNvSpPr/>
          <p:nvPr/>
        </p:nvSpPr>
        <p:spPr>
          <a:xfrm>
            <a:off x="427932" y="3792009"/>
            <a:ext cx="9001078" cy="2031325"/>
          </a:xfrm>
          <a:prstGeom prst="rect">
            <a:avLst/>
          </a:prstGeom>
          <a:ln>
            <a:solidFill>
              <a:srgbClr val="FFC000"/>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t>There </a:t>
            </a:r>
            <a:r>
              <a:rPr lang="en-US" sz="1400" dirty="0"/>
              <a:t>are 200 teaching days in a year. For pupil evaluation purposes, the school year can be divided into </a:t>
            </a:r>
            <a:r>
              <a:rPr lang="en-US" sz="1400" dirty="0" smtClean="0"/>
              <a:t>2 or 3 terms </a:t>
            </a:r>
            <a:r>
              <a:rPr lang="en-US" sz="1400" dirty="0"/>
              <a:t>(periods of three or four months, as decided by the Teachers’ Council of each school). </a:t>
            </a:r>
            <a:endParaRPr lang="en-US" sz="1400" dirty="0" smtClean="0"/>
          </a:p>
          <a:p>
            <a:pPr algn="just"/>
            <a:r>
              <a:rPr lang="en-US" sz="1400" dirty="0" smtClean="0"/>
              <a:t>The </a:t>
            </a:r>
            <a:r>
              <a:rPr lang="en-US" sz="1400" dirty="0"/>
              <a:t>teaching timetable offers the following options: </a:t>
            </a:r>
            <a:endParaRPr lang="en-US" sz="1400" dirty="0" smtClean="0"/>
          </a:p>
          <a:p>
            <a:pPr algn="just"/>
            <a:r>
              <a:rPr lang="en-US" sz="1400" dirty="0" smtClean="0"/>
              <a:t>• </a:t>
            </a:r>
            <a:r>
              <a:rPr lang="en-US" sz="1400" dirty="0"/>
              <a:t>24 hours a week; </a:t>
            </a:r>
            <a:endParaRPr lang="en-US" sz="1400" dirty="0" smtClean="0"/>
          </a:p>
          <a:p>
            <a:pPr algn="just"/>
            <a:r>
              <a:rPr lang="en-US" sz="1400" dirty="0" smtClean="0"/>
              <a:t>• </a:t>
            </a:r>
            <a:r>
              <a:rPr lang="en-US" sz="1400" dirty="0"/>
              <a:t>27 hours a week; </a:t>
            </a:r>
            <a:endParaRPr lang="en-US" sz="1400" dirty="0" smtClean="0"/>
          </a:p>
          <a:p>
            <a:pPr algn="just"/>
            <a:r>
              <a:rPr lang="en-US" sz="1400" dirty="0" smtClean="0"/>
              <a:t>• </a:t>
            </a:r>
            <a:r>
              <a:rPr lang="en-US" sz="1400" dirty="0"/>
              <a:t>up to 30 hours a week, involving additional activities to the 27-hour </a:t>
            </a:r>
            <a:r>
              <a:rPr lang="en-US" sz="1400" dirty="0" smtClean="0"/>
              <a:t>timetable;</a:t>
            </a:r>
          </a:p>
          <a:p>
            <a:pPr algn="just"/>
            <a:r>
              <a:rPr lang="en-US" sz="1400" dirty="0" smtClean="0"/>
              <a:t>• 40 </a:t>
            </a:r>
            <a:r>
              <a:rPr lang="en-US" sz="1400" dirty="0"/>
              <a:t>hours a week, including the lunchtime meal, known as ‘full-time’. </a:t>
            </a:r>
            <a:endParaRPr lang="en-US" sz="1400" dirty="0" smtClean="0"/>
          </a:p>
          <a:p>
            <a:pPr algn="just"/>
            <a:endParaRPr lang="en-US" sz="1400" dirty="0"/>
          </a:p>
          <a:p>
            <a:pPr algn="just"/>
            <a:r>
              <a:rPr lang="en-US" sz="1400" dirty="0" smtClean="0"/>
              <a:t>Parents </a:t>
            </a:r>
            <a:r>
              <a:rPr lang="en-US" sz="1400" dirty="0"/>
              <a:t>can choose which timetable to </a:t>
            </a:r>
            <a:r>
              <a:rPr lang="en-US" sz="1400" dirty="0" err="1"/>
              <a:t>enrol</a:t>
            </a:r>
            <a:r>
              <a:rPr lang="en-US" sz="1400" dirty="0"/>
              <a:t> their children on.</a:t>
            </a:r>
            <a:endParaRPr lang="it-IT" sz="1400" dirty="0"/>
          </a:p>
        </p:txBody>
      </p:sp>
      <p:sp>
        <p:nvSpPr>
          <p:cNvPr id="9" name="Rettangolo 8"/>
          <p:cNvSpPr/>
          <p:nvPr/>
        </p:nvSpPr>
        <p:spPr>
          <a:xfrm>
            <a:off x="2151586" y="216790"/>
            <a:ext cx="5553764" cy="523220"/>
          </a:xfrm>
          <a:prstGeom prst="rect">
            <a:avLst/>
          </a:prstGeom>
        </p:spPr>
        <p:txBody>
          <a:bodyPr wrap="none">
            <a:spAutoFit/>
          </a:bodyPr>
          <a:lstStyle/>
          <a:p>
            <a:r>
              <a:rPr lang="en-US" sz="2800" b="1" dirty="0" err="1">
                <a:solidFill>
                  <a:schemeClr val="accent2">
                    <a:lumMod val="75000"/>
                  </a:schemeClr>
                </a:solidFill>
              </a:rPr>
              <a:t>Organisation</a:t>
            </a:r>
            <a:r>
              <a:rPr lang="en-US" sz="2800" b="1" dirty="0">
                <a:solidFill>
                  <a:schemeClr val="accent2">
                    <a:lumMod val="75000"/>
                  </a:schemeClr>
                </a:solidFill>
              </a:rPr>
              <a:t> of the School Year </a:t>
            </a:r>
            <a:endParaRPr lang="it-IT" sz="2800" b="1" dirty="0">
              <a:solidFill>
                <a:schemeClr val="accent2">
                  <a:lumMod val="75000"/>
                </a:schemeClr>
              </a:solidFill>
            </a:endParaRPr>
          </a:p>
        </p:txBody>
      </p:sp>
      <p:sp>
        <p:nvSpPr>
          <p:cNvPr id="10" name="Rettangolo 9"/>
          <p:cNvSpPr/>
          <p:nvPr/>
        </p:nvSpPr>
        <p:spPr>
          <a:xfrm>
            <a:off x="427931" y="921859"/>
            <a:ext cx="9001079" cy="954107"/>
          </a:xfrm>
          <a:prstGeom prst="rect">
            <a:avLst/>
          </a:prstGeom>
          <a:ln>
            <a:solidFill>
              <a:schemeClr val="accent5"/>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The Ministry of Education is responsible for setting the calendar for nationwide holidays, for all school levels. The Regions are responsible for defining the school calendar (start and end of school activities, length of breaks for national holidays, other holidays) so that it reflects 23 local needs. Every year, the Ministry publishes a summary table on its website showing all regional school calendars. </a:t>
            </a:r>
            <a:endParaRPr lang="it-IT" sz="1400" dirty="0"/>
          </a:p>
        </p:txBody>
      </p:sp>
      <p:sp>
        <p:nvSpPr>
          <p:cNvPr id="11" name="Rettangolo 10"/>
          <p:cNvSpPr/>
          <p:nvPr/>
        </p:nvSpPr>
        <p:spPr>
          <a:xfrm>
            <a:off x="427930" y="1875966"/>
            <a:ext cx="9001078" cy="738664"/>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t>The school year starts on 1 September and ends on 31 August. </a:t>
            </a:r>
          </a:p>
          <a:p>
            <a:pPr algn="just"/>
            <a:r>
              <a:rPr lang="en-US" sz="1400" dirty="0"/>
              <a:t>Teaching activities, including end-of-term assessments, final assessments and examinations, as well as in-service training activities are carried out between 1 September and 30 June.</a:t>
            </a:r>
          </a:p>
        </p:txBody>
      </p:sp>
      <p:sp>
        <p:nvSpPr>
          <p:cNvPr id="12" name="Rettangolo 11"/>
          <p:cNvSpPr/>
          <p:nvPr/>
        </p:nvSpPr>
        <p:spPr>
          <a:xfrm>
            <a:off x="427928" y="2614630"/>
            <a:ext cx="9001080" cy="1169551"/>
          </a:xfrm>
          <a:prstGeom prst="rect">
            <a:avLst/>
          </a:prstGeom>
          <a:ln>
            <a:solidFill>
              <a:srgbClr val="FF0066"/>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buClr>
                <a:srgbClr val="31B6FD"/>
              </a:buClr>
              <a:defRPr/>
            </a:pPr>
            <a:r>
              <a:rPr lang="en-US" sz="1400" b="1" dirty="0">
                <a:solidFill>
                  <a:schemeClr val="accent2">
                    <a:lumMod val="75000"/>
                  </a:schemeClr>
                </a:solidFill>
              </a:rPr>
              <a:t>The holiday </a:t>
            </a:r>
            <a:r>
              <a:rPr lang="en-US" sz="1400" b="1" dirty="0" smtClean="0">
                <a:solidFill>
                  <a:schemeClr val="accent2">
                    <a:lumMod val="75000"/>
                  </a:schemeClr>
                </a:solidFill>
              </a:rPr>
              <a:t>calendar:</a:t>
            </a:r>
          </a:p>
          <a:p>
            <a:pPr lvl="0" algn="just">
              <a:buClr>
                <a:srgbClr val="31B6FD"/>
              </a:buClr>
              <a:defRPr/>
            </a:pPr>
            <a:r>
              <a:rPr lang="en-US" sz="1400" dirty="0" smtClean="0">
                <a:solidFill>
                  <a:sysClr val="windowText" lastClr="000000"/>
                </a:solidFill>
              </a:rPr>
              <a:t>every </a:t>
            </a:r>
            <a:r>
              <a:rPr lang="en-US" sz="1400" dirty="0">
                <a:solidFill>
                  <a:sysClr val="windowText" lastClr="000000"/>
                </a:solidFill>
              </a:rPr>
              <a:t>Sunday; November 1, the Feast of All Saints; December 8, Immaculate Conception; December 25, Christmas; Dec. 26; January 1, New Year; January 6, Epiphany; the day on Monday after Easter; April 25, the anniversary of the Liberation; May 1, Labor Day; June 2, National Day of the Republic; the feast of the patron saint.</a:t>
            </a:r>
          </a:p>
        </p:txBody>
      </p:sp>
      <p:pic>
        <p:nvPicPr>
          <p:cNvPr id="3074" name="Picture 2" descr="http://sacrocuorecarpi.it/wp-content/uploads/2015/03/campan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6161">
            <a:off x="9788323" y="4460396"/>
            <a:ext cx="1802303" cy="1412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cliparts.co/cliparts/MdT/9zn/MdT9znai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8932">
            <a:off x="9896109" y="561440"/>
            <a:ext cx="1498511" cy="1642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travelcafe.co.nz/wp-content/uploads/2012/01/school_holidays-300x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110" y="2614630"/>
            <a:ext cx="1838013" cy="1372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4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BULGARIA</a:t>
            </a:r>
            <a:br>
              <a:rPr lang="en-US" b="1"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graphicFrame>
        <p:nvGraphicFramePr>
          <p:cNvPr id="7" name="Diagram 6"/>
          <p:cNvGraphicFramePr/>
          <p:nvPr>
            <p:extLst>
              <p:ext uri="{D42A27DB-BD31-4B8C-83A1-F6EECF244321}">
                <p14:modId xmlns:p14="http://schemas.microsoft.com/office/powerpoint/2010/main" val="1361974863"/>
              </p:ext>
            </p:extLst>
          </p:nvPr>
        </p:nvGraphicFramePr>
        <p:xfrm>
          <a:off x="-130287" y="1245664"/>
          <a:ext cx="103285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6"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2682329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22743" y="6314318"/>
            <a:ext cx="6297612" cy="365125"/>
          </a:xfrm>
        </p:spPr>
        <p:txBody>
          <a:bodyPr/>
          <a:lstStyle/>
          <a:p>
            <a:r>
              <a:rPr lang="en-US" smtClean="0"/>
              <a:t>For Learners Around the Globe</a:t>
            </a:r>
            <a:endParaRPr lang="en-US" dirty="0"/>
          </a:p>
        </p:txBody>
      </p:sp>
      <p:sp>
        <p:nvSpPr>
          <p:cNvPr id="3" name="Rettangolo 2"/>
          <p:cNvSpPr/>
          <p:nvPr/>
        </p:nvSpPr>
        <p:spPr>
          <a:xfrm>
            <a:off x="1919580" y="33761"/>
            <a:ext cx="7566751" cy="523220"/>
          </a:xfrm>
          <a:prstGeom prst="rect">
            <a:avLst/>
          </a:prstGeom>
        </p:spPr>
        <p:txBody>
          <a:bodyPr wrap="none">
            <a:spAutoFit/>
          </a:bodyPr>
          <a:lstStyle/>
          <a:p>
            <a:r>
              <a:rPr lang="en-US" sz="2800" b="1" dirty="0">
                <a:solidFill>
                  <a:srgbClr val="0070C0"/>
                </a:solidFill>
              </a:rPr>
              <a:t>Teaching and Learning in Primary Education</a:t>
            </a:r>
            <a:endParaRPr lang="it-IT" sz="2800" b="1" dirty="0">
              <a:solidFill>
                <a:srgbClr val="0070C0"/>
              </a:solidFill>
            </a:endParaRPr>
          </a:p>
        </p:txBody>
      </p:sp>
      <p:sp>
        <p:nvSpPr>
          <p:cNvPr id="4" name="Rettangolo 3"/>
          <p:cNvSpPr/>
          <p:nvPr/>
        </p:nvSpPr>
        <p:spPr>
          <a:xfrm>
            <a:off x="3213865" y="556981"/>
            <a:ext cx="4442242" cy="369332"/>
          </a:xfrm>
          <a:prstGeom prst="rect">
            <a:avLst/>
          </a:prstGeom>
        </p:spPr>
        <p:txBody>
          <a:bodyPr wrap="none">
            <a:spAutoFit/>
          </a:bodyPr>
          <a:lstStyle/>
          <a:p>
            <a:r>
              <a:rPr lang="en-US" b="1" dirty="0">
                <a:solidFill>
                  <a:srgbClr val="FF0066"/>
                </a:solidFill>
              </a:rPr>
              <a:t>Curriculum, Subjects, Number of Hours</a:t>
            </a:r>
            <a:endParaRPr lang="it-IT" b="1" dirty="0">
              <a:solidFill>
                <a:srgbClr val="FF0066"/>
              </a:solidFill>
            </a:endParaRPr>
          </a:p>
        </p:txBody>
      </p:sp>
      <p:sp>
        <p:nvSpPr>
          <p:cNvPr id="5" name="Rettangolo 4"/>
          <p:cNvSpPr/>
          <p:nvPr/>
        </p:nvSpPr>
        <p:spPr>
          <a:xfrm>
            <a:off x="273132" y="1122661"/>
            <a:ext cx="8609610" cy="1600438"/>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At primary level, the curriculum is defined through the National Guidelines for the Curriculum (</a:t>
            </a:r>
            <a:r>
              <a:rPr lang="en-US" sz="1400" dirty="0" err="1"/>
              <a:t>Indicazioni</a:t>
            </a:r>
            <a:r>
              <a:rPr lang="en-US" sz="1400" dirty="0"/>
              <a:t> </a:t>
            </a:r>
            <a:r>
              <a:rPr lang="en-US" sz="1400" dirty="0" err="1"/>
              <a:t>nazionali</a:t>
            </a:r>
            <a:r>
              <a:rPr lang="en-US" sz="1400" dirty="0"/>
              <a:t> per </a:t>
            </a:r>
            <a:r>
              <a:rPr lang="en-US" sz="1400" dirty="0" err="1"/>
              <a:t>il</a:t>
            </a:r>
            <a:r>
              <a:rPr lang="en-US" sz="1400" dirty="0"/>
              <a:t> </a:t>
            </a:r>
            <a:r>
              <a:rPr lang="en-US" sz="1400" dirty="0" err="1"/>
              <a:t>curricolo</a:t>
            </a:r>
            <a:r>
              <a:rPr lang="en-US" sz="1400" dirty="0"/>
              <a:t>) implemented from school year 2012/2013. As mentioned in the section on pre-primary school (</a:t>
            </a:r>
            <a:r>
              <a:rPr lang="en-US" sz="1400" dirty="0" err="1"/>
              <a:t>scuola</a:t>
            </a:r>
            <a:r>
              <a:rPr lang="en-US" sz="1400" dirty="0"/>
              <a:t> </a:t>
            </a:r>
            <a:r>
              <a:rPr lang="en-US" sz="1400" dirty="0" err="1"/>
              <a:t>dell’infanzia</a:t>
            </a:r>
            <a:r>
              <a:rPr lang="en-US" sz="1400" dirty="0"/>
              <a:t>), this document replaced the National Guidelines for the </a:t>
            </a:r>
            <a:r>
              <a:rPr lang="en-US" sz="1400" dirty="0" err="1"/>
              <a:t>Personalised</a:t>
            </a:r>
            <a:r>
              <a:rPr lang="en-US" sz="1400" dirty="0"/>
              <a:t> Study Plans in primary schools (</a:t>
            </a:r>
            <a:r>
              <a:rPr lang="en-US" sz="1400" dirty="0" err="1"/>
              <a:t>Indicazioni</a:t>
            </a:r>
            <a:r>
              <a:rPr lang="en-US" sz="1400" dirty="0"/>
              <a:t> </a:t>
            </a:r>
            <a:r>
              <a:rPr lang="en-US" sz="1400" dirty="0" err="1"/>
              <a:t>nazionali</a:t>
            </a:r>
            <a:r>
              <a:rPr lang="en-US" sz="1400" dirty="0"/>
              <a:t> per </a:t>
            </a:r>
            <a:r>
              <a:rPr lang="en-US" sz="1400" dirty="0" err="1"/>
              <a:t>i</a:t>
            </a:r>
            <a:r>
              <a:rPr lang="en-US" sz="1400" dirty="0"/>
              <a:t> </a:t>
            </a:r>
            <a:r>
              <a:rPr lang="en-US" sz="1400" dirty="0" err="1"/>
              <a:t>piani</a:t>
            </a:r>
            <a:r>
              <a:rPr lang="en-US" sz="1400" dirty="0"/>
              <a:t> di studio </a:t>
            </a:r>
            <a:r>
              <a:rPr lang="en-US" sz="1400" dirty="0" err="1"/>
              <a:t>personalizzati</a:t>
            </a:r>
            <a:r>
              <a:rPr lang="en-US" sz="1400" dirty="0"/>
              <a:t>) of 2004 and the Guidelines for the Curriculum (</a:t>
            </a:r>
            <a:r>
              <a:rPr lang="en-US" sz="1400" dirty="0" err="1"/>
              <a:t>Indicazioni</a:t>
            </a:r>
            <a:r>
              <a:rPr lang="en-US" sz="1400" dirty="0"/>
              <a:t> per </a:t>
            </a:r>
            <a:r>
              <a:rPr lang="en-US" sz="1400" dirty="0" err="1"/>
              <a:t>il</a:t>
            </a:r>
            <a:r>
              <a:rPr lang="en-US" sz="1400" dirty="0"/>
              <a:t> </a:t>
            </a:r>
            <a:r>
              <a:rPr lang="en-US" sz="1400" dirty="0" err="1"/>
              <a:t>curricolo</a:t>
            </a:r>
            <a:r>
              <a:rPr lang="en-US" sz="1400" dirty="0"/>
              <a:t>) of 2007. Specifically, the purpose of primary education is to enable pupils to acquire the fundamental knowledge and skills to develop basic cultural </a:t>
            </a:r>
            <a:r>
              <a:rPr lang="en-US" sz="1400" dirty="0" smtClean="0"/>
              <a:t>competence.</a:t>
            </a:r>
            <a:endParaRPr lang="it-IT" sz="1400" dirty="0"/>
          </a:p>
        </p:txBody>
      </p:sp>
      <p:sp>
        <p:nvSpPr>
          <p:cNvPr id="6" name="Rettangolo 5"/>
          <p:cNvSpPr/>
          <p:nvPr/>
        </p:nvSpPr>
        <p:spPr>
          <a:xfrm>
            <a:off x="1579464" y="2915685"/>
            <a:ext cx="7711044" cy="738664"/>
          </a:xfrm>
          <a:prstGeom prst="rect">
            <a:avLst/>
          </a:prstGeom>
          <a:ln>
            <a:solidFill>
              <a:srgbClr val="FF0066"/>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a:t>The reference for these new guidelines is the Framework </a:t>
            </a:r>
            <a:r>
              <a:rPr lang="en-US" sz="1400" b="1" dirty="0"/>
              <a:t>for Key Competences for Lifelong Learning set up by the European Parliament and the Council of the European Union </a:t>
            </a:r>
            <a:r>
              <a:rPr lang="en-US" sz="1400" dirty="0"/>
              <a:t>through the Recommendation of 18 December 2006.</a:t>
            </a:r>
            <a:endParaRPr lang="it-IT" sz="1400" dirty="0"/>
          </a:p>
        </p:txBody>
      </p:sp>
      <p:sp>
        <p:nvSpPr>
          <p:cNvPr id="7" name="Rettangolo 6"/>
          <p:cNvSpPr/>
          <p:nvPr/>
        </p:nvSpPr>
        <p:spPr>
          <a:xfrm>
            <a:off x="273132" y="3831429"/>
            <a:ext cx="8609610" cy="738664"/>
          </a:xfrm>
          <a:prstGeom prst="rect">
            <a:avLst/>
          </a:prstGeom>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a:t>The subjects taught during the 5 years of primary school are: Italian, English, history, geography, mathematics, science, technology, music, art, sports science (also called body, movement and sport), Catholic religious education. Catholic religious education is optional. </a:t>
            </a:r>
            <a:endParaRPr lang="it-IT" sz="1400" dirty="0"/>
          </a:p>
        </p:txBody>
      </p:sp>
      <p:sp>
        <p:nvSpPr>
          <p:cNvPr id="8" name="Rettangolo 7"/>
          <p:cNvSpPr/>
          <p:nvPr/>
        </p:nvSpPr>
        <p:spPr>
          <a:xfrm>
            <a:off x="1579464" y="4711696"/>
            <a:ext cx="7711044" cy="1384995"/>
          </a:xfrm>
          <a:prstGeom prst="rect">
            <a:avLst/>
          </a:prstGeom>
          <a:ln>
            <a:solidFill>
              <a:srgbClr val="FF0066"/>
            </a:solidFill>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1400" dirty="0"/>
              <a:t>At primary level, there are no specific subject timetables. Only English and Catholic religious education have a specific timetable: one hour of teaching for English in the first grade, two hours in the second grade, three hours in the third, fourth and fifth grades, amounting to a minimum compulsory total of 396 hours throughout primary education. Two hours a week are allocated to either the teaching of Catholic religious education or alternative activities for those who opt not to take Catholic religious education.</a:t>
            </a:r>
            <a:endParaRPr lang="it-IT" sz="1400" dirty="0"/>
          </a:p>
        </p:txBody>
      </p:sp>
      <p:pic>
        <p:nvPicPr>
          <p:cNvPr id="2052" name="Picture 4" descr="http://www.opsecconsulting.com/images/phone/edu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5110">
            <a:off x="9276117" y="1642465"/>
            <a:ext cx="2488237" cy="2546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8844" y="217703"/>
            <a:ext cx="10466917" cy="565150"/>
          </a:xfrm>
          <a:solidFill>
            <a:schemeClr val="accent2">
              <a:lumMod val="60000"/>
              <a:lumOff val="40000"/>
            </a:schemeClr>
          </a:solidFill>
        </p:spPr>
        <p:txBody>
          <a:bodyPr>
            <a:normAutofit/>
          </a:bodyPr>
          <a:lstStyle/>
          <a:p>
            <a:r>
              <a:rPr lang="en-US" sz="1800" b="1" dirty="0" smtClean="0">
                <a:solidFill>
                  <a:srgbClr val="286D9F"/>
                </a:solidFill>
              </a:rPr>
              <a:t>48 C.D “Madre Claudia Russo”, NAPLES - Mainstream </a:t>
            </a:r>
            <a:r>
              <a:rPr lang="en-US" sz="1800" b="1" dirty="0">
                <a:solidFill>
                  <a:srgbClr val="286D9F"/>
                </a:solidFill>
              </a:rPr>
              <a:t>compulsory timetable </a:t>
            </a:r>
            <a:r>
              <a:rPr lang="en-US" sz="1800" b="1" dirty="0" smtClean="0">
                <a:solidFill>
                  <a:srgbClr val="286D9F"/>
                </a:solidFill>
              </a:rPr>
              <a:t>(29 </a:t>
            </a:r>
            <a:r>
              <a:rPr lang="en-US" sz="1800" b="1" dirty="0">
                <a:solidFill>
                  <a:srgbClr val="286D9F"/>
                </a:solidFill>
              </a:rPr>
              <a:t>hours per week)</a:t>
            </a:r>
            <a:endParaRPr lang="it-IT" sz="1800" b="1" dirty="0" smtClean="0">
              <a:solidFill>
                <a:srgbClr val="286D9F"/>
              </a:solidFill>
            </a:endParaRPr>
          </a:p>
        </p:txBody>
      </p:sp>
      <p:sp>
        <p:nvSpPr>
          <p:cNvPr id="23555" name="Line 8"/>
          <p:cNvSpPr>
            <a:spLocks noChangeShapeType="1"/>
          </p:cNvSpPr>
          <p:nvPr/>
        </p:nvSpPr>
        <p:spPr bwMode="auto">
          <a:xfrm>
            <a:off x="4269317" y="1223963"/>
            <a:ext cx="304800" cy="114300"/>
          </a:xfrm>
          <a:prstGeom prst="line">
            <a:avLst/>
          </a:prstGeom>
          <a:noFill/>
          <a:ln w="9525">
            <a:solidFill>
              <a:srgbClr val="0000FF"/>
            </a:solidFill>
            <a:round/>
            <a:headEnd/>
            <a:tailEnd/>
          </a:ln>
        </p:spPr>
        <p:txBody>
          <a:bodyPr/>
          <a:lstStyle/>
          <a:p>
            <a:endParaRPr lang="it-IT"/>
          </a:p>
        </p:txBody>
      </p:sp>
      <p:sp>
        <p:nvSpPr>
          <p:cNvPr id="23556" name="Line 7"/>
          <p:cNvSpPr>
            <a:spLocks noChangeShapeType="1"/>
          </p:cNvSpPr>
          <p:nvPr/>
        </p:nvSpPr>
        <p:spPr bwMode="auto">
          <a:xfrm>
            <a:off x="7016751" y="1238251"/>
            <a:ext cx="300567" cy="119063"/>
          </a:xfrm>
          <a:prstGeom prst="line">
            <a:avLst/>
          </a:prstGeom>
          <a:noFill/>
          <a:ln w="9525">
            <a:solidFill>
              <a:srgbClr val="0000FF"/>
            </a:solidFill>
            <a:round/>
            <a:headEnd/>
            <a:tailEnd/>
          </a:ln>
        </p:spPr>
        <p:txBody>
          <a:bodyPr/>
          <a:lstStyle/>
          <a:p>
            <a:endParaRPr lang="it-IT"/>
          </a:p>
        </p:txBody>
      </p:sp>
      <p:sp>
        <p:nvSpPr>
          <p:cNvPr id="23557" name="Line 6"/>
          <p:cNvSpPr>
            <a:spLocks noChangeShapeType="1"/>
          </p:cNvSpPr>
          <p:nvPr/>
        </p:nvSpPr>
        <p:spPr bwMode="auto">
          <a:xfrm>
            <a:off x="9455151" y="1250951"/>
            <a:ext cx="300567" cy="119063"/>
          </a:xfrm>
          <a:prstGeom prst="line">
            <a:avLst/>
          </a:prstGeom>
          <a:noFill/>
          <a:ln w="9525">
            <a:solidFill>
              <a:srgbClr val="0000FF"/>
            </a:solidFill>
            <a:round/>
            <a:headEnd/>
            <a:tailEnd/>
          </a:ln>
        </p:spPr>
        <p:txBody>
          <a:bodyPr/>
          <a:lstStyle/>
          <a:p>
            <a:endParaRPr lang="it-IT"/>
          </a:p>
        </p:txBody>
      </p:sp>
      <p:sp>
        <p:nvSpPr>
          <p:cNvPr id="23558" name="Rectangle 10"/>
          <p:cNvSpPr>
            <a:spLocks noChangeArrowheads="1"/>
          </p:cNvSpPr>
          <p:nvPr/>
        </p:nvSpPr>
        <p:spPr bwMode="auto">
          <a:xfrm>
            <a:off x="2135717" y="1181100"/>
            <a:ext cx="732893"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  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sp>
        <p:nvSpPr>
          <p:cNvPr id="23559" name="Rectangle 13"/>
          <p:cNvSpPr>
            <a:spLocks noChangeArrowheads="1"/>
          </p:cNvSpPr>
          <p:nvPr/>
        </p:nvSpPr>
        <p:spPr bwMode="auto">
          <a:xfrm>
            <a:off x="2135718" y="1181100"/>
            <a:ext cx="623889"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sp>
        <p:nvSpPr>
          <p:cNvPr id="23560" name="Rectangle 16"/>
          <p:cNvSpPr>
            <a:spLocks noChangeArrowheads="1"/>
          </p:cNvSpPr>
          <p:nvPr/>
        </p:nvSpPr>
        <p:spPr bwMode="auto">
          <a:xfrm>
            <a:off x="2135718" y="1181100"/>
            <a:ext cx="623889" cy="553998"/>
          </a:xfrm>
          <a:prstGeom prst="rect">
            <a:avLst/>
          </a:prstGeom>
          <a:solidFill>
            <a:srgbClr val="CCECFF"/>
          </a:solidFill>
          <a:ln w="9525">
            <a:noFill/>
            <a:miter lim="800000"/>
            <a:headEnd/>
            <a:tailEnd/>
          </a:ln>
        </p:spPr>
        <p:txBody>
          <a:bodyPr wrap="none">
            <a:spAutoFit/>
          </a:bodyPr>
          <a:lstStyle/>
          <a:p>
            <a:r>
              <a:rPr lang="it-IT" sz="1200">
                <a:latin typeface="Verdana" pitchFamily="34" charset="0"/>
                <a:cs typeface="Times New Roman" pitchFamily="18" charset="0"/>
              </a:rPr>
              <a:t>quote</a:t>
            </a:r>
            <a:endParaRPr lang="it-IT" sz="1000">
              <a:latin typeface="Times New Roman" pitchFamily="18" charset="0"/>
              <a:cs typeface="Times New Roman" pitchFamily="18" charset="0"/>
            </a:endParaRPr>
          </a:p>
          <a:p>
            <a:pPr eaLnBrk="0" hangingPunct="0"/>
            <a:endParaRPr lang="it-IT">
              <a:latin typeface="Georgia" pitchFamily="18" charset="0"/>
            </a:endParaRPr>
          </a:p>
        </p:txBody>
      </p:sp>
      <p:graphicFrame>
        <p:nvGraphicFramePr>
          <p:cNvPr id="23739" name="Group 187"/>
          <p:cNvGraphicFramePr>
            <a:graphicFrameLocks noGrp="1"/>
          </p:cNvGraphicFramePr>
          <p:nvPr>
            <p:extLst/>
          </p:nvPr>
        </p:nvGraphicFramePr>
        <p:xfrm>
          <a:off x="566057" y="827316"/>
          <a:ext cx="10384972" cy="4739324"/>
        </p:xfrm>
        <a:graphic>
          <a:graphicData uri="http://schemas.openxmlformats.org/drawingml/2006/table">
            <a:tbl>
              <a:tblPr/>
              <a:tblGrid>
                <a:gridCol w="1301118">
                  <a:extLst>
                    <a:ext uri="{9D8B030D-6E8A-4147-A177-3AD203B41FA5}">
                      <a16:colId xmlns:a16="http://schemas.microsoft.com/office/drawing/2014/main" xmlns="" val="20000"/>
                    </a:ext>
                  </a:extLst>
                </a:gridCol>
                <a:gridCol w="722843">
                  <a:extLst>
                    <a:ext uri="{9D8B030D-6E8A-4147-A177-3AD203B41FA5}">
                      <a16:colId xmlns:a16="http://schemas.microsoft.com/office/drawing/2014/main" xmlns="" val="20001"/>
                    </a:ext>
                  </a:extLst>
                </a:gridCol>
                <a:gridCol w="722843">
                  <a:extLst>
                    <a:ext uri="{9D8B030D-6E8A-4147-A177-3AD203B41FA5}">
                      <a16:colId xmlns:a16="http://schemas.microsoft.com/office/drawing/2014/main" xmlns="" val="20002"/>
                    </a:ext>
                  </a:extLst>
                </a:gridCol>
                <a:gridCol w="1355332">
                  <a:extLst>
                    <a:ext uri="{9D8B030D-6E8A-4147-A177-3AD203B41FA5}">
                      <a16:colId xmlns:a16="http://schemas.microsoft.com/office/drawing/2014/main" xmlns="" val="20003"/>
                    </a:ext>
                  </a:extLst>
                </a:gridCol>
                <a:gridCol w="722843">
                  <a:extLst>
                    <a:ext uri="{9D8B030D-6E8A-4147-A177-3AD203B41FA5}">
                      <a16:colId xmlns:a16="http://schemas.microsoft.com/office/drawing/2014/main" xmlns="" val="20004"/>
                    </a:ext>
                  </a:extLst>
                </a:gridCol>
                <a:gridCol w="632487">
                  <a:extLst>
                    <a:ext uri="{9D8B030D-6E8A-4147-A177-3AD203B41FA5}">
                      <a16:colId xmlns:a16="http://schemas.microsoft.com/office/drawing/2014/main" xmlns="" val="20005"/>
                    </a:ext>
                  </a:extLst>
                </a:gridCol>
                <a:gridCol w="1303552">
                  <a:extLst>
                    <a:ext uri="{9D8B030D-6E8A-4147-A177-3AD203B41FA5}">
                      <a16:colId xmlns:a16="http://schemas.microsoft.com/office/drawing/2014/main" xmlns="" val="20006"/>
                    </a:ext>
                  </a:extLst>
                </a:gridCol>
                <a:gridCol w="777204">
                  <a:extLst>
                    <a:ext uri="{9D8B030D-6E8A-4147-A177-3AD203B41FA5}">
                      <a16:colId xmlns:a16="http://schemas.microsoft.com/office/drawing/2014/main" xmlns="" val="20007"/>
                    </a:ext>
                  </a:extLst>
                </a:gridCol>
                <a:gridCol w="652263">
                  <a:extLst>
                    <a:ext uri="{9D8B030D-6E8A-4147-A177-3AD203B41FA5}">
                      <a16:colId xmlns:a16="http://schemas.microsoft.com/office/drawing/2014/main" xmlns="" val="20008"/>
                    </a:ext>
                  </a:extLst>
                </a:gridCol>
                <a:gridCol w="1508686">
                  <a:extLst>
                    <a:ext uri="{9D8B030D-6E8A-4147-A177-3AD203B41FA5}">
                      <a16:colId xmlns:a16="http://schemas.microsoft.com/office/drawing/2014/main" xmlns="" val="20009"/>
                    </a:ext>
                  </a:extLst>
                </a:gridCol>
                <a:gridCol w="685801">
                  <a:extLst>
                    <a:ext uri="{9D8B030D-6E8A-4147-A177-3AD203B41FA5}">
                      <a16:colId xmlns:a16="http://schemas.microsoft.com/office/drawing/2014/main" xmlns="" val="20010"/>
                    </a:ext>
                  </a:extLst>
                </a:gridCol>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 First </a:t>
                      </a:r>
                      <a:r>
                        <a:rPr kumimoji="0" lang="it-IT" sz="1000" b="1" i="0" u="none" strike="noStrike" cap="none" normalizeH="0" baseline="0" dirty="0" err="1" smtClean="0">
                          <a:ln>
                            <a:noFill/>
                          </a:ln>
                          <a:solidFill>
                            <a:schemeClr val="bg1"/>
                          </a:solidFill>
                          <a:effectLst/>
                          <a:latin typeface="Verdana" pitchFamily="34" charset="0"/>
                          <a:cs typeface="Times New Roman" pitchFamily="18" charset="0"/>
                        </a:rPr>
                        <a:t>classes</a:t>
                      </a: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900" b="1" dirty="0" smtClean="0">
                          <a:latin typeface="Verdana" pitchFamily="34" charset="0"/>
                        </a:rPr>
                        <a:t>Normal Time </a:t>
                      </a:r>
                      <a:r>
                        <a:rPr kumimoji="0" lang="it-IT" sz="9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9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r>
                        <a:rPr lang="en-US" sz="1000" b="1" dirty="0" smtClean="0">
                          <a:latin typeface="Verdana" pitchFamily="34" charset="0"/>
                        </a:rPr>
                        <a:t>FULL TIME</a:t>
                      </a:r>
                      <a:endParaRPr lang="en-US" sz="1000" b="1" dirty="0">
                        <a:latin typeface="Verdana"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dirty="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Second</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err="1" smtClean="0">
                          <a:ln>
                            <a:noFill/>
                          </a:ln>
                          <a:solidFill>
                            <a:schemeClr val="bg1"/>
                          </a:solidFill>
                          <a:effectLst/>
                          <a:latin typeface="Verdana" pitchFamily="34" charset="0"/>
                          <a:cs typeface="Times New Roman" pitchFamily="18" charset="0"/>
                        </a:rPr>
                        <a:t>classes</a:t>
                      </a:r>
                      <a:r>
                        <a:rPr kumimoji="0" lang="it-IT" sz="1000" b="1" i="0" u="none" strike="noStrike" cap="none" normalizeH="0" baseline="0" dirty="0" smtClean="0">
                          <a:ln>
                            <a:noFill/>
                          </a:ln>
                          <a:solidFill>
                            <a:schemeClr val="bg1"/>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900" b="1" dirty="0" smtClean="0">
                          <a:latin typeface="Verdana" pitchFamily="34" charset="0"/>
                        </a:rPr>
                        <a:t>Normal Time </a:t>
                      </a:r>
                      <a:r>
                        <a:rPr kumimoji="0" lang="it-IT" sz="9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9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1" dirty="0" smtClean="0">
                          <a:latin typeface="Verdana" pitchFamily="34" charset="0"/>
                        </a:rPr>
                        <a:t>FULL TIME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ts val="300"/>
                        </a:spcBef>
                        <a:spcAft>
                          <a:spcPct val="0"/>
                        </a:spcAft>
                        <a:buClr>
                          <a:srgbClr val="9BBB59"/>
                        </a:buClr>
                        <a:buSzTx/>
                        <a:buFont typeface="Georgia" pitchFamily="18" charset="0"/>
                        <a:buNone/>
                        <a:tabLst/>
                      </a:pPr>
                      <a:r>
                        <a:rPr kumimoji="0" lang="it-IT" sz="1000" b="1" i="0" u="none" strike="noStrike" cap="none" normalizeH="0" baseline="0" smtClean="0">
                          <a:ln>
                            <a:noFill/>
                          </a:ln>
                          <a:solidFill>
                            <a:schemeClr val="bg1"/>
                          </a:solidFill>
                          <a:effectLst/>
                          <a:latin typeface="Verdana" pitchFamily="34" charset="0"/>
                        </a:rPr>
                        <a:t>Third and</a:t>
                      </a:r>
                      <a:r>
                        <a:rPr kumimoji="0" lang="it-IT" sz="2400" b="1" i="0" u="none" strike="noStrike" cap="none" normalizeH="0" baseline="0" smtClean="0">
                          <a:ln>
                            <a:noFill/>
                          </a:ln>
                          <a:solidFill>
                            <a:schemeClr val="bg1"/>
                          </a:solidFill>
                          <a:effectLst/>
                          <a:latin typeface="Georgia" pitchFamily="18" charset="0"/>
                        </a:rPr>
                        <a:t> </a:t>
                      </a:r>
                      <a:r>
                        <a:rPr kumimoji="0" lang="it-IT" sz="1000" b="1" i="0" u="none" strike="noStrike" cap="none" normalizeH="0" baseline="0" smtClean="0">
                          <a:ln>
                            <a:noFill/>
                          </a:ln>
                          <a:solidFill>
                            <a:schemeClr val="bg1"/>
                          </a:solidFill>
                          <a:effectLst/>
                          <a:latin typeface="Verdana" pitchFamily="34" charset="0"/>
                        </a:rPr>
                        <a:t>fourth classes</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10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h</a:t>
                      </a:r>
                    </a:p>
                    <a:p>
                      <a:pPr marL="0" marR="0" lvl="0" indent="0" algn="ctr" defTabSz="914400" rtl="0" eaLnBrk="0" fontAlgn="base" latinLnBrk="0" hangingPunct="0">
                        <a:lnSpc>
                          <a:spcPct val="100000"/>
                        </a:lnSpc>
                        <a:spcBef>
                          <a:spcPct val="0"/>
                        </a:spcBef>
                        <a:spcAft>
                          <a:spcPct val="0"/>
                        </a:spcAft>
                        <a:buClrTx/>
                        <a:buSzTx/>
                        <a:buFontTx/>
                        <a:buNone/>
                        <a:tabLst/>
                      </a:pPr>
                      <a:r>
                        <a:rPr lang="en-US" sz="800" b="1" dirty="0" smtClean="0">
                          <a:latin typeface="Verdana" pitchFamily="34" charset="0"/>
                        </a:rPr>
                        <a:t>Normal Time </a:t>
                      </a:r>
                      <a:r>
                        <a:rPr kumimoji="0" lang="it-IT" sz="8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8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h</a:t>
                      </a:r>
                    </a:p>
                    <a:p>
                      <a:r>
                        <a:rPr lang="en-US" sz="1000" b="1" dirty="0" smtClean="0">
                          <a:latin typeface="Verdana" pitchFamily="34" charset="0"/>
                        </a:rPr>
                        <a:t>FULL TIME</a:t>
                      </a:r>
                      <a:endParaRPr lang="en-US" sz="1000" b="1" dirty="0">
                        <a:latin typeface="Verdana" pitchFamily="34"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1" i="0" u="none" strike="noStrike" cap="none" normalizeH="0" baseline="0" smtClean="0">
                        <a:ln>
                          <a:noFill/>
                        </a:ln>
                        <a:solidFill>
                          <a:schemeClr val="bg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bg1"/>
                          </a:solidFill>
                          <a:effectLst/>
                          <a:latin typeface="Verdana" pitchFamily="34" charset="0"/>
                          <a:cs typeface="Times New Roman" pitchFamily="18" charset="0"/>
                        </a:rPr>
                        <a:t>Fifth classes</a:t>
                      </a:r>
                      <a:endParaRPr kumimoji="0" lang="it-IT" sz="1000" b="0" i="0" u="none" strike="noStrike" cap="none" normalizeH="0" baseline="0" smtClean="0">
                        <a:ln>
                          <a:noFill/>
                        </a:ln>
                        <a:solidFill>
                          <a:schemeClr val="bg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800" b="1" dirty="0" smtClean="0">
                          <a:latin typeface="Verdana" pitchFamily="34" charset="0"/>
                        </a:rPr>
                        <a:t>Normal Time </a:t>
                      </a:r>
                      <a:r>
                        <a:rPr kumimoji="0" lang="it-IT" sz="800" b="0" i="0" u="none" strike="noStrike" cap="none" normalizeH="0" baseline="0" dirty="0" smtClean="0">
                          <a:ln>
                            <a:noFill/>
                          </a:ln>
                          <a:solidFill>
                            <a:srgbClr val="000099"/>
                          </a:solidFill>
                          <a:effectLst/>
                          <a:latin typeface="Verdana" pitchFamily="34" charset="0"/>
                          <a:cs typeface="Times New Roman" pitchFamily="18" charset="0"/>
                        </a:rPr>
                        <a:t> </a:t>
                      </a:r>
                      <a:endParaRPr kumimoji="0" lang="it-IT" sz="800" b="0" i="0" u="none" strike="noStrike" cap="none" normalizeH="0" baseline="0" dirty="0" smtClean="0">
                        <a:ln>
                          <a:noFill/>
                        </a:ln>
                        <a:solidFill>
                          <a:srgbClr val="000099"/>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xmlns="" val="10000"/>
                  </a:ext>
                </a:extLst>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7</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7</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7+2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Italian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History</a:t>
                      </a:r>
                      <a:endParaRPr kumimoji="0" lang="it-IT" sz="1800" b="0" i="0" u="none" strike="noStrike" cap="none" normalizeH="0" baseline="0" smtClean="0">
                        <a:ln>
                          <a:noFill/>
                        </a:ln>
                        <a:solidFill>
                          <a:schemeClr val="tx1"/>
                        </a:solidFill>
                        <a:effectLst/>
                        <a:latin typeface="Arial" charset="0"/>
                        <a:cs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Geography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 </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Art</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Science</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6+2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Mathematics</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6</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 </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3</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Phisical Education</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Music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3</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3</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English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 3</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1</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Technology</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1</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rgbClr val="000099"/>
                          </a:solidFill>
                          <a:effectLst/>
                          <a:latin typeface="Verdana" pitchFamily="34" charset="0"/>
                          <a:cs typeface="Times New Roman" pitchFamily="18" charset="0"/>
                        </a:rPr>
                        <a:t>   </a:t>
                      </a:r>
                      <a:r>
                        <a:rPr kumimoji="0" lang="en-GB"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   2</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   </a:t>
                      </a:r>
                      <a:r>
                        <a:rPr kumimoji="0" lang="it-IT" sz="1000" b="0" i="0" u="none" strike="noStrike" cap="none" normalizeH="0" baseline="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rgbClr val="000099"/>
                          </a:solidFill>
                          <a:effectLst/>
                          <a:latin typeface="Arial" charset="0"/>
                        </a:rPr>
                        <a:t>2</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99"/>
                          </a:solidFill>
                          <a:effectLst/>
                          <a:latin typeface="Verdana" pitchFamily="34" charset="0"/>
                          <a:cs typeface="Times New Roman" pitchFamily="18" charset="0"/>
                        </a:rPr>
                        <a:t>I.R.C.</a:t>
                      </a:r>
                      <a:endParaRPr kumimoji="0" lang="en-GB" sz="10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99"/>
                          </a:solidFill>
                          <a:effectLst/>
                          <a:latin typeface="Verdana" pitchFamily="34" charset="0"/>
                          <a:cs typeface="Times New Roman" pitchFamily="18" charset="0"/>
                        </a:rPr>
                        <a:t>   </a:t>
                      </a:r>
                      <a:r>
                        <a:rPr kumimoji="0" lang="it-IT" sz="1000" b="0" i="0" u="none" strike="noStrike" cap="none" normalizeH="0" baseline="0" dirty="0" smtClean="0">
                          <a:ln>
                            <a:noFill/>
                          </a:ln>
                          <a:solidFill>
                            <a:srgbClr val="000099"/>
                          </a:solidFill>
                          <a:effectLst/>
                          <a:latin typeface="Verdana" pitchFamily="34" charset="0"/>
                          <a:cs typeface="Times New Roman" pitchFamily="18" charset="0"/>
                        </a:rPr>
                        <a:t>2</a:t>
                      </a:r>
                      <a:endParaRPr kumimoji="0" lang="it-IT" sz="1000" b="0" i="0" u="none" strike="noStrike" cap="none" normalizeH="0" baseline="0" dirty="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opt.</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bg1"/>
                          </a:solidFill>
                          <a:effectLst/>
                          <a:latin typeface="Arial" charset="0"/>
                        </a:rPr>
                        <a:t>Opt</a:t>
                      </a:r>
                      <a:r>
                        <a:rPr kumimoji="0" lang="it-IT" sz="1000" b="0" i="0" u="none" strike="noStrike" cap="none" normalizeH="0" baseline="0" dirty="0" smtClean="0">
                          <a:ln>
                            <a:noFill/>
                          </a:ln>
                          <a:solidFill>
                            <a:schemeClr val="bg1"/>
                          </a:solidFill>
                          <a:effectLst/>
                          <a:latin typeface="Arial" charset="0"/>
                        </a:rPr>
                        <a:t>.</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Arial" charset="0"/>
                        </a:rPr>
                        <a:t>35+5</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err="1" smtClean="0">
                          <a:ln>
                            <a:noFill/>
                          </a:ln>
                          <a:solidFill>
                            <a:schemeClr val="bg1"/>
                          </a:solidFill>
                          <a:effectLst/>
                          <a:latin typeface="Arial" charset="0"/>
                        </a:rPr>
                        <a:t>Opt</a:t>
                      </a:r>
                      <a:r>
                        <a:rPr kumimoji="0" lang="it-IT" sz="1000" b="0" i="0" u="none" strike="noStrike" cap="none" normalizeH="0" baseline="0" dirty="0" smtClean="0">
                          <a:ln>
                            <a:noFill/>
                          </a:ln>
                          <a:solidFill>
                            <a:schemeClr val="bg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bg1"/>
                          </a:solidFill>
                          <a:effectLst/>
                          <a:latin typeface="Arial" charset="0"/>
                        </a:rPr>
                        <a:t>compulsory curriculum</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bg1"/>
                          </a:solidFill>
                          <a:effectLst/>
                          <a:latin typeface="Verdana" pitchFamily="34" charset="0"/>
                          <a:cs typeface="Times New Roman" pitchFamily="18" charset="0"/>
                        </a:rPr>
                        <a:t>27+1 opt.+1 lunch</a:t>
                      </a:r>
                      <a:endParaRPr kumimoji="0" lang="it-IT" sz="1000" b="0" i="0" u="none" strike="noStrike" cap="none" normalizeH="0" baseline="0" dirty="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xmlns="" val="10012"/>
                  </a:ext>
                </a:extLst>
              </a:tr>
            </a:tbl>
          </a:graphicData>
        </a:graphic>
      </p:graphicFrame>
      <p:sp>
        <p:nvSpPr>
          <p:cNvPr id="23717" name="CasellaDiTesto 9"/>
          <p:cNvSpPr txBox="1">
            <a:spLocks noChangeArrowheads="1"/>
          </p:cNvSpPr>
          <p:nvPr/>
        </p:nvSpPr>
        <p:spPr bwMode="auto">
          <a:xfrm>
            <a:off x="538844" y="5589133"/>
            <a:ext cx="10858500" cy="938719"/>
          </a:xfrm>
          <a:prstGeom prst="rect">
            <a:avLst/>
          </a:prstGeom>
          <a:noFill/>
          <a:ln w="9525">
            <a:noFill/>
            <a:miter lim="800000"/>
            <a:headEnd/>
            <a:tailEnd/>
          </a:ln>
        </p:spPr>
        <p:txBody>
          <a:bodyPr>
            <a:spAutoFit/>
          </a:bodyPr>
          <a:lstStyle/>
          <a:p>
            <a:r>
              <a:rPr lang="en-US" sz="1100" b="1" dirty="0">
                <a:latin typeface="Verdana" pitchFamily="34" charset="0"/>
              </a:rPr>
              <a:t>Optional activities are carried out in curricular time through the following laboratories: a) Laboratory expressive </a:t>
            </a:r>
            <a:r>
              <a:rPr lang="en-US" sz="1100" b="1" dirty="0" smtClean="0">
                <a:latin typeface="Verdana" pitchFamily="34" charset="0"/>
              </a:rPr>
              <a:t>in Normal Time NOT FULL TIME</a:t>
            </a:r>
            <a:endParaRPr lang="en-US" sz="1100" b="1" dirty="0">
              <a:latin typeface="Verdana" pitchFamily="34" charset="0"/>
            </a:endParaRPr>
          </a:p>
          <a:p>
            <a:pPr>
              <a:buFontTx/>
              <a:buChar char="•"/>
            </a:pPr>
            <a:r>
              <a:rPr lang="en-US" sz="1100" b="1" dirty="0">
                <a:latin typeface="Verdana" pitchFamily="34" charset="0"/>
              </a:rPr>
              <a:t>Language Laboratory-expressive</a:t>
            </a:r>
          </a:p>
          <a:p>
            <a:pPr>
              <a:buFontTx/>
              <a:buChar char="•"/>
            </a:pPr>
            <a:r>
              <a:rPr lang="en-US" sz="1100" b="1" dirty="0">
                <a:latin typeface="Verdana" pitchFamily="34" charset="0"/>
              </a:rPr>
              <a:t>Mathematical laboratory</a:t>
            </a:r>
          </a:p>
          <a:p>
            <a:pPr>
              <a:buFontTx/>
              <a:buChar char="•"/>
            </a:pPr>
            <a:r>
              <a:rPr lang="en-US" sz="1100" b="1" dirty="0">
                <a:latin typeface="Verdana" pitchFamily="34" charset="0"/>
              </a:rPr>
              <a:t>Expressive Workshop-musical for classes </a:t>
            </a:r>
            <a:r>
              <a:rPr lang="en-US" sz="1100" b="1" dirty="0" smtClean="0">
                <a:latin typeface="Verdana" pitchFamily="34" charset="0"/>
              </a:rPr>
              <a:t>in FULL TIME</a:t>
            </a:r>
            <a:endParaRPr lang="it-IT" sz="1100" b="1" dirty="0">
              <a:latin typeface="Verdana" pitchFamily="34" charset="0"/>
            </a:endParaRPr>
          </a:p>
        </p:txBody>
      </p:sp>
      <p:sp>
        <p:nvSpPr>
          <p:cNvPr id="11" name="Segnaposto piè di pagina 6"/>
          <p:cNvSpPr>
            <a:spLocks noGrp="1"/>
          </p:cNvSpPr>
          <p:nvPr>
            <p:ph type="ftr" sz="quarter" idx="11"/>
          </p:nvPr>
        </p:nvSpPr>
        <p:spPr>
          <a:xfrm>
            <a:off x="553347" y="6492875"/>
            <a:ext cx="6297612" cy="365125"/>
          </a:xfrm>
        </p:spPr>
        <p:txBody>
          <a:bodyPr/>
          <a:lstStyle/>
          <a:p>
            <a:r>
              <a:rPr lang="en-US" dirty="0" smtClean="0"/>
              <a:t>For Learners Around the Globe</a:t>
            </a:r>
            <a:endParaRPr lang="en-US" dirty="0"/>
          </a:p>
        </p:txBody>
      </p:sp>
    </p:spTree>
    <p:extLst>
      <p:ext uri="{BB962C8B-B14F-4D97-AF65-F5344CB8AC3E}">
        <p14:creationId xmlns:p14="http://schemas.microsoft.com/office/powerpoint/2010/main" val="30905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Łącznik prosty 7"/>
          <p:cNvCxnSpPr/>
          <p:nvPr/>
        </p:nvCxnSpPr>
        <p:spPr>
          <a:xfrm>
            <a:off x="2524100" y="3111500"/>
            <a:ext cx="7072362" cy="0"/>
          </a:xfrm>
          <a:prstGeom prst="line">
            <a:avLst/>
          </a:prstGeom>
          <a:ln w="19050">
            <a:solidFill>
              <a:srgbClr val="C00000"/>
            </a:solidFill>
          </a:ln>
          <a:effectLst>
            <a:glow rad="139700">
              <a:schemeClr val="accent5">
                <a:satMod val="175000"/>
                <a:alpha val="40000"/>
              </a:schemeClr>
            </a:glow>
            <a:outerShdw blurRad="63500" dist="25400" dir="5400000" rotWithShape="0">
              <a:srgbClr val="000000">
                <a:alpha val="43137"/>
              </a:srgbClr>
            </a:outerShdw>
            <a:reflection blurRad="6350" stA="50000" endA="300" endPos="38500" dist="508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p:nvPr>
        </p:nvSpPr>
        <p:spPr>
          <a:xfrm>
            <a:off x="2935094" y="3798922"/>
            <a:ext cx="5825202" cy="1646302"/>
          </a:xfrm>
        </p:spPr>
        <p:txBody>
          <a:bodyPr anchor="ctr"/>
          <a:lstStyle/>
          <a:p>
            <a:pPr algn="ctr"/>
            <a:r>
              <a:rPr lang="en-US"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SYSTEM</a:t>
            </a:r>
            <a:br>
              <a:rPr lang="en-US"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a:t>
            </a:r>
            <a:r>
              <a:rPr lang="pl-PL"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POLAND</a:t>
            </a:r>
            <a:endParaRPr lang="bg-BG"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9" name="Rectangle 3"/>
          <p:cNvSpPr/>
          <p:nvPr/>
        </p:nvSpPr>
        <p:spPr>
          <a:xfrm>
            <a:off x="1524000" y="6330806"/>
            <a:ext cx="6830588" cy="338554"/>
          </a:xfrm>
          <a:prstGeom prst="rect">
            <a:avLst/>
          </a:prstGeom>
        </p:spPr>
        <p:txBody>
          <a:bodyPr wrap="none">
            <a:spAutoFit/>
          </a:bodyPr>
          <a:lstStyle/>
          <a:p>
            <a:r>
              <a:rPr lang="en-US" sz="1600" b="1" dirty="0">
                <a:solidFill>
                  <a:srgbClr val="00B0F0"/>
                </a:solidFill>
                <a:effectLst>
                  <a:outerShdw blurRad="38100" dist="38100" dir="2700000" algn="tl">
                    <a:srgbClr val="000000">
                      <a:alpha val="43137"/>
                    </a:srgbClr>
                  </a:outerShdw>
                </a:effectLst>
              </a:rPr>
              <a:t>FLAG</a:t>
            </a:r>
            <a:r>
              <a:rPr lang="pl-PL" sz="1600" b="1" dirty="0">
                <a:solidFill>
                  <a:srgbClr val="00B0F0"/>
                </a:solidFill>
                <a:effectLst>
                  <a:outerShdw blurRad="38100" dist="38100" dir="2700000" algn="tl">
                    <a:srgbClr val="000000">
                      <a:alpha val="43137"/>
                    </a:srgbClr>
                  </a:outerShdw>
                </a:effectLst>
              </a:rPr>
              <a:t> – For </a:t>
            </a:r>
            <a:r>
              <a:rPr lang="pl-PL" sz="1600" b="1" dirty="0" err="1">
                <a:solidFill>
                  <a:srgbClr val="00B0F0"/>
                </a:solidFill>
                <a:effectLst>
                  <a:outerShdw blurRad="38100" dist="38100" dir="2700000" algn="tl">
                    <a:srgbClr val="000000">
                      <a:alpha val="43137"/>
                    </a:srgbClr>
                  </a:outerShdw>
                </a:effectLst>
              </a:rPr>
              <a:t>Learners</a:t>
            </a:r>
            <a:r>
              <a:rPr lang="pl-PL" sz="1600" b="1" dirty="0">
                <a:solidFill>
                  <a:srgbClr val="00B0F0"/>
                </a:solidFill>
                <a:effectLst>
                  <a:outerShdw blurRad="38100" dist="38100" dir="2700000" algn="tl">
                    <a:srgbClr val="000000">
                      <a:alpha val="43137"/>
                    </a:srgbClr>
                  </a:outerShdw>
                </a:effectLst>
              </a:rPr>
              <a:t> </a:t>
            </a:r>
            <a:r>
              <a:rPr lang="pl-PL" sz="1600" b="1" dirty="0" err="1">
                <a:solidFill>
                  <a:srgbClr val="00B0F0"/>
                </a:solidFill>
                <a:effectLst>
                  <a:outerShdw blurRad="38100" dist="38100" dir="2700000" algn="tl">
                    <a:srgbClr val="000000">
                      <a:alpha val="43137"/>
                    </a:srgbClr>
                  </a:outerShdw>
                </a:effectLst>
              </a:rPr>
              <a:t>Around</a:t>
            </a:r>
            <a:r>
              <a:rPr lang="pl-PL" sz="1600" b="1" dirty="0">
                <a:solidFill>
                  <a:srgbClr val="00B0F0"/>
                </a:solidFill>
                <a:effectLst>
                  <a:outerShdw blurRad="38100" dist="38100" dir="2700000" algn="tl">
                    <a:srgbClr val="000000">
                      <a:alpha val="43137"/>
                    </a:srgbClr>
                  </a:outerShdw>
                </a:effectLst>
              </a:rPr>
              <a:t> the Globe </a:t>
            </a:r>
            <a:r>
              <a:rPr lang="en-US" sz="1600" b="1" dirty="0">
                <a:solidFill>
                  <a:srgbClr val="00B0F0"/>
                </a:solidFill>
                <a:effectLst>
                  <a:outerShdw blurRad="38100" dist="38100" dir="2700000" algn="tl">
                    <a:srgbClr val="000000">
                      <a:alpha val="43137"/>
                    </a:srgbClr>
                  </a:outerShdw>
                </a:effectLst>
              </a:rPr>
              <a:t>/ </a:t>
            </a:r>
            <a:r>
              <a:rPr lang="en-US" sz="1600" b="1" dirty="0">
                <a:solidFill>
                  <a:srgbClr val="00B0F0"/>
                </a:solidFill>
                <a:effectLst>
                  <a:outerShdw blurRad="38100" dist="38100" dir="2700000" algn="tl">
                    <a:srgbClr val="000000">
                      <a:alpha val="43137"/>
                    </a:srgbClr>
                  </a:outerShdw>
                </a:effectLst>
              </a:rPr>
              <a:t>Erasmus+ project 2015-2017</a:t>
            </a:r>
          </a:p>
        </p:txBody>
      </p:sp>
      <p:pic>
        <p:nvPicPr>
          <p:cNvPr id="10"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9576" y="404665"/>
            <a:ext cx="1894328" cy="1873405"/>
          </a:xfrm>
          <a:prstGeom prst="rect">
            <a:avLst/>
          </a:prstGeom>
        </p:spPr>
      </p:pic>
      <p:pic>
        <p:nvPicPr>
          <p:cNvPr id="11" name="Picture 2" descr="https://www.etwinning.net/files/jpg2/EU_flag-Erasmus_small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7968" y="588890"/>
            <a:ext cx="2667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5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024064" y="357188"/>
            <a:ext cx="8072437" cy="1143000"/>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4" name="pole tekstowe 3"/>
          <p:cNvSpPr txBox="1"/>
          <p:nvPr/>
        </p:nvSpPr>
        <p:spPr>
          <a:xfrm>
            <a:off x="2309814" y="642938"/>
            <a:ext cx="7500937" cy="584200"/>
          </a:xfrm>
          <a:prstGeom prst="rect">
            <a:avLst/>
          </a:prstGeom>
          <a:noFill/>
        </p:spPr>
        <p:txBody>
          <a:bodyPr>
            <a:spAutoFit/>
          </a:bodyPr>
          <a:lstStyle/>
          <a:p>
            <a:pPr algn="ctr">
              <a:defRPr/>
            </a:pPr>
            <a:r>
              <a:rPr lang="en-US" sz="3200" cap="small" dirty="0">
                <a:latin typeface="Gungsuh" pitchFamily="18" charset="-127"/>
                <a:ea typeface="Gungsuh" pitchFamily="18" charset="-127"/>
              </a:rPr>
              <a:t>THE POLISH EDUCATION SYSTEM</a:t>
            </a:r>
            <a:endParaRPr lang="pl-PL" sz="3200" dirty="0">
              <a:latin typeface="Gungsuh" pitchFamily="18" charset="-127"/>
              <a:ea typeface="Gungsuh" pitchFamily="18" charset="-127"/>
            </a:endParaRPr>
          </a:p>
        </p:txBody>
      </p:sp>
      <p:sp>
        <p:nvSpPr>
          <p:cNvPr id="11268" name="pole tekstowe 4"/>
          <p:cNvSpPr txBox="1">
            <a:spLocks noChangeArrowheads="1"/>
          </p:cNvSpPr>
          <p:nvPr/>
        </p:nvSpPr>
        <p:spPr bwMode="auto">
          <a:xfrm>
            <a:off x="1881189" y="1714501"/>
            <a:ext cx="8358187"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r>
              <a:rPr lang="en-US" altLang="pl-PL" sz="2000"/>
              <a:t>Education in Poland is free of charge. The present school system in Poland was introduced in 1998/1999. Many changes concerning administration, financing, inspection, supervision and guidance have been implemented since then.</a:t>
            </a:r>
            <a:endParaRPr lang="pl-PL" altLang="pl-PL" sz="2000"/>
          </a:p>
          <a:p>
            <a:pPr algn="just"/>
            <a:r>
              <a:rPr lang="en-US" altLang="pl-PL" sz="2000"/>
              <a:t>Full-time education is compulsory from </a:t>
            </a:r>
            <a:r>
              <a:rPr lang="pl-PL" altLang="pl-PL" sz="2000"/>
              <a:t>5</a:t>
            </a:r>
            <a:r>
              <a:rPr lang="en-US" altLang="pl-PL" sz="2000"/>
              <a:t> till 18.</a:t>
            </a:r>
            <a:r>
              <a:rPr lang="pl-PL" altLang="pl-PL" sz="2000"/>
              <a:t> </a:t>
            </a:r>
            <a:r>
              <a:rPr lang="en-US" altLang="pl-PL" sz="2000"/>
              <a:t>The academic year begins on 1st September and ends on the last Friday of June, and is divided into two terms. Students have 2-month and a week of holidays in summer, two weeks of half-year holiday in winter (January/ February ) and additionally some days off  around Christmas and Easter.</a:t>
            </a:r>
            <a:endParaRPr lang="pl-PL" altLang="pl-PL" sz="2000"/>
          </a:p>
          <a:p>
            <a:pPr algn="just"/>
            <a:r>
              <a:rPr lang="en-US" altLang="pl-PL" sz="2000"/>
              <a:t>Schools can be of two types: public (state)</a:t>
            </a:r>
            <a:r>
              <a:rPr lang="pl-PL" altLang="pl-PL" sz="2000"/>
              <a:t> </a:t>
            </a:r>
            <a:r>
              <a:rPr lang="en-US" altLang="pl-PL" sz="2000"/>
              <a:t>schools which offer free education within the framework of the core curricula, and non-public schools. The latter can be private (fee-paying), church or civic schools. They may have their own curricula approved by the Minister of National Education.</a:t>
            </a:r>
            <a:endParaRPr lang="pl-PL" altLang="pl-PL" sz="2000"/>
          </a:p>
          <a:p>
            <a:endParaRPr lang="pl-PL" altLang="pl-PL"/>
          </a:p>
        </p:txBody>
      </p:sp>
    </p:spTree>
    <p:extLst>
      <p:ext uri="{BB962C8B-B14F-4D97-AF65-F5344CB8AC3E}">
        <p14:creationId xmlns:p14="http://schemas.microsoft.com/office/powerpoint/2010/main" val="345613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2024064" y="357188"/>
            <a:ext cx="8143875" cy="1428750"/>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6" name="pole tekstowe 5"/>
          <p:cNvSpPr txBox="1"/>
          <p:nvPr/>
        </p:nvSpPr>
        <p:spPr>
          <a:xfrm>
            <a:off x="2024064" y="500064"/>
            <a:ext cx="8143875" cy="1570037"/>
          </a:xfrm>
          <a:prstGeom prst="rect">
            <a:avLst/>
          </a:prstGeom>
          <a:noFill/>
        </p:spPr>
        <p:txBody>
          <a:bodyPr>
            <a:spAutoFit/>
          </a:bodyPr>
          <a:lstStyle/>
          <a:p>
            <a:pPr algn="ctr">
              <a:defRPr/>
            </a:pPr>
            <a:r>
              <a:rPr lang="pl-PL" sz="3200" dirty="0">
                <a:latin typeface="Gungsuh" pitchFamily="18" charset="-127"/>
                <a:ea typeface="Gungsuh" pitchFamily="18" charset="-127"/>
              </a:rPr>
              <a:t>PRZEDSZKOLE</a:t>
            </a:r>
          </a:p>
          <a:p>
            <a:pPr algn="ctr">
              <a:defRPr/>
            </a:pPr>
            <a:r>
              <a:rPr lang="en-US" sz="3200" dirty="0">
                <a:latin typeface="Gungsuh" pitchFamily="18" charset="-127"/>
                <a:ea typeface="Gungsuh" pitchFamily="18" charset="-127"/>
              </a:rPr>
              <a:t>P</a:t>
            </a:r>
            <a:r>
              <a:rPr lang="pl-PL" sz="3200" dirty="0">
                <a:latin typeface="Gungsuh" pitchFamily="18" charset="-127"/>
                <a:ea typeface="Gungsuh" pitchFamily="18" charset="-127"/>
              </a:rPr>
              <a:t>RE</a:t>
            </a:r>
            <a:r>
              <a:rPr lang="en-US" sz="3200" dirty="0">
                <a:latin typeface="Gungsuh" pitchFamily="18" charset="-127"/>
                <a:ea typeface="Gungsuh" pitchFamily="18" charset="-127"/>
              </a:rPr>
              <a:t>-</a:t>
            </a:r>
            <a:r>
              <a:rPr lang="pl-PL" sz="3200" dirty="0">
                <a:latin typeface="Gungsuh" pitchFamily="18" charset="-127"/>
                <a:ea typeface="Gungsuh" pitchFamily="18" charset="-127"/>
              </a:rPr>
              <a:t>SCHOOL EDUCATION</a:t>
            </a:r>
            <a:endParaRPr lang="pl-PL" sz="3200" dirty="0">
              <a:latin typeface="+mj-lt"/>
            </a:endParaRPr>
          </a:p>
          <a:p>
            <a:pPr>
              <a:defRPr/>
            </a:pPr>
            <a:endParaRPr lang="pl-PL" sz="3200" dirty="0">
              <a:latin typeface="Gungsuh" pitchFamily="18" charset="-127"/>
              <a:ea typeface="Gungsuh" pitchFamily="18" charset="-127"/>
            </a:endParaRPr>
          </a:p>
        </p:txBody>
      </p:sp>
      <p:sp>
        <p:nvSpPr>
          <p:cNvPr id="12292" name="pole tekstowe 6"/>
          <p:cNvSpPr txBox="1">
            <a:spLocks noChangeArrowheads="1"/>
          </p:cNvSpPr>
          <p:nvPr/>
        </p:nvSpPr>
        <p:spPr bwMode="auto">
          <a:xfrm>
            <a:off x="2024064" y="2071688"/>
            <a:ext cx="84296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endParaRPr lang="pl-PL" altLang="pl-PL"/>
          </a:p>
          <a:p>
            <a:pPr algn="just"/>
            <a:r>
              <a:rPr lang="en-US" altLang="pl-PL" sz="2000"/>
              <a:t> Children aged 3-</a:t>
            </a:r>
            <a:r>
              <a:rPr lang="pl-PL" altLang="pl-PL" sz="2000"/>
              <a:t>4</a:t>
            </a:r>
            <a:r>
              <a:rPr lang="en-US" altLang="pl-PL" sz="2000"/>
              <a:t> may receive pre-</a:t>
            </a:r>
            <a:r>
              <a:rPr lang="pl-PL" altLang="pl-PL" sz="2000"/>
              <a:t>school</a:t>
            </a:r>
            <a:r>
              <a:rPr lang="en-US" altLang="pl-PL" sz="2000"/>
              <a:t> education, which is not compulsory. </a:t>
            </a:r>
            <a:r>
              <a:rPr lang="pl-PL" altLang="pl-PL" sz="2000"/>
              <a:t>For children aged 5-6 pre-school education is compulsory. </a:t>
            </a:r>
            <a:r>
              <a:rPr lang="en-US" altLang="pl-PL" sz="2000"/>
              <a:t>Public kindergartens are administered and financed by local authorities - communes. Parents’ payments cover children’s meals</a:t>
            </a:r>
            <a:r>
              <a:rPr lang="pl-PL" altLang="pl-PL" sz="2000"/>
              <a:t> </a:t>
            </a:r>
            <a:r>
              <a:rPr lang="en-US" altLang="pl-PL" sz="2000"/>
              <a:t> and so-called extra fee if a child attends a kindergarten for more than 5 hours a day. The fee is set by the commune.</a:t>
            </a:r>
            <a:endParaRPr lang="pl-PL" altLang="pl-PL" sz="2000"/>
          </a:p>
          <a:p>
            <a:pPr algn="just"/>
            <a:r>
              <a:rPr lang="en-US" altLang="pl-PL" sz="2000"/>
              <a:t> A kindergarten is obliged to provide unpaid teaching and nursing for at least 5 hours a day. All the six-year-old children are obliged to complete the ‘zero year’ either in a kindergarten or in a pre-primary classes attached to primary schools.</a:t>
            </a:r>
            <a:endParaRPr lang="pl-PL" altLang="pl-PL" sz="2000"/>
          </a:p>
          <a:p>
            <a:r>
              <a:rPr lang="en-US" altLang="pl-PL"/>
              <a:t> </a:t>
            </a:r>
            <a:endParaRPr lang="pl-PL" altLang="pl-PL"/>
          </a:p>
          <a:p>
            <a:endParaRPr lang="pl-PL" altLang="pl-PL"/>
          </a:p>
        </p:txBody>
      </p:sp>
      <p:cxnSp>
        <p:nvCxnSpPr>
          <p:cNvPr id="9" name="Łącznik prosty 8"/>
          <p:cNvCxnSpPr/>
          <p:nvPr/>
        </p:nvCxnSpPr>
        <p:spPr>
          <a:xfrm>
            <a:off x="2524100" y="6062663"/>
            <a:ext cx="7072362" cy="0"/>
          </a:xfrm>
          <a:prstGeom prst="line">
            <a:avLst/>
          </a:prstGeom>
          <a:ln w="19050">
            <a:solidFill>
              <a:srgbClr val="C00000"/>
            </a:solidFill>
          </a:ln>
          <a:effectLst>
            <a:glow rad="139700">
              <a:schemeClr val="accent5">
                <a:satMod val="175000"/>
                <a:alpha val="40000"/>
              </a:schemeClr>
            </a:glow>
            <a:outerShdw blurRad="63500" dist="25400" dir="5400000" rotWithShape="0">
              <a:srgbClr val="000000">
                <a:alpha val="43137"/>
              </a:srgbClr>
            </a:outerShdw>
            <a:reflection blurRad="6350" stA="50000" endA="300" endPos="38500" dist="508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98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1919289" y="260350"/>
            <a:ext cx="8143875" cy="1428750"/>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3315" name="pole tekstowe 2"/>
          <p:cNvSpPr txBox="1">
            <a:spLocks noChangeArrowheads="1"/>
          </p:cNvSpPr>
          <p:nvPr/>
        </p:nvSpPr>
        <p:spPr bwMode="auto">
          <a:xfrm>
            <a:off x="2238375" y="260351"/>
            <a:ext cx="77152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pl-PL" altLang="pl-PL" sz="2800">
                <a:latin typeface="Gungsuh" pitchFamily="18" charset="-127"/>
                <a:ea typeface="Gungsuh" pitchFamily="18" charset="-127"/>
              </a:rPr>
              <a:t>SZKOŁA PODSTAWOWA</a:t>
            </a:r>
          </a:p>
          <a:p>
            <a:pPr algn="ctr"/>
            <a:endParaRPr lang="pl-PL" altLang="pl-PL">
              <a:latin typeface="Gungsuh" pitchFamily="18" charset="-127"/>
              <a:ea typeface="Gungsuh" pitchFamily="18" charset="-127"/>
            </a:endParaRPr>
          </a:p>
          <a:p>
            <a:pPr algn="ctr"/>
            <a:r>
              <a:rPr lang="en-US" altLang="pl-PL" sz="2800">
                <a:latin typeface="Gungsuh" pitchFamily="18" charset="-127"/>
                <a:ea typeface="Gungsuh" pitchFamily="18" charset="-127"/>
              </a:rPr>
              <a:t>PRIMARY </a:t>
            </a:r>
            <a:r>
              <a:rPr lang="pl-PL" altLang="pl-PL" sz="2800">
                <a:latin typeface="Gungsuh" pitchFamily="18" charset="-127"/>
                <a:ea typeface="Gungsuh" pitchFamily="18" charset="-127"/>
              </a:rPr>
              <a:t>SCHOOL</a:t>
            </a:r>
          </a:p>
          <a:p>
            <a:pPr algn="ctr"/>
            <a:endParaRPr lang="pl-PL" altLang="pl-PL" sz="2800">
              <a:latin typeface="Gungsuh" pitchFamily="18" charset="-127"/>
              <a:ea typeface="Gungsuh" pitchFamily="18" charset="-127"/>
            </a:endParaRPr>
          </a:p>
        </p:txBody>
      </p:sp>
      <p:sp>
        <p:nvSpPr>
          <p:cNvPr id="13316" name="pole tekstowe 3"/>
          <p:cNvSpPr txBox="1">
            <a:spLocks noChangeArrowheads="1"/>
          </p:cNvSpPr>
          <p:nvPr/>
        </p:nvSpPr>
        <p:spPr bwMode="auto">
          <a:xfrm>
            <a:off x="1809751" y="2081213"/>
            <a:ext cx="87153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n-US" altLang="pl-PL" sz="2000"/>
              <a:t>The primary </a:t>
            </a:r>
            <a:r>
              <a:rPr lang="pl-PL" altLang="pl-PL" sz="2000"/>
              <a:t>school </a:t>
            </a:r>
            <a:r>
              <a:rPr lang="en-US" altLang="pl-PL" sz="2000"/>
              <a:t>stage lasts six years. Primary education is divided into two </a:t>
            </a:r>
            <a:r>
              <a:rPr lang="pl-PL" altLang="pl-PL" sz="2000"/>
              <a:t>Stages</a:t>
            </a:r>
            <a:r>
              <a:rPr lang="en-US" altLang="pl-PL" sz="2000"/>
              <a:t>: </a:t>
            </a:r>
            <a:r>
              <a:rPr lang="pl-PL" altLang="pl-PL" sz="2000"/>
              <a:t>Stage I - </a:t>
            </a:r>
            <a:r>
              <a:rPr lang="en-US" altLang="pl-PL" sz="2000"/>
              <a:t>grades 1-3  and </a:t>
            </a:r>
            <a:r>
              <a:rPr lang="pl-PL" altLang="pl-PL" sz="2000"/>
              <a:t>Stage II - </a:t>
            </a:r>
            <a:r>
              <a:rPr lang="en-US" altLang="pl-PL" sz="2000"/>
              <a:t>grades 4-6. In the grade 1-3 one teacher, who is also a class tutor, teaches all subjects (integrated teaching) while in the grades 4-6  subjects are taught by  different teachers. </a:t>
            </a:r>
            <a:endParaRPr lang="pl-PL" altLang="pl-PL" sz="2000"/>
          </a:p>
          <a:p>
            <a:r>
              <a:rPr lang="en-US" altLang="pl-PL" sz="2000"/>
              <a:t>The teaching at Stage I is meant to provide a smooth transition from pre-</a:t>
            </a:r>
            <a:r>
              <a:rPr lang="pl-PL" altLang="pl-PL" sz="2000"/>
              <a:t>school</a:t>
            </a:r>
            <a:r>
              <a:rPr lang="en-US" altLang="pl-PL" sz="2000"/>
              <a:t> to school education. Educational activities are conducted according to a flexible timetable prepared by the teacher, in which the duration of lessons and breaks is influenced by the pupils’ activity.</a:t>
            </a:r>
            <a:endParaRPr lang="pl-PL" altLang="pl-PL" sz="2000"/>
          </a:p>
          <a:p>
            <a:r>
              <a:rPr lang="en-US" altLang="pl-PL" sz="2000"/>
              <a:t>Core curriculum at Stage II includes Polish language, Modern foreign language, Mathematics, Natural Science, History and Civics, Music , Art, Crafts and Technology, Computer Science, Physical Education, Religion/Ethics (non-compulsory, parents’ consent required).</a:t>
            </a:r>
            <a:endParaRPr lang="pl-PL" altLang="pl-PL" sz="2000"/>
          </a:p>
          <a:p>
            <a:endParaRPr lang="pl-PL" altLang="pl-PL"/>
          </a:p>
        </p:txBody>
      </p:sp>
    </p:spTree>
    <p:extLst>
      <p:ext uri="{BB962C8B-B14F-4D97-AF65-F5344CB8AC3E}">
        <p14:creationId xmlns:p14="http://schemas.microsoft.com/office/powerpoint/2010/main" val="5543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ole tekstowe 1"/>
          <p:cNvSpPr txBox="1">
            <a:spLocks noChangeArrowheads="1"/>
          </p:cNvSpPr>
          <p:nvPr/>
        </p:nvSpPr>
        <p:spPr bwMode="auto">
          <a:xfrm>
            <a:off x="1952625" y="2143126"/>
            <a:ext cx="8072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r>
              <a:rPr lang="en-US" altLang="pl-PL"/>
              <a:t>The six years end with the Certificate of Completion of Primary Education.</a:t>
            </a:r>
            <a:endParaRPr lang="pl-PL" altLang="pl-PL"/>
          </a:p>
          <a:p>
            <a:pPr algn="just"/>
            <a:r>
              <a:rPr lang="en-US" altLang="pl-PL"/>
              <a:t>There is an external standardised test (The Competence Test) upon the completion of the primary school (grade 6). It provides pupils, parents and schools with information about the level of achievements of the six-year primary school leaver. The results do not have any influence on a pupil’s promotion and should not be the basis of any selection process. These tests are comparable on the national scale.</a:t>
            </a:r>
            <a:endParaRPr lang="pl-PL" altLang="pl-PL"/>
          </a:p>
          <a:p>
            <a:pPr algn="just"/>
            <a:endParaRPr lang="pl-PL" altLang="pl-PL"/>
          </a:p>
        </p:txBody>
      </p:sp>
      <p:sp>
        <p:nvSpPr>
          <p:cNvPr id="3" name="Prostokąt zaokrąglony 2"/>
          <p:cNvSpPr/>
          <p:nvPr/>
        </p:nvSpPr>
        <p:spPr>
          <a:xfrm>
            <a:off x="1952626" y="266700"/>
            <a:ext cx="8143875" cy="1428750"/>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4340" name="pole tekstowe 3"/>
          <p:cNvSpPr txBox="1">
            <a:spLocks noChangeArrowheads="1"/>
          </p:cNvSpPr>
          <p:nvPr/>
        </p:nvSpPr>
        <p:spPr bwMode="auto">
          <a:xfrm>
            <a:off x="2238375" y="266701"/>
            <a:ext cx="77152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pl-PL" altLang="pl-PL" sz="2800">
                <a:latin typeface="Gungsuh" pitchFamily="18" charset="-127"/>
                <a:ea typeface="Gungsuh" pitchFamily="18" charset="-127"/>
              </a:rPr>
              <a:t>SZKOŁA PODSTAWOWA</a:t>
            </a:r>
          </a:p>
          <a:p>
            <a:pPr algn="ctr"/>
            <a:endParaRPr lang="pl-PL" altLang="pl-PL">
              <a:latin typeface="Gungsuh" pitchFamily="18" charset="-127"/>
              <a:ea typeface="Gungsuh" pitchFamily="18" charset="-127"/>
            </a:endParaRPr>
          </a:p>
          <a:p>
            <a:pPr algn="ctr"/>
            <a:r>
              <a:rPr lang="en-US" altLang="pl-PL" sz="2800">
                <a:latin typeface="Gungsuh" pitchFamily="18" charset="-127"/>
                <a:ea typeface="Gungsuh" pitchFamily="18" charset="-127"/>
              </a:rPr>
              <a:t>PRIMARY </a:t>
            </a:r>
            <a:r>
              <a:rPr lang="pl-PL" altLang="pl-PL" sz="2800">
                <a:latin typeface="Gungsuh" pitchFamily="18" charset="-127"/>
                <a:ea typeface="Gungsuh" pitchFamily="18" charset="-127"/>
              </a:rPr>
              <a:t>SCHOOL</a:t>
            </a:r>
          </a:p>
          <a:p>
            <a:pPr algn="ctr"/>
            <a:endParaRPr lang="pl-PL" altLang="pl-PL" sz="2800">
              <a:latin typeface="Gungsuh" pitchFamily="18" charset="-127"/>
              <a:ea typeface="Gungsuh" pitchFamily="18" charset="-127"/>
            </a:endParaRPr>
          </a:p>
        </p:txBody>
      </p:sp>
    </p:spTree>
    <p:extLst>
      <p:ext uri="{BB962C8B-B14F-4D97-AF65-F5344CB8AC3E}">
        <p14:creationId xmlns:p14="http://schemas.microsoft.com/office/powerpoint/2010/main" val="187478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024064" y="71439"/>
            <a:ext cx="8143875" cy="1285875"/>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5363" name="pole tekstowe 2"/>
          <p:cNvSpPr txBox="1">
            <a:spLocks noChangeArrowheads="1"/>
          </p:cNvSpPr>
          <p:nvPr/>
        </p:nvSpPr>
        <p:spPr bwMode="auto">
          <a:xfrm>
            <a:off x="2238375" y="71438"/>
            <a:ext cx="77152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pl-PL" altLang="pl-PL" sz="2800">
                <a:latin typeface="Gungsuh" pitchFamily="18" charset="-127"/>
                <a:ea typeface="Gungsuh" pitchFamily="18" charset="-127"/>
              </a:rPr>
              <a:t>GIMNAZJUM</a:t>
            </a:r>
          </a:p>
          <a:p>
            <a:pPr algn="ctr"/>
            <a:endParaRPr lang="pl-PL" altLang="pl-PL">
              <a:latin typeface="Gungsuh" pitchFamily="18" charset="-127"/>
              <a:ea typeface="Gungsuh" pitchFamily="18" charset="-127"/>
            </a:endParaRPr>
          </a:p>
          <a:p>
            <a:pPr algn="ctr"/>
            <a:r>
              <a:rPr lang="pl-PL" altLang="pl-PL" sz="2800">
                <a:latin typeface="Gungsuh" pitchFamily="18" charset="-127"/>
                <a:ea typeface="Gungsuh" pitchFamily="18" charset="-127"/>
              </a:rPr>
              <a:t> </a:t>
            </a:r>
            <a:r>
              <a:rPr lang="en-US" altLang="pl-PL" sz="2800">
                <a:latin typeface="Gungsuh" pitchFamily="18" charset="-127"/>
                <a:ea typeface="Gungsuh" pitchFamily="18" charset="-127"/>
              </a:rPr>
              <a:t>SECONDARY EDUCATION</a:t>
            </a:r>
            <a:r>
              <a:rPr lang="pl-PL" altLang="pl-PL" sz="2800">
                <a:latin typeface="Gungsuh" pitchFamily="18" charset="-127"/>
                <a:ea typeface="Gungsuh" pitchFamily="18" charset="-127"/>
              </a:rPr>
              <a:t> - </a:t>
            </a:r>
            <a:r>
              <a:rPr lang="en-US" altLang="pl-PL" sz="2800">
                <a:latin typeface="Gungsuh" pitchFamily="18" charset="-127"/>
                <a:ea typeface="Gungsuh" pitchFamily="18" charset="-127"/>
              </a:rPr>
              <a:t>GYMNASIUM</a:t>
            </a:r>
            <a:endParaRPr lang="pl-PL" altLang="pl-PL" sz="2800">
              <a:latin typeface="Gungsuh" pitchFamily="18" charset="-127"/>
              <a:ea typeface="Gungsuh" pitchFamily="18" charset="-127"/>
            </a:endParaRPr>
          </a:p>
          <a:p>
            <a:pPr algn="ctr"/>
            <a:endParaRPr lang="pl-PL" altLang="pl-PL" sz="2800">
              <a:latin typeface="Gungsuh" pitchFamily="18" charset="-127"/>
              <a:ea typeface="Gungsuh" pitchFamily="18" charset="-127"/>
            </a:endParaRPr>
          </a:p>
        </p:txBody>
      </p:sp>
      <p:sp>
        <p:nvSpPr>
          <p:cNvPr id="15364" name="pole tekstowe 3"/>
          <p:cNvSpPr txBox="1">
            <a:spLocks noChangeArrowheads="1"/>
          </p:cNvSpPr>
          <p:nvPr/>
        </p:nvSpPr>
        <p:spPr bwMode="auto">
          <a:xfrm>
            <a:off x="1738314" y="1357314"/>
            <a:ext cx="86439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endParaRPr lang="pl-PL" altLang="pl-PL"/>
          </a:p>
          <a:p>
            <a:pPr algn="just"/>
            <a:r>
              <a:rPr lang="en-US" altLang="pl-PL" sz="2400" b="1"/>
              <a:t>Gymnasium</a:t>
            </a:r>
            <a:r>
              <a:rPr lang="en-US" altLang="pl-PL" sz="2400"/>
              <a:t> constitutes </a:t>
            </a:r>
            <a:r>
              <a:rPr lang="en-US" altLang="pl-PL" sz="2400" b="1"/>
              <a:t>lower secondary level</a:t>
            </a:r>
            <a:r>
              <a:rPr lang="en-US" altLang="pl-PL" sz="2400"/>
              <a:t>.</a:t>
            </a:r>
            <a:r>
              <a:rPr lang="pl-PL" altLang="pl-PL" sz="2400"/>
              <a:t> </a:t>
            </a:r>
            <a:r>
              <a:rPr lang="en-US" altLang="pl-PL" sz="2400"/>
              <a:t> The only admission requirement is successful completion of the 6-year primary school and the attainment of the primary school leaving certificate. </a:t>
            </a:r>
            <a:endParaRPr lang="pl-PL" altLang="pl-PL" sz="2400"/>
          </a:p>
          <a:p>
            <a:pPr algn="just"/>
            <a:r>
              <a:rPr lang="en-US" altLang="pl-PL" sz="2400"/>
              <a:t>The teaching of this stage is arranged in subjects. Pupils are assessed separately in each subject. At the end of the third year of the gymnasium students take external national examination. The exam checks both abilities, skills and knowledge in the field of humanities, science and foreign language proficiency. The results are attached to the gymnasium leaving certificate and have strong bearing on admission to upper secondary schools.</a:t>
            </a:r>
            <a:endParaRPr lang="pl-PL" altLang="pl-PL" sz="2400"/>
          </a:p>
          <a:p>
            <a:pPr algn="just"/>
            <a:r>
              <a:rPr lang="pl-PL" altLang="pl-PL"/>
              <a:t> </a:t>
            </a:r>
          </a:p>
        </p:txBody>
      </p:sp>
      <p:cxnSp>
        <p:nvCxnSpPr>
          <p:cNvPr id="6" name="Łącznik prosty 5"/>
          <p:cNvCxnSpPr/>
          <p:nvPr/>
        </p:nvCxnSpPr>
        <p:spPr>
          <a:xfrm>
            <a:off x="2524100" y="6135688"/>
            <a:ext cx="7072362" cy="0"/>
          </a:xfrm>
          <a:prstGeom prst="line">
            <a:avLst/>
          </a:prstGeom>
          <a:ln w="19050">
            <a:solidFill>
              <a:srgbClr val="C00000"/>
            </a:solidFill>
          </a:ln>
          <a:effectLst>
            <a:glow rad="139700">
              <a:schemeClr val="accent5">
                <a:satMod val="175000"/>
                <a:alpha val="40000"/>
              </a:schemeClr>
            </a:glow>
            <a:outerShdw blurRad="63500" dist="25400" dir="5400000" rotWithShape="0">
              <a:srgbClr val="000000">
                <a:alpha val="43137"/>
              </a:srgbClr>
            </a:outerShdw>
            <a:reflection blurRad="6350" stA="50000" endA="300" endPos="38500" dist="508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37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1881189" y="357188"/>
            <a:ext cx="8429625" cy="1643062"/>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6387" name="pole tekstowe 4"/>
          <p:cNvSpPr txBox="1">
            <a:spLocks noChangeArrowheads="1"/>
          </p:cNvSpPr>
          <p:nvPr/>
        </p:nvSpPr>
        <p:spPr bwMode="auto">
          <a:xfrm>
            <a:off x="2238375" y="357189"/>
            <a:ext cx="77152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pl-PL" altLang="pl-PL" sz="2800">
                <a:latin typeface="Gungsuh" pitchFamily="18" charset="-127"/>
                <a:ea typeface="Gungsuh" pitchFamily="18" charset="-127"/>
              </a:rPr>
              <a:t>SZKOŁY PONADGIMNAZJALNE</a:t>
            </a:r>
          </a:p>
          <a:p>
            <a:pPr algn="ctr"/>
            <a:endParaRPr lang="pl-PL" altLang="pl-PL">
              <a:latin typeface="Gungsuh" pitchFamily="18" charset="-127"/>
              <a:ea typeface="Gungsuh" pitchFamily="18" charset="-127"/>
            </a:endParaRPr>
          </a:p>
          <a:p>
            <a:pPr algn="ctr"/>
            <a:r>
              <a:rPr lang="en-US" altLang="pl-PL" sz="2800">
                <a:latin typeface="Gungsuh" pitchFamily="18" charset="-127"/>
                <a:ea typeface="Gungsuh" pitchFamily="18" charset="-127"/>
              </a:rPr>
              <a:t>UPPER SECONDARY AND VOCATIONAL EDUCATION AND TRAINING</a:t>
            </a:r>
            <a:endParaRPr lang="pl-PL" altLang="pl-PL" sz="2800">
              <a:latin typeface="Gungsuh" pitchFamily="18" charset="-127"/>
              <a:ea typeface="Gungsuh" pitchFamily="18" charset="-127"/>
            </a:endParaRPr>
          </a:p>
          <a:p>
            <a:pPr algn="ctr"/>
            <a:endParaRPr lang="pl-PL" altLang="pl-PL" sz="2800">
              <a:latin typeface="Gungsuh" pitchFamily="18" charset="-127"/>
              <a:ea typeface="Gungsuh" pitchFamily="18" charset="-127"/>
            </a:endParaRPr>
          </a:p>
        </p:txBody>
      </p:sp>
      <p:sp>
        <p:nvSpPr>
          <p:cNvPr id="16388" name="pole tekstowe 5"/>
          <p:cNvSpPr txBox="1">
            <a:spLocks noChangeArrowheads="1"/>
          </p:cNvSpPr>
          <p:nvPr/>
        </p:nvSpPr>
        <p:spPr bwMode="auto">
          <a:xfrm>
            <a:off x="1881189" y="2060575"/>
            <a:ext cx="80724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just"/>
            <a:r>
              <a:rPr lang="en-US" altLang="pl-PL"/>
              <a:t>The upper secondary education covers the age group 16 to 18 or 19/20.</a:t>
            </a:r>
            <a:endParaRPr lang="pl-PL" altLang="pl-PL"/>
          </a:p>
          <a:p>
            <a:r>
              <a:rPr lang="en-US" altLang="pl-PL"/>
              <a:t>The following post-gymnasium schools are open to candidates who successfully graduated from gymnasia:</a:t>
            </a:r>
            <a:endParaRPr lang="pl-PL" altLang="pl-PL"/>
          </a:p>
          <a:p>
            <a:r>
              <a:rPr lang="en-US" altLang="pl-PL" b="1"/>
              <a:t>3-year lyceum</a:t>
            </a:r>
            <a:r>
              <a:rPr lang="en-US" altLang="pl-PL"/>
              <a:t> offering general education for students aged from 16 to 19 and leading to the maturity certificate required for admission to higher education institutions of various types</a:t>
            </a:r>
            <a:r>
              <a:rPr lang="pl-PL" altLang="pl-PL"/>
              <a:t>,</a:t>
            </a:r>
          </a:p>
          <a:p>
            <a:r>
              <a:rPr lang="en-US" altLang="pl-PL" b="1"/>
              <a:t>4-year technical school</a:t>
            </a:r>
            <a:r>
              <a:rPr lang="en-US" altLang="pl-PL"/>
              <a:t>  leading to the maturity certificate and vocational qualifications at technician level</a:t>
            </a:r>
            <a:r>
              <a:rPr lang="pl-PL" altLang="pl-PL"/>
              <a:t>,</a:t>
            </a:r>
          </a:p>
          <a:p>
            <a:pPr algn="just"/>
            <a:r>
              <a:rPr lang="en-US" altLang="pl-PL" b="1"/>
              <a:t>2/3-year basic vocational school</a:t>
            </a:r>
            <a:r>
              <a:rPr lang="en-US" altLang="pl-PL"/>
              <a:t> leading to skilled worker qualifications.</a:t>
            </a:r>
            <a:endParaRPr lang="pl-PL" altLang="pl-PL"/>
          </a:p>
          <a:p>
            <a:pPr algn="just"/>
            <a:r>
              <a:rPr lang="en-US" altLang="pl-PL"/>
              <a:t>Supplementary 2-year general and 3-year technical secondary schools offer routes to the maturity certificate and technician qualifications for the leavers of 2/3- year basic vocational schools.</a:t>
            </a:r>
            <a:endParaRPr lang="pl-PL" altLang="pl-PL"/>
          </a:p>
          <a:p>
            <a:endParaRPr lang="pl-PL" altLang="pl-PL"/>
          </a:p>
          <a:p>
            <a:endParaRPr lang="pl-PL" altLang="pl-PL"/>
          </a:p>
        </p:txBody>
      </p:sp>
    </p:spTree>
    <p:extLst>
      <p:ext uri="{BB962C8B-B14F-4D97-AF65-F5344CB8AC3E}">
        <p14:creationId xmlns:p14="http://schemas.microsoft.com/office/powerpoint/2010/main" val="159085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1881189" y="127001"/>
            <a:ext cx="8429625" cy="1285875"/>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7411" name="pole tekstowe 2"/>
          <p:cNvSpPr txBox="1">
            <a:spLocks noChangeArrowheads="1"/>
          </p:cNvSpPr>
          <p:nvPr/>
        </p:nvSpPr>
        <p:spPr bwMode="auto">
          <a:xfrm>
            <a:off x="2166938" y="115888"/>
            <a:ext cx="77152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r>
              <a:rPr lang="pl-PL" altLang="pl-PL" sz="2800">
                <a:latin typeface="Gungsuh" pitchFamily="18" charset="-127"/>
                <a:ea typeface="Gungsuh" pitchFamily="18" charset="-127"/>
              </a:rPr>
              <a:t>SKALA OCEN</a:t>
            </a:r>
          </a:p>
          <a:p>
            <a:pPr algn="ctr"/>
            <a:endParaRPr lang="pl-PL" altLang="pl-PL">
              <a:latin typeface="Gungsuh" pitchFamily="18" charset="-127"/>
              <a:ea typeface="Gungsuh" pitchFamily="18" charset="-127"/>
            </a:endParaRPr>
          </a:p>
          <a:p>
            <a:pPr algn="ctr"/>
            <a:r>
              <a:rPr lang="en-US" altLang="pl-PL" sz="2800">
                <a:latin typeface="Gungsuh" pitchFamily="18" charset="-127"/>
                <a:ea typeface="Gungsuh" pitchFamily="18" charset="-127"/>
              </a:rPr>
              <a:t>GRADING SYSTEM</a:t>
            </a:r>
            <a:endParaRPr lang="pl-PL" altLang="pl-PL" sz="2800">
              <a:latin typeface="Gungsuh" pitchFamily="18" charset="-127"/>
              <a:ea typeface="Gungsuh" pitchFamily="18" charset="-127"/>
            </a:endParaRPr>
          </a:p>
          <a:p>
            <a:pPr algn="ctr"/>
            <a:endParaRPr lang="pl-PL" altLang="pl-PL" sz="2800">
              <a:latin typeface="Gungsuh" pitchFamily="18" charset="-127"/>
              <a:ea typeface="Gungsuh" pitchFamily="18" charset="-127"/>
            </a:endParaRPr>
          </a:p>
        </p:txBody>
      </p:sp>
      <p:sp>
        <p:nvSpPr>
          <p:cNvPr id="17412" name="pole tekstowe 3"/>
          <p:cNvSpPr txBox="1">
            <a:spLocks noChangeArrowheads="1"/>
          </p:cNvSpPr>
          <p:nvPr/>
        </p:nvSpPr>
        <p:spPr bwMode="auto">
          <a:xfrm>
            <a:off x="6672263" y="3068639"/>
            <a:ext cx="421481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n-US" altLang="pl-PL" sz="2800"/>
              <a:t>6 - excellent </a:t>
            </a:r>
            <a:endParaRPr lang="pl-PL" altLang="pl-PL" sz="2800"/>
          </a:p>
          <a:p>
            <a:r>
              <a:rPr lang="en-US" altLang="pl-PL" sz="2800"/>
              <a:t>5 - very good</a:t>
            </a:r>
            <a:endParaRPr lang="pl-PL" altLang="pl-PL" sz="2800"/>
          </a:p>
          <a:p>
            <a:r>
              <a:rPr lang="en-US" altLang="pl-PL" sz="2800"/>
              <a:t>4 - good</a:t>
            </a:r>
            <a:endParaRPr lang="pl-PL" altLang="pl-PL" sz="2800"/>
          </a:p>
          <a:p>
            <a:r>
              <a:rPr lang="en-US" altLang="pl-PL" sz="2800"/>
              <a:t>3 - satisfactory</a:t>
            </a:r>
            <a:endParaRPr lang="pl-PL" altLang="pl-PL" sz="2800"/>
          </a:p>
          <a:p>
            <a:r>
              <a:rPr lang="en-US" altLang="pl-PL" sz="2800"/>
              <a:t>2 - acceptable</a:t>
            </a:r>
            <a:endParaRPr lang="pl-PL" altLang="pl-PL" sz="2800"/>
          </a:p>
          <a:p>
            <a:r>
              <a:rPr lang="en-US" altLang="pl-PL" sz="2800"/>
              <a:t>1 - unsatisfactory</a:t>
            </a:r>
            <a:endParaRPr lang="pl-PL" altLang="pl-PL" sz="2800"/>
          </a:p>
          <a:p>
            <a:endParaRPr lang="pl-PL" altLang="pl-PL"/>
          </a:p>
        </p:txBody>
      </p:sp>
      <p:sp>
        <p:nvSpPr>
          <p:cNvPr id="17413" name="pole tekstowe 4"/>
          <p:cNvSpPr txBox="1">
            <a:spLocks noChangeArrowheads="1"/>
          </p:cNvSpPr>
          <p:nvPr/>
        </p:nvSpPr>
        <p:spPr bwMode="auto">
          <a:xfrm>
            <a:off x="2024064" y="3055939"/>
            <a:ext cx="32146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pl-PL" altLang="pl-PL" sz="2800"/>
              <a:t>6 – celujący</a:t>
            </a:r>
          </a:p>
          <a:p>
            <a:r>
              <a:rPr lang="pl-PL" altLang="pl-PL" sz="2800"/>
              <a:t>5 – bardzo dobry</a:t>
            </a:r>
          </a:p>
          <a:p>
            <a:r>
              <a:rPr lang="pl-PL" altLang="pl-PL" sz="2800"/>
              <a:t>4 – dobry</a:t>
            </a:r>
          </a:p>
          <a:p>
            <a:r>
              <a:rPr lang="pl-PL" altLang="pl-PL" sz="2800"/>
              <a:t>3 – dostateczny</a:t>
            </a:r>
          </a:p>
          <a:p>
            <a:r>
              <a:rPr lang="pl-PL" altLang="pl-PL" sz="2800"/>
              <a:t>2 – dopuszczający</a:t>
            </a:r>
          </a:p>
          <a:p>
            <a:r>
              <a:rPr lang="pl-PL" altLang="pl-PL" sz="2800"/>
              <a:t>1 – niedostateczny</a:t>
            </a:r>
          </a:p>
        </p:txBody>
      </p:sp>
      <p:cxnSp>
        <p:nvCxnSpPr>
          <p:cNvPr id="6" name="Łącznik prosty 5"/>
          <p:cNvCxnSpPr/>
          <p:nvPr/>
        </p:nvCxnSpPr>
        <p:spPr>
          <a:xfrm>
            <a:off x="5663952" y="3429000"/>
            <a:ext cx="3420" cy="2438012"/>
          </a:xfrm>
          <a:prstGeom prst="line">
            <a:avLst/>
          </a:prstGeom>
          <a:ln w="19050">
            <a:solidFill>
              <a:srgbClr val="C00000"/>
            </a:solidFill>
          </a:ln>
          <a:effectLst>
            <a:glow rad="139700">
              <a:schemeClr val="accent5">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17415" name="pole tekstowe 7"/>
          <p:cNvSpPr txBox="1">
            <a:spLocks noChangeArrowheads="1"/>
          </p:cNvSpPr>
          <p:nvPr/>
        </p:nvSpPr>
        <p:spPr bwMode="auto">
          <a:xfrm>
            <a:off x="1919288" y="1916114"/>
            <a:ext cx="85010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r>
              <a:rPr lang="en-US" altLang="pl-PL" sz="2000"/>
              <a:t>In years 1-3 the assessment is descriptive.</a:t>
            </a:r>
            <a:endParaRPr lang="pl-PL" altLang="pl-PL" sz="2000"/>
          </a:p>
          <a:p>
            <a:r>
              <a:rPr lang="en-US" altLang="pl-PL" sz="2000"/>
              <a:t> Starting with grade 4 pupils are given marks according to the 6-1 scale:</a:t>
            </a:r>
            <a:endParaRPr lang="pl-PL" altLang="pl-PL" sz="2000"/>
          </a:p>
          <a:p>
            <a:pPr algn="just"/>
            <a:endParaRPr lang="pl-PL" altLang="pl-PL"/>
          </a:p>
        </p:txBody>
      </p:sp>
    </p:spTree>
    <p:extLst>
      <p:ext uri="{BB962C8B-B14F-4D97-AF65-F5344CB8AC3E}">
        <p14:creationId xmlns:p14="http://schemas.microsoft.com/office/powerpoint/2010/main" val="110500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922" y="1237470"/>
            <a:ext cx="8596668" cy="1320800"/>
          </a:xfrm>
        </p:spPr>
        <p:txBody>
          <a:bodyPr vert="horz" lIns="91440" tIns="45720" rIns="91440" bIns="45720" rtlCol="0" anchor="t">
            <a:normAutofit/>
          </a:bodyPr>
          <a:lstStyle/>
          <a:p>
            <a:pPr algn="ctr">
              <a:spcBef>
                <a:spcPts val="1000"/>
              </a:spcBef>
              <a:buClr>
                <a:schemeClr val="accent1"/>
              </a:buClr>
              <a:buSzPct val="80000"/>
            </a:pP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SCHOOL EDUCATION</a:t>
            </a:r>
            <a:endParaRPr lang="bg-BG"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ndParaRPr>
          </a:p>
        </p:txBody>
      </p:sp>
      <p:sp>
        <p:nvSpPr>
          <p:cNvPr id="7" name="Rectangle 6"/>
          <p:cNvSpPr/>
          <p:nvPr/>
        </p:nvSpPr>
        <p:spPr>
          <a:xfrm>
            <a:off x="888922" y="5761663"/>
            <a:ext cx="9072953" cy="1055859"/>
          </a:xfrm>
          <a:prstGeom prst="rect">
            <a:avLst/>
          </a:prstGeom>
          <a:scene3d>
            <a:camera prst="orthographicFront">
              <a:rot lat="0" lon="0" rev="0"/>
            </a:camera>
            <a:lightRig rig="threePt" dir="tl"/>
          </a:scene3d>
          <a:sp3d prstMaterial="plastic">
            <a:bevelT w="101600" prst="rible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Education in Bulgaria is compulsory up to the </a:t>
            </a:r>
            <a:r>
              <a:rPr lang="en-US" sz="2400" dirty="0" smtClean="0"/>
              <a:t>age of 16.</a:t>
            </a:r>
            <a:r>
              <a:rPr lang="en-US" sz="2400" dirty="0"/>
              <a:t/>
            </a:r>
            <a:br>
              <a:rPr lang="en-US" sz="2400" dirty="0"/>
            </a:br>
            <a:endParaRPr lang="bg-BG" sz="2400" dirty="0"/>
          </a:p>
        </p:txBody>
      </p:sp>
      <p:graphicFrame>
        <p:nvGraphicFramePr>
          <p:cNvPr id="3" name="Diagram 2"/>
          <p:cNvGraphicFramePr/>
          <p:nvPr>
            <p:extLst>
              <p:ext uri="{D42A27DB-BD31-4B8C-83A1-F6EECF244321}">
                <p14:modId xmlns:p14="http://schemas.microsoft.com/office/powerpoint/2010/main" val="2108464117"/>
              </p:ext>
            </p:extLst>
          </p:nvPr>
        </p:nvGraphicFramePr>
        <p:xfrm>
          <a:off x="888922" y="1740023"/>
          <a:ext cx="8980315" cy="3648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BULGARIA</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4" name="Footer Placeholder 3"/>
          <p:cNvSpPr>
            <a:spLocks noGrp="1"/>
          </p:cNvSpPr>
          <p:nvPr>
            <p:ph type="ftr" sz="quarter" idx="11"/>
          </p:nvPr>
        </p:nvSpPr>
        <p:spPr/>
        <p:txBody>
          <a:bodyPr/>
          <a:lstStyle/>
          <a:p>
            <a:r>
              <a:rPr lang="en-US" smtClean="0"/>
              <a:t>For Learners Around the Globe</a:t>
            </a:r>
            <a:endParaRPr lang="en-US" dirty="0"/>
          </a:p>
        </p:txBody>
      </p:sp>
      <p:pic>
        <p:nvPicPr>
          <p:cNvPr id="8"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446763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1881189" y="71438"/>
            <a:ext cx="8358187" cy="500062"/>
          </a:xfrm>
          <a:prstGeom prst="roundRect">
            <a:avLst/>
          </a:prstGeom>
          <a:solidFill>
            <a:schemeClr val="accent4">
              <a:lumMod val="20000"/>
              <a:lumOff val="80000"/>
            </a:schemeClr>
          </a:solidFill>
          <a:ln>
            <a:solidFill>
              <a:srgbClr val="E41010"/>
            </a:solidFill>
          </a:ln>
        </p:spPr>
        <p:style>
          <a:lnRef idx="2">
            <a:schemeClr val="accent2"/>
          </a:lnRef>
          <a:fillRef idx="1">
            <a:schemeClr val="lt1"/>
          </a:fillRef>
          <a:effectRef idx="0">
            <a:schemeClr val="accent2"/>
          </a:effectRef>
          <a:fontRef idx="minor">
            <a:schemeClr val="dk1"/>
          </a:fontRef>
        </p:style>
        <p:txBody>
          <a:bodyPr anchor="ct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pl-PL" sz="3200" b="1" spc="50" dirty="0">
              <a:ln w="11430"/>
              <a:solidFill>
                <a:srgbClr val="C00000"/>
              </a:solidFill>
              <a:effectLst>
                <a:outerShdw blurRad="76200" dist="50800" dir="5400000" algn="tl" rotWithShape="0">
                  <a:srgbClr val="000000">
                    <a:alpha val="65000"/>
                  </a:srgbClr>
                </a:outerShdw>
              </a:effectLst>
            </a:endParaRPr>
          </a:p>
        </p:txBody>
      </p:sp>
      <p:sp>
        <p:nvSpPr>
          <p:cNvPr id="18435" name="pole tekstowe 4"/>
          <p:cNvSpPr txBox="1">
            <a:spLocks noChangeArrowheads="1"/>
          </p:cNvSpPr>
          <p:nvPr/>
        </p:nvSpPr>
        <p:spPr bwMode="auto">
          <a:xfrm>
            <a:off x="2166938" y="-142875"/>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endParaRPr lang="pl-PL" altLang="pl-PL" sz="1600">
              <a:latin typeface="Gungsuh" pitchFamily="18" charset="-127"/>
              <a:ea typeface="Gungsuh" pitchFamily="18" charset="-127"/>
            </a:endParaRPr>
          </a:p>
          <a:p>
            <a:pPr algn="ctr"/>
            <a:r>
              <a:rPr lang="pl-PL" altLang="pl-PL" sz="2400">
                <a:latin typeface="Gungsuh" pitchFamily="18" charset="-127"/>
                <a:ea typeface="Gungsuh" pitchFamily="18" charset="-127"/>
              </a:rPr>
              <a:t>STRUCTURE OF EDUCATIONAL SYSTEM</a:t>
            </a:r>
          </a:p>
        </p:txBody>
      </p:sp>
      <p:grpSp>
        <p:nvGrpSpPr>
          <p:cNvPr id="18436" name="Grupa 70"/>
          <p:cNvGrpSpPr>
            <a:grpSpLocks/>
          </p:cNvGrpSpPr>
          <p:nvPr/>
        </p:nvGrpSpPr>
        <p:grpSpPr bwMode="auto">
          <a:xfrm>
            <a:off x="2738439" y="696913"/>
            <a:ext cx="6429375" cy="6018212"/>
            <a:chOff x="1214414" y="696934"/>
            <a:chExt cx="6278562" cy="5875338"/>
          </a:xfrm>
        </p:grpSpPr>
        <p:sp>
          <p:nvSpPr>
            <p:cNvPr id="18437" name="Rectangle 2"/>
            <p:cNvSpPr>
              <a:spLocks noChangeArrowheads="1"/>
            </p:cNvSpPr>
            <p:nvPr/>
          </p:nvSpPr>
          <p:spPr bwMode="auto">
            <a:xfrm>
              <a:off x="1214414" y="696934"/>
              <a:ext cx="6278562" cy="2587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200" b="1">
                  <a:latin typeface="Calibri" pitchFamily="34" charset="0"/>
                </a:rPr>
                <a:t>POSTGRADUATE STUDIES (Doctoral Studies)</a:t>
              </a:r>
              <a:endParaRPr lang="pl-PL" altLang="pl-PL">
                <a:latin typeface="Arial" charset="0"/>
              </a:endParaRPr>
            </a:p>
          </p:txBody>
        </p:sp>
        <p:sp>
          <p:nvSpPr>
            <p:cNvPr id="18438" name="Rectangle 3"/>
            <p:cNvSpPr>
              <a:spLocks noChangeArrowheads="1"/>
            </p:cNvSpPr>
            <p:nvPr/>
          </p:nvSpPr>
          <p:spPr bwMode="auto">
            <a:xfrm>
              <a:off x="1214414" y="1119209"/>
              <a:ext cx="3338512" cy="4191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en-US" altLang="pl-PL" sz="1100" b="1">
                  <a:latin typeface="Calibri" pitchFamily="34" charset="0"/>
                </a:rPr>
                <a:t>COMPLEMENTARY HIGHER EDUCATION (MASTER-LEVEL STUDIES)</a:t>
              </a:r>
              <a:endParaRPr lang="pl-PL" altLang="pl-PL">
                <a:latin typeface="Arial" charset="0"/>
              </a:endParaRPr>
            </a:p>
          </p:txBody>
        </p:sp>
        <p:sp>
          <p:nvSpPr>
            <p:cNvPr id="18439" name="Rectangle 4"/>
            <p:cNvSpPr>
              <a:spLocks noChangeArrowheads="1"/>
            </p:cNvSpPr>
            <p:nvPr/>
          </p:nvSpPr>
          <p:spPr bwMode="auto">
            <a:xfrm>
              <a:off x="1214414" y="1671659"/>
              <a:ext cx="3175000" cy="2587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200" b="1">
                  <a:latin typeface="Calibri" pitchFamily="34" charset="0"/>
                </a:rPr>
                <a:t>HIGHER PROFESSIONAL STUDIES</a:t>
              </a:r>
              <a:endParaRPr lang="pl-PL" altLang="pl-PL">
                <a:latin typeface="Arial" charset="0"/>
              </a:endParaRPr>
            </a:p>
          </p:txBody>
        </p:sp>
        <p:sp>
          <p:nvSpPr>
            <p:cNvPr id="18440" name="Rectangle 5"/>
            <p:cNvSpPr>
              <a:spLocks noChangeArrowheads="1"/>
            </p:cNvSpPr>
            <p:nvPr/>
          </p:nvSpPr>
          <p:spPr bwMode="auto">
            <a:xfrm>
              <a:off x="4689451" y="1395434"/>
              <a:ext cx="2803525" cy="5349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en-US" altLang="pl-PL" sz="1200" b="1">
                  <a:latin typeface="Calibri" pitchFamily="34" charset="0"/>
                </a:rPr>
                <a:t>HIGHER EDUCATION INSTITUTIONS OF DIFFERENT TYPES</a:t>
              </a:r>
              <a:endParaRPr lang="pl-PL" altLang="pl-PL">
                <a:latin typeface="Arial" charset="0"/>
              </a:endParaRPr>
            </a:p>
          </p:txBody>
        </p:sp>
        <p:sp>
          <p:nvSpPr>
            <p:cNvPr id="18441" name="Rectangle 6"/>
            <p:cNvSpPr>
              <a:spLocks noChangeArrowheads="1"/>
            </p:cNvSpPr>
            <p:nvPr/>
          </p:nvSpPr>
          <p:spPr bwMode="auto">
            <a:xfrm>
              <a:off x="1214414" y="2201884"/>
              <a:ext cx="6278562" cy="3540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300" b="1">
                  <a:latin typeface="Calibri" pitchFamily="34" charset="0"/>
                </a:rPr>
                <a:t>MATURITY EXAMINATION ‘MATURA’</a:t>
              </a:r>
              <a:endParaRPr lang="pl-PL" altLang="pl-PL">
                <a:latin typeface="Arial" charset="0"/>
              </a:endParaRPr>
            </a:p>
          </p:txBody>
        </p:sp>
        <p:sp>
          <p:nvSpPr>
            <p:cNvPr id="18442" name="Rectangle 7"/>
            <p:cNvSpPr>
              <a:spLocks noChangeArrowheads="1"/>
            </p:cNvSpPr>
            <p:nvPr/>
          </p:nvSpPr>
          <p:spPr bwMode="auto">
            <a:xfrm>
              <a:off x="4757714" y="2724172"/>
              <a:ext cx="2735262" cy="4048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300" b="1">
                  <a:latin typeface="Calibri" pitchFamily="34" charset="0"/>
                </a:rPr>
                <a:t>POST-SECONDARY SCHOOL</a:t>
              </a:r>
              <a:endParaRPr lang="pl-PL" altLang="pl-PL">
                <a:latin typeface="Arial" charset="0"/>
              </a:endParaRPr>
            </a:p>
          </p:txBody>
        </p:sp>
        <p:sp>
          <p:nvSpPr>
            <p:cNvPr id="18443" name="Rectangle 8"/>
            <p:cNvSpPr>
              <a:spLocks noChangeArrowheads="1"/>
            </p:cNvSpPr>
            <p:nvPr/>
          </p:nvSpPr>
          <p:spPr bwMode="auto">
            <a:xfrm>
              <a:off x="1214414" y="3128984"/>
              <a:ext cx="1162050" cy="6715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POST-SECONDARY SCHOOL</a:t>
              </a:r>
              <a:endParaRPr lang="pl-PL" altLang="pl-PL">
                <a:latin typeface="Arial" charset="0"/>
              </a:endParaRPr>
            </a:p>
          </p:txBody>
        </p:sp>
        <p:sp>
          <p:nvSpPr>
            <p:cNvPr id="18444" name="Rectangle 9"/>
            <p:cNvSpPr>
              <a:spLocks noChangeArrowheads="1"/>
            </p:cNvSpPr>
            <p:nvPr/>
          </p:nvSpPr>
          <p:spPr bwMode="auto">
            <a:xfrm>
              <a:off x="4689451" y="3471884"/>
              <a:ext cx="1506538" cy="4667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COMPLEMENTARY LYCEUM</a:t>
              </a:r>
              <a:endParaRPr lang="pl-PL" altLang="pl-PL">
                <a:latin typeface="Arial" charset="0"/>
              </a:endParaRPr>
            </a:p>
          </p:txBody>
        </p:sp>
        <p:sp>
          <p:nvSpPr>
            <p:cNvPr id="18445" name="Rectangle 10"/>
            <p:cNvSpPr>
              <a:spLocks noChangeArrowheads="1"/>
            </p:cNvSpPr>
            <p:nvPr/>
          </p:nvSpPr>
          <p:spPr bwMode="auto">
            <a:xfrm>
              <a:off x="6311876" y="3329009"/>
              <a:ext cx="1181100" cy="6572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COMPLEMENTARY TECHNICAL SECONDARY SCHOOL</a:t>
              </a:r>
              <a:endParaRPr lang="pl-PL" altLang="pl-PL">
                <a:latin typeface="Arial" charset="0"/>
              </a:endParaRPr>
            </a:p>
          </p:txBody>
        </p:sp>
        <p:sp>
          <p:nvSpPr>
            <p:cNvPr id="18446" name="Rectangle 11"/>
            <p:cNvSpPr>
              <a:spLocks noChangeArrowheads="1"/>
            </p:cNvSpPr>
            <p:nvPr/>
          </p:nvSpPr>
          <p:spPr bwMode="auto">
            <a:xfrm>
              <a:off x="1214414" y="4079897"/>
              <a:ext cx="1019175" cy="64611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GENERAL LYCEUN</a:t>
              </a:r>
              <a:endParaRPr lang="pl-PL" altLang="pl-PL">
                <a:latin typeface="Arial" charset="0"/>
              </a:endParaRPr>
            </a:p>
          </p:txBody>
        </p:sp>
        <p:sp>
          <p:nvSpPr>
            <p:cNvPr id="18447" name="Rectangle 12"/>
            <p:cNvSpPr>
              <a:spLocks noChangeArrowheads="1"/>
            </p:cNvSpPr>
            <p:nvPr/>
          </p:nvSpPr>
          <p:spPr bwMode="auto">
            <a:xfrm>
              <a:off x="2306614" y="4119584"/>
              <a:ext cx="1128712" cy="5016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SPECIALISED LYCEUM</a:t>
              </a:r>
              <a:endParaRPr lang="pl-PL" altLang="pl-PL">
                <a:latin typeface="Arial" charset="0"/>
              </a:endParaRPr>
            </a:p>
          </p:txBody>
        </p:sp>
        <p:sp>
          <p:nvSpPr>
            <p:cNvPr id="18448" name="Rectangle 13"/>
            <p:cNvSpPr>
              <a:spLocks noChangeArrowheads="1"/>
            </p:cNvSpPr>
            <p:nvPr/>
          </p:nvSpPr>
          <p:spPr bwMode="auto">
            <a:xfrm>
              <a:off x="3495651" y="4052909"/>
              <a:ext cx="1076325" cy="5857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000" b="1">
                  <a:latin typeface="Calibri" pitchFamily="34" charset="0"/>
                </a:rPr>
                <a:t>TECHNICAL SECONDARY SCHOOL</a:t>
              </a:r>
              <a:endParaRPr lang="pl-PL" altLang="pl-PL">
                <a:latin typeface="Arial" charset="0"/>
              </a:endParaRPr>
            </a:p>
          </p:txBody>
        </p:sp>
        <p:sp>
          <p:nvSpPr>
            <p:cNvPr id="18449" name="Rectangle 14"/>
            <p:cNvSpPr>
              <a:spLocks noChangeArrowheads="1"/>
            </p:cNvSpPr>
            <p:nvPr/>
          </p:nvSpPr>
          <p:spPr bwMode="auto">
            <a:xfrm>
              <a:off x="4757714" y="4173559"/>
              <a:ext cx="2735262" cy="4079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300" b="1">
                  <a:latin typeface="Calibri" pitchFamily="34" charset="0"/>
                </a:rPr>
                <a:t>BASIC VOCATIONAL SCHOOL</a:t>
              </a:r>
              <a:endParaRPr lang="pl-PL" altLang="pl-PL">
                <a:latin typeface="Arial" charset="0"/>
              </a:endParaRPr>
            </a:p>
          </p:txBody>
        </p:sp>
        <p:sp>
          <p:nvSpPr>
            <p:cNvPr id="18450" name="Rectangle 15"/>
            <p:cNvSpPr>
              <a:spLocks noChangeArrowheads="1"/>
            </p:cNvSpPr>
            <p:nvPr/>
          </p:nvSpPr>
          <p:spPr bwMode="auto">
            <a:xfrm>
              <a:off x="1214414" y="4873647"/>
              <a:ext cx="6278562" cy="4079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400" b="1">
                  <a:latin typeface="Calibri" pitchFamily="34" charset="0"/>
                </a:rPr>
                <a:t>GYMNASIUM</a:t>
              </a:r>
              <a:endParaRPr lang="pl-PL" altLang="pl-PL">
                <a:latin typeface="Arial" charset="0"/>
              </a:endParaRPr>
            </a:p>
          </p:txBody>
        </p:sp>
        <p:sp>
          <p:nvSpPr>
            <p:cNvPr id="18451" name="Rectangle 16"/>
            <p:cNvSpPr>
              <a:spLocks noChangeArrowheads="1"/>
            </p:cNvSpPr>
            <p:nvPr/>
          </p:nvSpPr>
          <p:spPr bwMode="auto">
            <a:xfrm>
              <a:off x="1214414" y="5578497"/>
              <a:ext cx="6278562" cy="4079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400" b="1">
                  <a:latin typeface="Calibri" pitchFamily="34" charset="0"/>
                </a:rPr>
                <a:t>PRIMARY SCHOOL</a:t>
              </a:r>
              <a:endParaRPr lang="pl-PL" altLang="pl-PL">
                <a:latin typeface="Arial" charset="0"/>
              </a:endParaRPr>
            </a:p>
          </p:txBody>
        </p:sp>
        <p:sp>
          <p:nvSpPr>
            <p:cNvPr id="18452" name="Rectangle 17"/>
            <p:cNvSpPr>
              <a:spLocks noChangeArrowheads="1"/>
            </p:cNvSpPr>
            <p:nvPr/>
          </p:nvSpPr>
          <p:spPr bwMode="auto">
            <a:xfrm>
              <a:off x="1214414" y="6164284"/>
              <a:ext cx="6278562" cy="4079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400" b="1">
                  <a:latin typeface="Calibri" pitchFamily="34" charset="0"/>
                </a:rPr>
                <a:t>PRE-PRIMARY</a:t>
              </a:r>
              <a:endParaRPr lang="pl-PL" altLang="pl-PL">
                <a:latin typeface="Arial" charset="0"/>
              </a:endParaRPr>
            </a:p>
          </p:txBody>
        </p:sp>
        <p:cxnSp>
          <p:nvCxnSpPr>
            <p:cNvPr id="18453" name="AutoShape 18"/>
            <p:cNvCxnSpPr>
              <a:cxnSpLocks noChangeShapeType="1"/>
            </p:cNvCxnSpPr>
            <p:nvPr/>
          </p:nvCxnSpPr>
          <p:spPr bwMode="auto">
            <a:xfrm flipV="1">
              <a:off x="4203676" y="5986484"/>
              <a:ext cx="0" cy="17780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4" name="AutoShape 19"/>
            <p:cNvCxnSpPr>
              <a:cxnSpLocks noChangeShapeType="1"/>
            </p:cNvCxnSpPr>
            <p:nvPr/>
          </p:nvCxnSpPr>
          <p:spPr bwMode="auto">
            <a:xfrm flipV="1">
              <a:off x="4187801" y="5311797"/>
              <a:ext cx="0" cy="258762"/>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5" name="AutoShape 20"/>
            <p:cNvCxnSpPr>
              <a:cxnSpLocks noChangeShapeType="1"/>
            </p:cNvCxnSpPr>
            <p:nvPr/>
          </p:nvCxnSpPr>
          <p:spPr bwMode="auto">
            <a:xfrm flipV="1">
              <a:off x="1682726" y="4726009"/>
              <a:ext cx="0" cy="131763"/>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6" name="AutoShape 21"/>
            <p:cNvCxnSpPr>
              <a:cxnSpLocks noChangeShapeType="1"/>
            </p:cNvCxnSpPr>
            <p:nvPr/>
          </p:nvCxnSpPr>
          <p:spPr bwMode="auto">
            <a:xfrm flipV="1">
              <a:off x="2860651" y="4648222"/>
              <a:ext cx="0" cy="225425"/>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7" name="AutoShape 22"/>
            <p:cNvCxnSpPr>
              <a:cxnSpLocks noChangeShapeType="1"/>
            </p:cNvCxnSpPr>
            <p:nvPr/>
          </p:nvCxnSpPr>
          <p:spPr bwMode="auto">
            <a:xfrm flipV="1">
              <a:off x="3957614" y="4621234"/>
              <a:ext cx="1587" cy="252413"/>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8" name="AutoShape 23"/>
            <p:cNvCxnSpPr>
              <a:cxnSpLocks noChangeShapeType="1"/>
            </p:cNvCxnSpPr>
            <p:nvPr/>
          </p:nvCxnSpPr>
          <p:spPr bwMode="auto">
            <a:xfrm flipV="1">
              <a:off x="6072164" y="4595834"/>
              <a:ext cx="0" cy="25400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59" name="AutoShape 24"/>
            <p:cNvCxnSpPr>
              <a:cxnSpLocks noChangeShapeType="1"/>
            </p:cNvCxnSpPr>
            <p:nvPr/>
          </p:nvCxnSpPr>
          <p:spPr bwMode="auto">
            <a:xfrm flipV="1">
              <a:off x="1682726" y="3827484"/>
              <a:ext cx="1588" cy="252413"/>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0" name="AutoShape 25"/>
            <p:cNvCxnSpPr>
              <a:cxnSpLocks noChangeShapeType="1"/>
            </p:cNvCxnSpPr>
            <p:nvPr/>
          </p:nvCxnSpPr>
          <p:spPr bwMode="auto">
            <a:xfrm flipV="1">
              <a:off x="2860651" y="3800497"/>
              <a:ext cx="1588" cy="319087"/>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1" name="AutoShape 26"/>
            <p:cNvCxnSpPr>
              <a:cxnSpLocks noChangeShapeType="1"/>
            </p:cNvCxnSpPr>
            <p:nvPr/>
          </p:nvCxnSpPr>
          <p:spPr bwMode="auto">
            <a:xfrm flipV="1">
              <a:off x="3959201" y="3827484"/>
              <a:ext cx="0" cy="225425"/>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2" name="AutoShape 27"/>
            <p:cNvCxnSpPr>
              <a:cxnSpLocks noChangeShapeType="1"/>
            </p:cNvCxnSpPr>
            <p:nvPr/>
          </p:nvCxnSpPr>
          <p:spPr bwMode="auto">
            <a:xfrm flipV="1">
              <a:off x="5354614" y="3938609"/>
              <a:ext cx="0" cy="23495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3" name="AutoShape 28"/>
            <p:cNvCxnSpPr>
              <a:cxnSpLocks noChangeShapeType="1"/>
            </p:cNvCxnSpPr>
            <p:nvPr/>
          </p:nvCxnSpPr>
          <p:spPr bwMode="auto">
            <a:xfrm flipV="1">
              <a:off x="6854801" y="3986234"/>
              <a:ext cx="0" cy="160338"/>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4" name="AutoShape 29"/>
            <p:cNvCxnSpPr>
              <a:cxnSpLocks noChangeShapeType="1"/>
            </p:cNvCxnSpPr>
            <p:nvPr/>
          </p:nvCxnSpPr>
          <p:spPr bwMode="auto">
            <a:xfrm flipV="1">
              <a:off x="6796064" y="3128984"/>
              <a:ext cx="0" cy="200025"/>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5" name="AutoShape 30"/>
            <p:cNvCxnSpPr>
              <a:cxnSpLocks noChangeShapeType="1"/>
            </p:cNvCxnSpPr>
            <p:nvPr/>
          </p:nvCxnSpPr>
          <p:spPr bwMode="auto">
            <a:xfrm flipV="1">
              <a:off x="5356201" y="3128984"/>
              <a:ext cx="0" cy="34290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6" name="AutoShape 31"/>
            <p:cNvCxnSpPr>
              <a:cxnSpLocks noChangeShapeType="1"/>
            </p:cNvCxnSpPr>
            <p:nvPr/>
          </p:nvCxnSpPr>
          <p:spPr bwMode="auto">
            <a:xfrm flipV="1">
              <a:off x="2743176" y="1538309"/>
              <a:ext cx="0" cy="13335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7" name="AutoShape 32"/>
            <p:cNvCxnSpPr>
              <a:cxnSpLocks noChangeShapeType="1"/>
            </p:cNvCxnSpPr>
            <p:nvPr/>
          </p:nvCxnSpPr>
          <p:spPr bwMode="auto">
            <a:xfrm flipH="1" flipV="1">
              <a:off x="2743176" y="985859"/>
              <a:ext cx="1588" cy="133350"/>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8" name="AutoShape 33"/>
            <p:cNvCxnSpPr>
              <a:cxnSpLocks noChangeShapeType="1"/>
            </p:cNvCxnSpPr>
            <p:nvPr/>
          </p:nvCxnSpPr>
          <p:spPr bwMode="auto">
            <a:xfrm flipV="1">
              <a:off x="6013426" y="955697"/>
              <a:ext cx="0" cy="439737"/>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8469" name="AutoShape 34"/>
            <p:cNvCxnSpPr>
              <a:cxnSpLocks noChangeShapeType="1"/>
            </p:cNvCxnSpPr>
            <p:nvPr/>
          </p:nvCxnSpPr>
          <p:spPr bwMode="auto">
            <a:xfrm flipV="1">
              <a:off x="2743176" y="1930422"/>
              <a:ext cx="1588" cy="271462"/>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0" name="AutoShape 35"/>
            <p:cNvCxnSpPr>
              <a:cxnSpLocks noChangeShapeType="1"/>
            </p:cNvCxnSpPr>
            <p:nvPr/>
          </p:nvCxnSpPr>
          <p:spPr bwMode="auto">
            <a:xfrm flipV="1">
              <a:off x="6013426" y="1930422"/>
              <a:ext cx="1588" cy="271462"/>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1" name="AutoShape 36"/>
            <p:cNvCxnSpPr>
              <a:cxnSpLocks noChangeShapeType="1"/>
            </p:cNvCxnSpPr>
            <p:nvPr/>
          </p:nvCxnSpPr>
          <p:spPr bwMode="auto">
            <a:xfrm flipV="1">
              <a:off x="2120876" y="2555897"/>
              <a:ext cx="0" cy="1497012"/>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2" name="AutoShape 37"/>
            <p:cNvCxnSpPr>
              <a:cxnSpLocks noChangeShapeType="1"/>
            </p:cNvCxnSpPr>
            <p:nvPr/>
          </p:nvCxnSpPr>
          <p:spPr bwMode="auto">
            <a:xfrm flipV="1">
              <a:off x="3206726" y="2582884"/>
              <a:ext cx="0" cy="1497013"/>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3" name="AutoShape 38"/>
            <p:cNvCxnSpPr>
              <a:cxnSpLocks noChangeShapeType="1"/>
            </p:cNvCxnSpPr>
            <p:nvPr/>
          </p:nvCxnSpPr>
          <p:spPr bwMode="auto">
            <a:xfrm flipV="1">
              <a:off x="4370364" y="2582884"/>
              <a:ext cx="0" cy="1590675"/>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4" name="AutoShape 39"/>
            <p:cNvCxnSpPr>
              <a:cxnSpLocks noChangeShapeType="1"/>
            </p:cNvCxnSpPr>
            <p:nvPr/>
          </p:nvCxnSpPr>
          <p:spPr bwMode="auto">
            <a:xfrm flipV="1">
              <a:off x="5026001" y="2582884"/>
              <a:ext cx="0" cy="889000"/>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475" name="AutoShape 40"/>
            <p:cNvCxnSpPr>
              <a:cxnSpLocks noChangeShapeType="1"/>
            </p:cNvCxnSpPr>
            <p:nvPr/>
          </p:nvCxnSpPr>
          <p:spPr bwMode="auto">
            <a:xfrm flipV="1">
              <a:off x="7205639" y="2582884"/>
              <a:ext cx="0" cy="746125"/>
            </a:xfrm>
            <a:prstGeom prst="straightConnector1">
              <a:avLst/>
            </a:prstGeom>
            <a:noFill/>
            <a:ln w="9525">
              <a:solidFill>
                <a:srgbClr val="C00000"/>
              </a:solidFill>
              <a:prstDash val="dash"/>
              <a:round/>
              <a:headEnd/>
              <a:tailEnd type="triangle" w="med" len="med"/>
            </a:ln>
            <a:extLst>
              <a:ext uri="{909E8E84-426E-40DD-AFC4-6F175D3DCCD1}">
                <a14:hiddenFill xmlns:a14="http://schemas.microsoft.com/office/drawing/2010/main">
                  <a:noFill/>
                </a14:hiddenFill>
              </a:ext>
            </a:extLst>
          </p:spPr>
        </p:cxnSp>
        <p:sp>
          <p:nvSpPr>
            <p:cNvPr id="18476" name="Rectangle 41"/>
            <p:cNvSpPr>
              <a:spLocks noChangeArrowheads="1"/>
            </p:cNvSpPr>
            <p:nvPr/>
          </p:nvSpPr>
          <p:spPr bwMode="auto">
            <a:xfrm>
              <a:off x="2466951" y="3128984"/>
              <a:ext cx="949325" cy="6715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POST-SECONDARY SCHOOL</a:t>
              </a:r>
              <a:endParaRPr lang="pl-PL" altLang="pl-PL">
                <a:latin typeface="Arial" charset="0"/>
              </a:endParaRPr>
            </a:p>
          </p:txBody>
        </p:sp>
        <p:sp>
          <p:nvSpPr>
            <p:cNvPr id="18477" name="Rectangle 42"/>
            <p:cNvSpPr>
              <a:spLocks noChangeArrowheads="1"/>
            </p:cNvSpPr>
            <p:nvPr/>
          </p:nvSpPr>
          <p:spPr bwMode="auto">
            <a:xfrm>
              <a:off x="3521051" y="3128984"/>
              <a:ext cx="1031875" cy="6699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Aft>
                  <a:spcPts val="1000"/>
                </a:spcAft>
              </a:pPr>
              <a:r>
                <a:rPr lang="pl-PL" altLang="pl-PL" sz="1100" b="1">
                  <a:latin typeface="Calibri" pitchFamily="34" charset="0"/>
                </a:rPr>
                <a:t>POST-SECONDARY SCHOOL</a:t>
              </a:r>
              <a:endParaRPr lang="pl-PL" altLang="pl-PL">
                <a:latin typeface="Arial" charset="0"/>
              </a:endParaRPr>
            </a:p>
          </p:txBody>
        </p:sp>
      </p:grpSp>
    </p:spTree>
    <p:extLst>
      <p:ext uri="{BB962C8B-B14F-4D97-AF65-F5344CB8AC3E}">
        <p14:creationId xmlns:p14="http://schemas.microsoft.com/office/powerpoint/2010/main" val="396519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96964"/>
            <a:ext cx="7772400" cy="1780108"/>
          </a:xfrm>
        </p:spPr>
        <p:txBody>
          <a:bodyPr/>
          <a:lstStyle/>
          <a:p>
            <a:r>
              <a:rPr lang="en-GB" dirty="0" smtClean="0"/>
              <a:t>Scotland’s Education System</a:t>
            </a:r>
            <a:endParaRPr lang="en-GB" dirty="0"/>
          </a:p>
        </p:txBody>
      </p:sp>
      <p:pic>
        <p:nvPicPr>
          <p:cNvPr id="4" name="Picture 2" descr="https://www.crossed-flag-pins.com/animated-flag-gif/gifs/Scotland_240-animated-flag-gifs.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3" y="548680"/>
            <a:ext cx="27843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b.emn.fr/x-de/me3-site/images/erasmus%20mundus%20logo%202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843" y="5805264"/>
            <a:ext cx="38100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for Excellence</a:t>
            </a:r>
            <a:endParaRPr lang="en-GB" dirty="0"/>
          </a:p>
        </p:txBody>
      </p:sp>
      <p:sp>
        <p:nvSpPr>
          <p:cNvPr id="3" name="Text Placeholder 2"/>
          <p:cNvSpPr>
            <a:spLocks noGrp="1"/>
          </p:cNvSpPr>
          <p:nvPr>
            <p:ph type="body" idx="1"/>
          </p:nvPr>
        </p:nvSpPr>
        <p:spPr/>
        <p:txBody>
          <a:bodyPr/>
          <a:lstStyle/>
          <a:p>
            <a:r>
              <a:rPr lang="en-GB" dirty="0" smtClean="0"/>
              <a:t>Our Curriculum</a:t>
            </a:r>
            <a:endParaRPr lang="en-GB" dirty="0"/>
          </a:p>
        </p:txBody>
      </p:sp>
    </p:spTree>
    <p:extLst>
      <p:ext uri="{BB962C8B-B14F-4D97-AF65-F5344CB8AC3E}">
        <p14:creationId xmlns:p14="http://schemas.microsoft.com/office/powerpoint/2010/main" val="3945176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Curriculum – The 4 Capacities</a:t>
            </a:r>
            <a:endParaRPr lang="en-GB" dirty="0"/>
          </a:p>
        </p:txBody>
      </p:sp>
      <p:pic>
        <p:nvPicPr>
          <p:cNvPr id="2050" name="Picture 2" descr="C:\Users\Matt\AppData\Local\Microsoft\Windows\Temporary Internet Files\Content.IE5\K9DVL2DJ\MC900445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1" y="1817558"/>
            <a:ext cx="1541605"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3603" y="2234798"/>
            <a:ext cx="2975495" cy="461665"/>
          </a:xfrm>
          <a:prstGeom prst="rect">
            <a:avLst/>
          </a:prstGeom>
          <a:noFill/>
        </p:spPr>
        <p:txBody>
          <a:bodyPr wrap="none" rtlCol="0">
            <a:spAutoFit/>
          </a:bodyPr>
          <a:lstStyle/>
          <a:p>
            <a:r>
              <a:rPr lang="en-GB" sz="2400" dirty="0"/>
              <a:t>Successful Learners</a:t>
            </a:r>
            <a:endParaRPr lang="en-GB" sz="2400" dirty="0"/>
          </a:p>
        </p:txBody>
      </p:sp>
      <p:pic>
        <p:nvPicPr>
          <p:cNvPr id="2052" name="Picture 4" descr="http://www.annandale-umc.org/files/web%20pg%20clip%20art-asian%20girl%20paints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473" y="3377619"/>
            <a:ext cx="1889101" cy="12548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01299" y="3774230"/>
            <a:ext cx="3097323" cy="461665"/>
          </a:xfrm>
          <a:prstGeom prst="rect">
            <a:avLst/>
          </a:prstGeom>
          <a:noFill/>
        </p:spPr>
        <p:txBody>
          <a:bodyPr wrap="none" rtlCol="0">
            <a:spAutoFit/>
          </a:bodyPr>
          <a:lstStyle/>
          <a:p>
            <a:r>
              <a:rPr lang="en-GB" sz="2400" dirty="0"/>
              <a:t>Confident Individuals</a:t>
            </a:r>
            <a:endParaRPr lang="en-GB" sz="2400" dirty="0"/>
          </a:p>
        </p:txBody>
      </p:sp>
      <p:pic>
        <p:nvPicPr>
          <p:cNvPr id="2054" name="Picture 6" descr="http://margdteachingposters.weebly.com/uploads/2/7/6/9/2769233/9436399_o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1969" y="1953490"/>
            <a:ext cx="3097767" cy="2320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arlielove.org/wp-content/uploads/2013/05/work-togeth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616" y="5229201"/>
            <a:ext cx="2618656" cy="14228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47928" y="5478937"/>
            <a:ext cx="3239990" cy="461665"/>
          </a:xfrm>
          <a:prstGeom prst="rect">
            <a:avLst/>
          </a:prstGeom>
          <a:noFill/>
        </p:spPr>
        <p:txBody>
          <a:bodyPr wrap="none" rtlCol="0">
            <a:spAutoFit/>
          </a:bodyPr>
          <a:lstStyle/>
          <a:p>
            <a:r>
              <a:rPr lang="en-GB" sz="2400" dirty="0"/>
              <a:t>Effective Contributors</a:t>
            </a:r>
            <a:endParaRPr lang="en-GB" sz="2400" dirty="0"/>
          </a:p>
        </p:txBody>
      </p:sp>
    </p:spTree>
    <p:extLst>
      <p:ext uri="{BB962C8B-B14F-4D97-AF65-F5344CB8AC3E}">
        <p14:creationId xmlns:p14="http://schemas.microsoft.com/office/powerpoint/2010/main" val="36884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Curriculum – The 7 Design Principles</a:t>
            </a:r>
            <a:endParaRPr lang="en-GB" dirty="0"/>
          </a:p>
        </p:txBody>
      </p:sp>
      <p:pic>
        <p:nvPicPr>
          <p:cNvPr id="7170" name="Picture 2" descr="http://images.slideplayer.com/9/2394159/slides/slide_7.jpg"/>
          <p:cNvPicPr>
            <a:picLocks noChangeAspect="1" noChangeArrowheads="1"/>
          </p:cNvPicPr>
          <p:nvPr/>
        </p:nvPicPr>
        <p:blipFill rotWithShape="1">
          <a:blip r:embed="rId3">
            <a:extLst>
              <a:ext uri="{28A0092B-C50C-407E-A947-70E740481C1C}">
                <a14:useLocalDpi xmlns:a14="http://schemas.microsoft.com/office/drawing/2010/main" val="0"/>
              </a:ext>
            </a:extLst>
          </a:blip>
          <a:srcRect l="11297" t="28360" r="29893" b="10053"/>
          <a:stretch/>
        </p:blipFill>
        <p:spPr bwMode="auto">
          <a:xfrm>
            <a:off x="3598778" y="2564905"/>
            <a:ext cx="4945495" cy="388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ppt_x</p:attrName>
                                        </p:attrNameLst>
                                      </p:cBhvr>
                                      <p:tavLst>
                                        <p:tav tm="0">
                                          <p:val>
                                            <p:strVal val="#ppt_x"/>
                                          </p:val>
                                        </p:tav>
                                        <p:tav tm="100000">
                                          <p:val>
                                            <p:strVal val="#ppt_x"/>
                                          </p:val>
                                        </p:tav>
                                      </p:tavLst>
                                    </p:anim>
                                    <p:anim calcmode="lin" valueType="num">
                                      <p:cBhvr>
                                        <p:cTn id="9" dur="2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Structure - CfE Levels</a:t>
            </a:r>
            <a:endParaRPr lang="en-GB" dirty="0"/>
          </a:p>
        </p:txBody>
      </p:sp>
      <p:sp>
        <p:nvSpPr>
          <p:cNvPr id="3" name="TextBox 2"/>
          <p:cNvSpPr txBox="1"/>
          <p:nvPr/>
        </p:nvSpPr>
        <p:spPr>
          <a:xfrm>
            <a:off x="3639833" y="2132857"/>
            <a:ext cx="6863610" cy="830997"/>
          </a:xfrm>
          <a:prstGeom prst="rect">
            <a:avLst/>
          </a:prstGeom>
          <a:noFill/>
        </p:spPr>
        <p:txBody>
          <a:bodyPr wrap="none" rtlCol="0">
            <a:spAutoFit/>
          </a:bodyPr>
          <a:lstStyle/>
          <a:p>
            <a:r>
              <a:rPr lang="en-GB" sz="2400" dirty="0"/>
              <a:t>Early Level : The pre-school years and Primary 1</a:t>
            </a:r>
          </a:p>
          <a:p>
            <a:r>
              <a:rPr lang="en-GB" sz="2400" dirty="0"/>
              <a:t> </a:t>
            </a:r>
            <a:r>
              <a:rPr lang="en-GB" sz="2400" dirty="0"/>
              <a:t>                       (3 – 6 years)</a:t>
            </a:r>
            <a:endParaRPr lang="en-GB" sz="2400" dirty="0"/>
          </a:p>
        </p:txBody>
      </p:sp>
      <p:pic>
        <p:nvPicPr>
          <p:cNvPr id="1027" name="Picture 3" descr="C:\Users\Matt\AppData\Local\Microsoft\Windows\Temporary Internet Files\Content.IE5\NFMM1D5F\MC9000200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544" y="1794631"/>
            <a:ext cx="911970" cy="1331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tt\AppData\Local\Microsoft\Windows\Temporary Internet Files\Content.IE5\NFMM1D5F\MC9004453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230" y="3429000"/>
            <a:ext cx="1422598" cy="1393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63404" y="4005065"/>
            <a:ext cx="6468437" cy="830997"/>
          </a:xfrm>
          <a:prstGeom prst="rect">
            <a:avLst/>
          </a:prstGeom>
          <a:noFill/>
        </p:spPr>
        <p:txBody>
          <a:bodyPr wrap="none" rtlCol="0">
            <a:spAutoFit/>
          </a:bodyPr>
          <a:lstStyle/>
          <a:p>
            <a:r>
              <a:rPr lang="en-GB" sz="2400" dirty="0"/>
              <a:t>First Level : Primary 2, Primary 3 &amp; Primary 4</a:t>
            </a:r>
          </a:p>
          <a:p>
            <a:r>
              <a:rPr lang="en-GB" sz="2400" dirty="0"/>
              <a:t> </a:t>
            </a:r>
            <a:r>
              <a:rPr lang="en-GB" sz="2400" dirty="0"/>
              <a:t>                      (6-9 years)</a:t>
            </a:r>
            <a:endParaRPr lang="en-GB" sz="2400" dirty="0"/>
          </a:p>
        </p:txBody>
      </p:sp>
      <p:pic>
        <p:nvPicPr>
          <p:cNvPr id="1029" name="Picture 5" descr="C:\Users\Matt\AppData\Local\Microsoft\Windows\Temporary Internet Files\Content.IE5\NFMM1D5F\MC900281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5186275"/>
            <a:ext cx="1803400" cy="15065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63403" y="5708712"/>
            <a:ext cx="6824304" cy="830997"/>
          </a:xfrm>
          <a:prstGeom prst="rect">
            <a:avLst/>
          </a:prstGeom>
          <a:noFill/>
        </p:spPr>
        <p:txBody>
          <a:bodyPr wrap="none" rtlCol="0">
            <a:spAutoFit/>
          </a:bodyPr>
          <a:lstStyle/>
          <a:p>
            <a:r>
              <a:rPr lang="en-GB" sz="2400" dirty="0"/>
              <a:t>Second Level : Primary 5, Primary 6 &amp; Primary 7</a:t>
            </a:r>
          </a:p>
          <a:p>
            <a:r>
              <a:rPr lang="en-GB" sz="2400" dirty="0"/>
              <a:t> </a:t>
            </a:r>
            <a:r>
              <a:rPr lang="en-GB" sz="2400" dirty="0"/>
              <a:t>                         (9-12 years)</a:t>
            </a:r>
            <a:endParaRPr lang="en-GB" sz="2400" dirty="0"/>
          </a:p>
        </p:txBody>
      </p:sp>
    </p:spTree>
    <p:extLst>
      <p:ext uri="{BB962C8B-B14F-4D97-AF65-F5344CB8AC3E}">
        <p14:creationId xmlns:p14="http://schemas.microsoft.com/office/powerpoint/2010/main" val="3388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1000"/>
                                        <p:tgtEl>
                                          <p:spTgt spid="1029"/>
                                        </p:tgtEl>
                                      </p:cBhvr>
                                    </p:animEffect>
                                    <p:anim calcmode="lin" valueType="num">
                                      <p:cBhvr>
                                        <p:cTn id="32" dur="1000" fill="hold"/>
                                        <p:tgtEl>
                                          <p:spTgt spid="1029"/>
                                        </p:tgtEl>
                                        <p:attrNameLst>
                                          <p:attrName>ppt_x</p:attrName>
                                        </p:attrNameLst>
                                      </p:cBhvr>
                                      <p:tavLst>
                                        <p:tav tm="0">
                                          <p:val>
                                            <p:strVal val="#ppt_x"/>
                                          </p:val>
                                        </p:tav>
                                        <p:tav tm="100000">
                                          <p:val>
                                            <p:strVal val="#ppt_x"/>
                                          </p:val>
                                        </p:tav>
                                      </p:tavLst>
                                    </p:anim>
                                    <p:anim calcmode="lin" valueType="num">
                                      <p:cBhvr>
                                        <p:cTn id="33" dur="1000" fill="hold"/>
                                        <p:tgtEl>
                                          <p:spTgt spid="10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Curriculum Structure </a:t>
            </a:r>
            <a:r>
              <a:rPr lang="en-GB" dirty="0" smtClean="0"/>
              <a:t>- CfE Levels</a:t>
            </a:r>
            <a:endParaRPr lang="en-GB" dirty="0"/>
          </a:p>
        </p:txBody>
      </p:sp>
      <p:sp>
        <p:nvSpPr>
          <p:cNvPr id="3" name="TextBox 2"/>
          <p:cNvSpPr txBox="1"/>
          <p:nvPr/>
        </p:nvSpPr>
        <p:spPr>
          <a:xfrm>
            <a:off x="3639834" y="2132857"/>
            <a:ext cx="5466561" cy="830997"/>
          </a:xfrm>
          <a:prstGeom prst="rect">
            <a:avLst/>
          </a:prstGeom>
          <a:noFill/>
        </p:spPr>
        <p:txBody>
          <a:bodyPr wrap="none" rtlCol="0">
            <a:spAutoFit/>
          </a:bodyPr>
          <a:lstStyle/>
          <a:p>
            <a:r>
              <a:rPr lang="en-GB" sz="2400" dirty="0"/>
              <a:t>Third Level : Broad General Education</a:t>
            </a:r>
          </a:p>
          <a:p>
            <a:r>
              <a:rPr lang="en-GB" sz="2400" dirty="0"/>
              <a:t>	 </a:t>
            </a:r>
            <a:r>
              <a:rPr lang="en-GB" sz="2400" dirty="0"/>
              <a:t>         (12-15 years old)</a:t>
            </a:r>
            <a:endParaRPr lang="en-GB" sz="2400" dirty="0"/>
          </a:p>
        </p:txBody>
      </p:sp>
      <p:sp>
        <p:nvSpPr>
          <p:cNvPr id="7" name="TextBox 6"/>
          <p:cNvSpPr txBox="1"/>
          <p:nvPr/>
        </p:nvSpPr>
        <p:spPr>
          <a:xfrm>
            <a:off x="3663404" y="4005065"/>
            <a:ext cx="6026009" cy="830997"/>
          </a:xfrm>
          <a:prstGeom prst="rect">
            <a:avLst/>
          </a:prstGeom>
          <a:noFill/>
        </p:spPr>
        <p:txBody>
          <a:bodyPr wrap="none" rtlCol="0">
            <a:spAutoFit/>
          </a:bodyPr>
          <a:lstStyle/>
          <a:p>
            <a:r>
              <a:rPr lang="en-GB" sz="2400" dirty="0"/>
              <a:t>Fourth Level : Personal Choice of Subjects</a:t>
            </a:r>
          </a:p>
          <a:p>
            <a:r>
              <a:rPr lang="en-GB" sz="2400" dirty="0"/>
              <a:t>	</a:t>
            </a:r>
            <a:r>
              <a:rPr lang="en-GB" sz="2400" dirty="0"/>
              <a:t>         (14-15 years old)</a:t>
            </a:r>
            <a:endParaRPr lang="en-GB" sz="2400" dirty="0"/>
          </a:p>
        </p:txBody>
      </p:sp>
      <p:sp>
        <p:nvSpPr>
          <p:cNvPr id="9" name="TextBox 8"/>
          <p:cNvSpPr txBox="1"/>
          <p:nvPr/>
        </p:nvSpPr>
        <p:spPr>
          <a:xfrm>
            <a:off x="3663403" y="5708712"/>
            <a:ext cx="5745484" cy="830997"/>
          </a:xfrm>
          <a:prstGeom prst="rect">
            <a:avLst/>
          </a:prstGeom>
          <a:noFill/>
        </p:spPr>
        <p:txBody>
          <a:bodyPr wrap="none" rtlCol="0">
            <a:spAutoFit/>
          </a:bodyPr>
          <a:lstStyle/>
          <a:p>
            <a:r>
              <a:rPr lang="en-GB" sz="2400" dirty="0"/>
              <a:t>Senior Phase: Studying for qualifications</a:t>
            </a:r>
          </a:p>
          <a:p>
            <a:r>
              <a:rPr lang="en-GB" sz="2400" dirty="0"/>
              <a:t>	</a:t>
            </a:r>
            <a:r>
              <a:rPr lang="en-GB" sz="2400" dirty="0"/>
              <a:t>              (15-18 years old)</a:t>
            </a:r>
            <a:endParaRPr lang="en-GB" sz="2400" dirty="0"/>
          </a:p>
        </p:txBody>
      </p:sp>
      <p:pic>
        <p:nvPicPr>
          <p:cNvPr id="4" name="Picture 3" descr="C:\Users\matt.shanks\AppData\Local\Microsoft\Windows\Temporary Internet Files\Content.IE5\9FRI1E7Y\140759305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2" y="198884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att.shanks\AppData\Local\Microsoft\Windows\Temporary Internet Files\Content.IE5\9FRI1E7Y\education-pile-of-book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553" y="3573016"/>
            <a:ext cx="1062933" cy="15567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att.shanks\AppData\Local\Microsoft\Windows\Temporary Internet Files\Content.IE5\JHF1IS4Z\1024px-Graduation_hat.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7528" y="5589241"/>
            <a:ext cx="1691680" cy="71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9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Curriculum - Subjects</a:t>
            </a:r>
            <a:endParaRPr lang="en-GB" dirty="0"/>
          </a:p>
        </p:txBody>
      </p:sp>
      <p:grpSp>
        <p:nvGrpSpPr>
          <p:cNvPr id="22" name="Group 21"/>
          <p:cNvGrpSpPr/>
          <p:nvPr/>
        </p:nvGrpSpPr>
        <p:grpSpPr>
          <a:xfrm>
            <a:off x="2207568" y="1772816"/>
            <a:ext cx="2935336" cy="932262"/>
            <a:chOff x="683568" y="1772816"/>
            <a:chExt cx="2935336" cy="932262"/>
          </a:xfrm>
        </p:grpSpPr>
        <p:pic>
          <p:nvPicPr>
            <p:cNvPr id="2050" name="Picture 2" descr="C:\Users\Matt\AppData\Local\Microsoft\Windows\Temporary Internet Files\Content.IE5\K9DVL2DJ\MC9002458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2816"/>
              <a:ext cx="887412" cy="896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9782" y="1874081"/>
              <a:ext cx="1709122" cy="830997"/>
            </a:xfrm>
            <a:prstGeom prst="rect">
              <a:avLst/>
            </a:prstGeom>
            <a:noFill/>
          </p:spPr>
          <p:txBody>
            <a:bodyPr wrap="none" rtlCol="0">
              <a:spAutoFit/>
            </a:bodyPr>
            <a:lstStyle/>
            <a:p>
              <a:r>
                <a:rPr lang="en-GB" sz="2400" dirty="0"/>
                <a:t>Literacy &amp; </a:t>
              </a:r>
            </a:p>
            <a:p>
              <a:r>
                <a:rPr lang="en-GB" sz="2400" dirty="0"/>
                <a:t>English</a:t>
              </a:r>
              <a:endParaRPr lang="en-GB" sz="2400" dirty="0"/>
            </a:p>
          </p:txBody>
        </p:sp>
      </p:grpSp>
      <p:grpSp>
        <p:nvGrpSpPr>
          <p:cNvPr id="21" name="Group 20"/>
          <p:cNvGrpSpPr/>
          <p:nvPr/>
        </p:nvGrpSpPr>
        <p:grpSpPr>
          <a:xfrm>
            <a:off x="2255573" y="2923810"/>
            <a:ext cx="3068122" cy="830997"/>
            <a:chOff x="731573" y="2923809"/>
            <a:chExt cx="3068122" cy="830997"/>
          </a:xfrm>
        </p:grpSpPr>
        <p:pic>
          <p:nvPicPr>
            <p:cNvPr id="2051" name="Picture 3" descr="C:\Users\Matt\AppData\Local\Microsoft\Windows\Temporary Internet Files\Content.IE5\2P2X2GX4\MC9003408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73" y="2924944"/>
              <a:ext cx="791401"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5696" y="2923809"/>
              <a:ext cx="1963999" cy="830997"/>
            </a:xfrm>
            <a:prstGeom prst="rect">
              <a:avLst/>
            </a:prstGeom>
            <a:noFill/>
          </p:spPr>
          <p:txBody>
            <a:bodyPr wrap="none" rtlCol="0">
              <a:spAutoFit/>
            </a:bodyPr>
            <a:lstStyle/>
            <a:p>
              <a:r>
                <a:rPr lang="en-GB" sz="2400" dirty="0"/>
                <a:t>Numeracy </a:t>
              </a:r>
              <a:r>
                <a:rPr lang="en-GB" sz="2400" dirty="0"/>
                <a:t>&amp;</a:t>
              </a:r>
              <a:r>
                <a:rPr lang="en-GB" sz="2400" dirty="0"/>
                <a:t> </a:t>
              </a:r>
            </a:p>
            <a:p>
              <a:r>
                <a:rPr lang="en-GB" sz="2400" dirty="0"/>
                <a:t>Mathematics</a:t>
              </a:r>
              <a:endParaRPr lang="en-GB" sz="2400" dirty="0"/>
            </a:p>
          </p:txBody>
        </p:sp>
      </p:grpSp>
      <p:grpSp>
        <p:nvGrpSpPr>
          <p:cNvPr id="20" name="Group 19"/>
          <p:cNvGrpSpPr/>
          <p:nvPr/>
        </p:nvGrpSpPr>
        <p:grpSpPr>
          <a:xfrm>
            <a:off x="1996224" y="4041249"/>
            <a:ext cx="2990479" cy="847470"/>
            <a:chOff x="472223" y="4041249"/>
            <a:chExt cx="2990479" cy="847470"/>
          </a:xfrm>
        </p:grpSpPr>
        <p:pic>
          <p:nvPicPr>
            <p:cNvPr id="2052" name="Picture 4" descr="C:\Users\Matt\AppData\Local\Microsoft\Windows\Temporary Internet Files\Content.IE5\K9DVL2DJ\MC9004379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223" y="4041249"/>
              <a:ext cx="1310101" cy="8279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29077" y="4057722"/>
              <a:ext cx="1533625" cy="830997"/>
            </a:xfrm>
            <a:prstGeom prst="rect">
              <a:avLst/>
            </a:prstGeom>
          </p:spPr>
          <p:txBody>
            <a:bodyPr wrap="none">
              <a:spAutoFit/>
            </a:bodyPr>
            <a:lstStyle/>
            <a:p>
              <a:r>
                <a:rPr lang="en-GB" sz="2400" dirty="0"/>
                <a:t>Health &amp; </a:t>
              </a:r>
            </a:p>
            <a:p>
              <a:r>
                <a:rPr lang="en-GB" sz="2400" dirty="0"/>
                <a:t>Wellbeing</a:t>
              </a:r>
              <a:endParaRPr lang="en-GB" sz="2400" dirty="0"/>
            </a:p>
          </p:txBody>
        </p:sp>
      </p:grpSp>
      <p:grpSp>
        <p:nvGrpSpPr>
          <p:cNvPr id="19" name="Group 18"/>
          <p:cNvGrpSpPr/>
          <p:nvPr/>
        </p:nvGrpSpPr>
        <p:grpSpPr>
          <a:xfrm>
            <a:off x="2129717" y="5085185"/>
            <a:ext cx="3099808" cy="965263"/>
            <a:chOff x="605717" y="5085184"/>
            <a:chExt cx="3099808" cy="965263"/>
          </a:xfrm>
        </p:grpSpPr>
        <p:pic>
          <p:nvPicPr>
            <p:cNvPr id="2053" name="Picture 5" descr="C:\Users\Matt\AppData\Local\Microsoft\Windows\Temporary Internet Files\Content.IE5\BGY2QILY\MC90043265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17" y="5085184"/>
              <a:ext cx="965263" cy="9652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29077" y="5219450"/>
              <a:ext cx="1776448" cy="830997"/>
            </a:xfrm>
            <a:prstGeom prst="rect">
              <a:avLst/>
            </a:prstGeom>
          </p:spPr>
          <p:txBody>
            <a:bodyPr wrap="none">
              <a:spAutoFit/>
            </a:bodyPr>
            <a:lstStyle/>
            <a:p>
              <a:r>
                <a:rPr lang="en-GB" sz="2400" dirty="0"/>
                <a:t>Expressive </a:t>
              </a:r>
            </a:p>
            <a:p>
              <a:r>
                <a:rPr lang="en-GB" sz="2400" dirty="0"/>
                <a:t>Arts</a:t>
              </a:r>
              <a:endParaRPr lang="en-GB" sz="2400" dirty="0"/>
            </a:p>
          </p:txBody>
        </p:sp>
      </p:grpSp>
      <p:grpSp>
        <p:nvGrpSpPr>
          <p:cNvPr id="18" name="Group 17"/>
          <p:cNvGrpSpPr/>
          <p:nvPr/>
        </p:nvGrpSpPr>
        <p:grpSpPr>
          <a:xfrm>
            <a:off x="6305973" y="1874082"/>
            <a:ext cx="2362970" cy="741805"/>
            <a:chOff x="4781973" y="1874081"/>
            <a:chExt cx="2362970" cy="741805"/>
          </a:xfrm>
        </p:grpSpPr>
        <p:pic>
          <p:nvPicPr>
            <p:cNvPr id="2054" name="Picture 6" descr="C:\Program Files (x86)\Microsoft Office\MEDIA\CAGCAT10\j0301076.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1973" y="1874081"/>
              <a:ext cx="741805" cy="74180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90085" y="2033560"/>
              <a:ext cx="1354858" cy="461665"/>
            </a:xfrm>
            <a:prstGeom prst="rect">
              <a:avLst/>
            </a:prstGeom>
          </p:spPr>
          <p:txBody>
            <a:bodyPr wrap="none">
              <a:spAutoFit/>
            </a:bodyPr>
            <a:lstStyle/>
            <a:p>
              <a:r>
                <a:rPr lang="en-GB" sz="2400" dirty="0"/>
                <a:t>Sciences</a:t>
              </a:r>
              <a:endParaRPr lang="en-GB" sz="2400" dirty="0"/>
            </a:p>
          </p:txBody>
        </p:sp>
      </p:grpSp>
      <p:grpSp>
        <p:nvGrpSpPr>
          <p:cNvPr id="16" name="Group 15"/>
          <p:cNvGrpSpPr/>
          <p:nvPr/>
        </p:nvGrpSpPr>
        <p:grpSpPr>
          <a:xfrm>
            <a:off x="6265934" y="3990895"/>
            <a:ext cx="2460038" cy="870213"/>
            <a:chOff x="4741934" y="3990894"/>
            <a:chExt cx="2460038" cy="870213"/>
          </a:xfrm>
        </p:grpSpPr>
        <p:pic>
          <p:nvPicPr>
            <p:cNvPr id="2055" name="Picture 7" descr="C:\Users\Matt\AppData\Local\Microsoft\Windows\Temporary Internet Files\Content.IE5\NFMM1D5F\MC90035591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1934" y="3990894"/>
              <a:ext cx="781844" cy="8702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989781" y="3990894"/>
              <a:ext cx="1212191" cy="830997"/>
            </a:xfrm>
            <a:prstGeom prst="rect">
              <a:avLst/>
            </a:prstGeom>
          </p:spPr>
          <p:txBody>
            <a:bodyPr wrap="none">
              <a:spAutoFit/>
            </a:bodyPr>
            <a:lstStyle/>
            <a:p>
              <a:r>
                <a:rPr lang="en-GB" sz="2400" dirty="0"/>
                <a:t>Social</a:t>
              </a:r>
            </a:p>
            <a:p>
              <a:r>
                <a:rPr lang="en-GB" sz="2400" dirty="0"/>
                <a:t>Studies</a:t>
              </a:r>
              <a:endParaRPr lang="en-GB" sz="2400" dirty="0"/>
            </a:p>
          </p:txBody>
        </p:sp>
      </p:grpSp>
      <p:grpSp>
        <p:nvGrpSpPr>
          <p:cNvPr id="15" name="Group 14"/>
          <p:cNvGrpSpPr/>
          <p:nvPr/>
        </p:nvGrpSpPr>
        <p:grpSpPr>
          <a:xfrm>
            <a:off x="5961607" y="5183286"/>
            <a:ext cx="4382864" cy="910011"/>
            <a:chOff x="4437607" y="5183285"/>
            <a:chExt cx="4382864" cy="910011"/>
          </a:xfrm>
        </p:grpSpPr>
        <p:pic>
          <p:nvPicPr>
            <p:cNvPr id="2056" name="Picture 8" descr="C:\Users\Matt\AppData\Local\Microsoft\Windows\Temporary Internet Files\Content.IE5\NFMM1D5F\MC90041566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7607" y="5183285"/>
              <a:ext cx="1326189" cy="91001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901492" y="5186372"/>
              <a:ext cx="2918979" cy="830997"/>
            </a:xfrm>
            <a:prstGeom prst="rect">
              <a:avLst/>
            </a:prstGeom>
          </p:spPr>
          <p:txBody>
            <a:bodyPr wrap="square">
              <a:spAutoFit/>
            </a:bodyPr>
            <a:lstStyle/>
            <a:p>
              <a:r>
                <a:rPr lang="en-GB" sz="2400" dirty="0"/>
                <a:t>Religious &amp; Moral </a:t>
              </a:r>
            </a:p>
            <a:p>
              <a:r>
                <a:rPr lang="en-GB" sz="2400" dirty="0"/>
                <a:t>Education</a:t>
              </a:r>
              <a:endParaRPr lang="en-GB" sz="2400" dirty="0"/>
            </a:p>
          </p:txBody>
        </p:sp>
      </p:grpSp>
      <p:grpSp>
        <p:nvGrpSpPr>
          <p:cNvPr id="17" name="Group 16"/>
          <p:cNvGrpSpPr/>
          <p:nvPr/>
        </p:nvGrpSpPr>
        <p:grpSpPr>
          <a:xfrm>
            <a:off x="6149167" y="2811599"/>
            <a:ext cx="3260715" cy="1055417"/>
            <a:chOff x="4625166" y="2811598"/>
            <a:chExt cx="3260715" cy="1055417"/>
          </a:xfrm>
        </p:grpSpPr>
        <p:pic>
          <p:nvPicPr>
            <p:cNvPr id="2057" name="Picture 9" descr="C:\Users\Matt\AppData\Local\Microsoft\Windows\Temporary Internet Files\Content.IE5\BGY2QILY\MC90043935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166" y="2811598"/>
              <a:ext cx="1055417" cy="105541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901492" y="3090155"/>
              <a:ext cx="1984389" cy="461665"/>
            </a:xfrm>
            <a:prstGeom prst="rect">
              <a:avLst/>
            </a:prstGeom>
          </p:spPr>
          <p:txBody>
            <a:bodyPr wrap="none">
              <a:spAutoFit/>
            </a:bodyPr>
            <a:lstStyle/>
            <a:p>
              <a:r>
                <a:rPr lang="en-GB" sz="2400" dirty="0"/>
                <a:t>Technologies</a:t>
              </a:r>
              <a:endParaRPr lang="en-GB" sz="2400" dirty="0"/>
            </a:p>
          </p:txBody>
        </p:sp>
      </p:grpSp>
    </p:spTree>
    <p:extLst>
      <p:ext uri="{BB962C8B-B14F-4D97-AF65-F5344CB8AC3E}">
        <p14:creationId xmlns:p14="http://schemas.microsoft.com/office/powerpoint/2010/main" val="2693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Curriculum – Core Subjects</a:t>
            </a:r>
            <a:endParaRPr lang="en-GB"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4582" y="1484784"/>
            <a:ext cx="5367539" cy="4873762"/>
          </a:xfrm>
          <a:prstGeom prst="rect">
            <a:avLst/>
          </a:prstGeom>
        </p:spPr>
      </p:pic>
      <p:pic>
        <p:nvPicPr>
          <p:cNvPr id="30" name="Picture 6" descr="C:\Program Files (x86)\Microsoft Office\MEDIA\CAGCAT10\j030107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94442">
            <a:off x="6578330" y="5567514"/>
            <a:ext cx="741805" cy="7418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C:\Users\Matt\AppData\Local\Microsoft\Windows\Temporary Internet Files\Content.IE5\BGY2QILY\MC9004326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47382">
            <a:off x="6913047" y="1797775"/>
            <a:ext cx="965263" cy="9652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C:\Users\Matt\AppData\Local\Microsoft\Windows\Temporary Internet Files\Content.IE5\BGY2QILY\MC900439359[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00077">
            <a:off x="3373224" y="2574653"/>
            <a:ext cx="1055417" cy="10554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C:\Users\Matt\AppData\Local\Microsoft\Windows\Temporary Internet Files\Content.IE5\NFMM1D5F\MC90035591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42269">
            <a:off x="4314858" y="1676589"/>
            <a:ext cx="781844" cy="8702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C:\Users\Matt\AppData\Local\Microsoft\Windows\Temporary Internet Files\Content.IE5\NFMM1D5F\MC90041566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39626">
            <a:off x="4418943" y="5446995"/>
            <a:ext cx="1326189" cy="9100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att\AppData\Local\Microsoft\Windows\Temporary Internet Files\Content.IE5\2P2X2GX4\MC90035419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38268">
            <a:off x="7690041" y="2766535"/>
            <a:ext cx="859219" cy="80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ircle(in)">
                                      <p:cBhvr>
                                        <p:cTn id="24" dur="2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in)">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barn(inVertical)">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circle(in)">
                                      <p:cBhvr>
                                        <p:cTn id="39"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Curriculum – Interdisciplinary Learning</a:t>
            </a:r>
            <a:endParaRPr lang="en-GB" sz="3200" dirty="0"/>
          </a:p>
        </p:txBody>
      </p:sp>
      <p:pic>
        <p:nvPicPr>
          <p:cNvPr id="1026" name="Picture 2" descr="C:\Users\Matt\AppData\Local\Microsoft\Windows\Temporary Internet Files\Content.IE5\NFMM1D5F\MC9002372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1634985"/>
            <a:ext cx="5061568"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39816" y="4365104"/>
            <a:ext cx="2448272" cy="523220"/>
          </a:xfrm>
          <a:prstGeom prst="rect">
            <a:avLst/>
          </a:prstGeom>
          <a:noFill/>
        </p:spPr>
        <p:txBody>
          <a:bodyPr wrap="square" lIns="91440" tIns="45720" rIns="91440" bIns="45720">
            <a:spAutoFit/>
          </a:bodyPr>
          <a:lstStyle/>
          <a:p>
            <a:pPr algn="ctr"/>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Vikings</a:t>
            </a: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2" name="Picture 5" descr="C:\Users\Matt\AppData\Local\Microsoft\Windows\Temporary Internet Files\Content.IE5\BGY2QILY\MC90043265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47382">
            <a:off x="8445304" y="4612960"/>
            <a:ext cx="1477682" cy="1477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Matt\AppData\Local\Microsoft\Windows\Temporary Internet Files\Content.IE5\NFMM1D5F\MC90035591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42269">
            <a:off x="8741601" y="1834537"/>
            <a:ext cx="1226291" cy="13648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Matt\AppData\Local\Microsoft\Windows\Temporary Internet Files\Content.IE5\NFMM1D5F\MC9004156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548844">
            <a:off x="1936613" y="4188800"/>
            <a:ext cx="1887389" cy="12950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Matt\AppData\Local\Microsoft\Windows\Temporary Internet Files\Content.IE5\BGY2QILY\MC900439359[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00077">
            <a:off x="1931205" y="1645921"/>
            <a:ext cx="1525370" cy="1525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att\AppData\Local\Microsoft\Windows\Temporary Internet Files\Content.IE5\NFMM1D5F\MC900237271[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3359696" y="4047138"/>
            <a:ext cx="506156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1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65896E-6 C -0.00347 -0.01919 -0.01007 -0.04139 -0.02292 -0.05225 C -0.02552 -0.06312 -0.0276 -0.06844 -0.03281 -0.07861 C -0.03385 -0.08069 -0.03611 -0.08509 -0.03611 -0.08509 C -0.03767 -0.09156 -0.0401 -0.09873 -0.04253 -0.10474 C -0.04444 -0.10936 -0.04687 -0.11352 -0.04913 -0.11792 C -0.05017 -0.12 -0.05243 -0.12439 -0.05243 -0.12439 C -0.0559 -0.13896 -0.05104 -0.12324 -0.05903 -0.13526 C -0.06163 -0.13919 -0.06337 -0.14404 -0.06562 -0.14844 C -0.06788 -0.15283 -0.07205 -0.15422 -0.07535 -0.15722 C -0.09167 -0.17179 -0.1033 -0.17734 -0.12292 -0.18127 C -0.1349 -0.18636 -0.12951 -0.18428 -0.13924 -0.18774 C -0.17135 -0.18613 -0.1974 -0.18636 -0.22621 -0.17017 C -0.22847 -0.16902 -0.23073 -0.16763 -0.23281 -0.16601 C -0.23455 -0.16462 -0.23594 -0.16277 -0.23767 -0.16162 C -0.25191 -0.15329 -0.23663 -0.16624 -0.25087 -0.15491 C -0.25417 -0.15237 -0.25729 -0.14913 -0.26059 -0.14636 C -0.26233 -0.14497 -0.26562 -0.14196 -0.26562 -0.14196 C -0.26667 -0.13965 -0.26719 -0.13711 -0.26875 -0.13526 C -0.2717 -0.13179 -0.27865 -0.1267 -0.27865 -0.1267 C -0.28437 -0.11491 -0.29149 -0.10451 -0.29826 -0.09387 C -0.30347 -0.08578 -0.30104 -0.08277 -0.30816 -0.0763 C -0.31198 -0.06058 -0.30642 -0.08 -0.31476 -0.06335 C -0.3158 -0.0615 -0.31562 -0.05873 -0.31632 -0.05665 C -0.31719 -0.05433 -0.31875 -0.05248 -0.31962 -0.05017 C -0.32222 -0.04347 -0.32274 -0.03561 -0.32448 -0.02844 C -0.32691 -0.00763 -0.32882 0.01249 -0.33281 0.03283 C -0.33524 0.05873 -0.33455 0.08532 -0.33767 0.11145 C -0.33993 0.13064 -0.34496 0.1489 -0.34757 0.16809 C -0.34809 0.18405 -0.34792 0.20023 -0.34913 0.21619 C -0.35 0.22705 -0.35573 0.24 -0.35573 0.2511 " pathEditMode="relative" ptsTypes="ffffffffffffffffffffffffffffffA">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5E-6 9.24855E-7 C 0.00052 -0.01457 0.0007 -0.02913 0.00156 -0.0437 C 0.00313 -0.06659 0.01146 -0.09642 0.01806 -0.11792 C 0.02031 -0.13734 0.02448 -0.15722 0.03108 -0.1748 C 0.03386 -0.19561 0.04045 -0.21688 0.04757 -0.23584 C 0.04913 -0.25063 0.0507 -0.26196 0.05573 -0.27514 C 0.05695 -0.28416 0.05851 -0.29272 0.06059 -0.3015 C 0.06007 -0.33942 0.06007 -0.37711 0.05903 -0.41503 C 0.05886 -0.4222 0.05538 -0.42983 0.05399 -0.43676 C 0.04983 -0.45873 0.04583 -0.46266 0.03438 -0.47815 C 0.03247 -0.48069 0.0316 -0.48462 0.02952 -0.48694 C 0.02483 -0.49202 0.01372 -0.49618 0.00816 -0.50011 C -0.0033 -0.50798 0.01042 -0.50058 -0.00173 -0.51098 C -0.00469 -0.51352 -0.00851 -0.51306 -0.01146 -0.51537 C -0.01823 -0.52046 -0.02535 -0.52902 -0.03281 -0.53272 C -0.0375 -0.53503 -0.04271 -0.53549 -0.04757 -0.53711 C -0.06042 -0.54844 -0.07448 -0.55769 -0.08854 -0.56555 C -0.09705 -0.5704 -0.09253 -0.56925 -0.1 -0.57202 C -0.10434 -0.57364 -0.11319 -0.57642 -0.11319 -0.57642 C -0.15173 -0.57503 -0.1684 -0.57457 -0.2 -0.56786 C -0.20694 -0.56324 -0.21389 -0.56185 -0.22135 -0.55907 C -0.22569 -0.55746 -0.23455 -0.55468 -0.23455 -0.55468 C -0.2441 -0.54821 -0.25469 -0.54381 -0.26406 -0.53711 C -0.27222 -0.53133 -0.27708 -0.52485 -0.28368 -0.51746 C -0.2901 -0.51029 -0.30191 -0.50035 -0.30816 -0.49133 C -0.31233 -0.48509 -0.31458 -0.4763 -0.31979 -0.47168 C -0.32691 -0.4652 -0.32344 -0.46936 -0.32951 -0.4585 C -0.3316 -0.44786 -0.33507 -0.43838 -0.33767 -0.42798 C -0.33906 -0.4222 -0.33958 -0.41618 -0.34097 -0.41063 C -0.34149 -0.40832 -0.34219 -0.40624 -0.34271 -0.40393 C -0.34392 -0.38959 -0.34635 -0.37688 -0.34757 -0.36254 C -0.34548 -0.28046 -0.34271 -0.2652 -0.34271 -0.16832 " pathEditMode="relative" ptsTypes="fffffffffffffffffffffffffffffffA">
                                      <p:cBhvr>
                                        <p:cTn id="10" dur="20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6.11111E-6 9.24855E-7 C 0.01025 -0.03399 0.02119 -0.05919 0.04098 -0.08509 C 0.04271 -0.0874 0.04549 -0.08786 0.04757 -0.08948 C 0.05209 -0.09295 0.05556 -0.09896 0.0606 -0.10058 C 0.06719 -0.10266 0.06876 -0.10266 0.07535 -0.10705 C 0.08942 -0.1163 0.10278 -0.12832 0.11806 -0.13318 C 0.12379 -0.13827 0.12987 -0.14012 0.13612 -0.14405 C 0.14167 -0.15191 0.14445 -0.15468 0.15244 -0.15722 C 0.1566 -0.16 0.16146 -0.16092 0.16563 -0.1637 C 0.1724 -0.16809 0.17813 -0.17526 0.18525 -0.17919 C 0.18942 -0.1815 0.1941 -0.1815 0.19844 -0.18335 C 0.20469 -0.18913 0.21077 -0.18936 0.21806 -0.19214 C 0.22587 -0.19514 0.23299 -0.19861 0.24098 -0.20092 C 0.25244 -0.20855 0.26459 -0.21364 0.27709 -0.21618 C 0.30261 -0.22705 0.32744 -0.24 0.35417 -0.24462 C 0.36876 -0.2437 0.38716 -0.24624 0.40174 -0.23792 C 0.40799 -0.23445 0.41372 -0.23006 0.41806 -0.22266 C 0.42049 -0.2185 0.42466 -0.20971 0.42466 -0.20971 C 0.43473 -0.15283 0.42917 -0.06705 0.41476 -0.00439 C 0.41233 0.00601 0.40869 0.01572 0.4066 0.02613 C 0.40139 0.05017 0.39462 0.07561 0.39185 0.10035 C 0.39115 0.10613 0.39098 0.11214 0.39011 0.11792 C 0.38942 0.12231 0.38698 0.13087 0.38698 0.13087 C 0.38369 0.15977 0.3823 0.19491 0.39514 0.22035 C 0.39879 0.23607 0.40487 0.25179 0.40487 0.26844 " pathEditMode="relative" ptsTypes="ffffffffffffffffffffffffA">
                                      <p:cBhvr>
                                        <p:cTn id="14" dur="2000" fill="hold"/>
                                        <p:tgtEl>
                                          <p:spTgt spid="1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2691 0.00138 C -0.0342 -0.03561 -0.03333 -0.07607 -0.02361 -0.11214 C -0.021 -0.13411 -0.0151 -0.15492 -0.00885 -0.17549 C -0.00555 -0.19815 -0.00034 -0.22266 0.00747 -0.24324 C 0.01025 -0.26266 0.01598 -0.28116 0.02066 -0.29989 C 0.02379 -0.31283 0.02657 -0.32578 0.03212 -0.33711 C 0.03525 -0.34983 0.03299 -0.34151 0.04028 -0.36116 C 0.04098 -0.36324 0.0408 -0.36578 0.04184 -0.36763 C 0.04306 -0.36971 0.04514 -0.37064 0.04688 -0.37203 C 0.05191 -0.38336 0.05764 -0.39376 0.0632 -0.40463 C 0.06546 -0.40902 0.07032 -0.40971 0.07309 -0.41341 C 0.08091 -0.42382 0.07674 -0.42104 0.08455 -0.42428 C 0.09063 -0.43237 0.09931 -0.43677 0.10417 -0.44625 C 0.10921 -0.45619 0.11823 -0.46729 0.12552 -0.47468 C 0.13282 -0.49364 0.12431 -0.47492 0.13368 -0.48763 C 0.13507 -0.48948 0.13559 -0.49226 0.13698 -0.49434 C 0.14497 -0.50613 0.1533 -0.51399 0.1632 -0.52255 C 0.17622 -0.53388 0.16059 -0.52625 0.17309 -0.53133 C 0.1882 -0.54497 0.16441 -0.52416 0.18612 -0.54012 C 0.19983 -0.55029 0.21424 -0.56278 0.22709 -0.57503 C 0.23282 -0.58035 0.24688 -0.58382 0.24688 -0.58359 C 0.26042 -0.59746 0.24549 -0.58451 0.26164 -0.59237 C 0.26355 -0.5933 0.26459 -0.59584 0.2665 -0.59677 C 0.27466 -0.60093 0.28612 -0.60208 0.29445 -0.60347 C 0.31198 -0.60278 0.32952 -0.60324 0.34688 -0.60116 C 0.35365 -0.60046 0.3632 -0.57873 0.3698 -0.57272 C 0.38073 -0.55145 0.39497 -0.53318 0.40591 -0.51168 C 0.40938 -0.49711 0.4165 -0.48486 0.42049 -0.47029 C 0.41962 -0.43723 0.42205 -0.41989 0.41216 -0.39376 C 0.41025 -0.37942 0.40747 -0.36532 0.40261 -0.35237 C 0.40052 -0.33966 0.39827 -0.32694 0.39427 -0.31515 C 0.39115 -0.29434 0.39497 -0.31353 0.38941 -0.29549 C 0.3882 -0.29133 0.38594 -0.28255 0.38594 -0.28255 C 0.38264 -0.24301 0.38316 -0.21295 0.38125 -0.16902 C 0.38039 -0.15099 0.37483 -0.12971 0.37136 -0.11214 C 0.36893 -0.10058 0.3632 -0.0874 0.3632 -0.07515 " pathEditMode="relative" rAng="0" ptsTypes="fffffffffffffffffffffffffffffffffffA">
                                      <p:cBhvr>
                                        <p:cTn id="18" dur="2000" fill="hold"/>
                                        <p:tgtEl>
                                          <p:spTgt spid="14"/>
                                        </p:tgtEl>
                                        <p:attrNameLst>
                                          <p:attrName>ppt_x</p:attrName>
                                          <p:attrName>ppt_y</p:attrName>
                                        </p:attrNameLst>
                                      </p:cBhvr>
                                      <p:rCtr x="22083" y="-302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657667">
            <a:off x="510741" y="1560011"/>
            <a:ext cx="7882287" cy="1107996"/>
          </a:xfrm>
          <a:prstGeom prst="rect">
            <a:avLst/>
          </a:prstGeom>
          <a:solidFill>
            <a:schemeClr val="accent2">
              <a:lumMod val="75000"/>
            </a:schemeClr>
          </a:solidFill>
        </p:spPr>
        <p:txBody>
          <a:bodyPr wrap="none" lIns="91440" tIns="45720" rIns="91440" bIns="45720">
            <a:spAutoFit/>
          </a:bodyPr>
          <a:lstStyle/>
          <a:p>
            <a:pPr algn="ctr"/>
            <a:r>
              <a:rPr lang="en-US" sz="6600" b="1" cap="none" spc="0" dirty="0" smtClean="0">
                <a:ln w="22225">
                  <a:solidFill>
                    <a:schemeClr val="accent2"/>
                  </a:solidFill>
                  <a:prstDash val="solid"/>
                </a:ln>
                <a:solidFill>
                  <a:schemeClr val="accent2">
                    <a:lumMod val="40000"/>
                    <a:lumOff val="60000"/>
                  </a:schemeClr>
                </a:solidFill>
                <a:effectLst/>
              </a:rPr>
              <a:t>HIGHER EDUCATION</a:t>
            </a:r>
            <a:endParaRPr lang="en-US" sz="66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759418" y="3423711"/>
            <a:ext cx="8684001"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t>Students finish their Secondary Education at </a:t>
            </a:r>
            <a:r>
              <a:rPr lang="en-US" sz="2800" dirty="0" smtClean="0"/>
              <a:t>the age </a:t>
            </a:r>
            <a:r>
              <a:rPr lang="en-US" sz="2800" dirty="0"/>
              <a:t>of 19. They have to pass matriculation </a:t>
            </a:r>
            <a:r>
              <a:rPr lang="en-US" sz="2800" dirty="0" smtClean="0"/>
              <a:t>exams before </a:t>
            </a:r>
            <a:r>
              <a:rPr lang="en-US" sz="2800" dirty="0"/>
              <a:t>going to university. </a:t>
            </a:r>
            <a:br>
              <a:rPr lang="en-US" sz="2800" dirty="0"/>
            </a:br>
            <a:endParaRPr lang="bg-BG" sz="2800" dirty="0"/>
          </a:p>
        </p:txBody>
      </p:sp>
      <p:sp>
        <p:nvSpPr>
          <p:cNvPr id="6" name="Title 3"/>
          <p:cNvSpPr txBox="1">
            <a:spLocks/>
          </p:cNvSpPr>
          <p:nvPr/>
        </p:nvSpPr>
        <p:spPr>
          <a:xfrm>
            <a:off x="153551" y="165716"/>
            <a:ext cx="8596668" cy="132080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BULGARIA</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7"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38740565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Curriculum – The 4 Capacities</a:t>
            </a:r>
            <a:endParaRPr lang="en-GB" dirty="0"/>
          </a:p>
        </p:txBody>
      </p:sp>
      <p:pic>
        <p:nvPicPr>
          <p:cNvPr id="2050" name="Picture 2" descr="C:\Users\Matt\AppData\Local\Microsoft\Windows\Temporary Internet Files\Content.IE5\K9DVL2DJ\MC900445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1" y="1817558"/>
            <a:ext cx="1541605"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3603" y="2234798"/>
            <a:ext cx="2975495" cy="461665"/>
          </a:xfrm>
          <a:prstGeom prst="rect">
            <a:avLst/>
          </a:prstGeom>
          <a:noFill/>
        </p:spPr>
        <p:txBody>
          <a:bodyPr wrap="none" rtlCol="0">
            <a:spAutoFit/>
          </a:bodyPr>
          <a:lstStyle/>
          <a:p>
            <a:r>
              <a:rPr lang="en-GB" sz="2400" dirty="0"/>
              <a:t>Successful Learners</a:t>
            </a:r>
            <a:endParaRPr lang="en-GB" sz="2400" dirty="0"/>
          </a:p>
        </p:txBody>
      </p:sp>
      <p:pic>
        <p:nvPicPr>
          <p:cNvPr id="2052" name="Picture 4" descr="http://www.annandale-umc.org/files/web%20pg%20clip%20art-asian%20girl%20paints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473" y="3377619"/>
            <a:ext cx="1889101" cy="12548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01299" y="3774230"/>
            <a:ext cx="3097323" cy="461665"/>
          </a:xfrm>
          <a:prstGeom prst="rect">
            <a:avLst/>
          </a:prstGeom>
          <a:noFill/>
        </p:spPr>
        <p:txBody>
          <a:bodyPr wrap="none" rtlCol="0">
            <a:spAutoFit/>
          </a:bodyPr>
          <a:lstStyle/>
          <a:p>
            <a:r>
              <a:rPr lang="en-GB" sz="2400" dirty="0"/>
              <a:t>Confident Individuals</a:t>
            </a:r>
            <a:endParaRPr lang="en-GB" sz="2400" dirty="0"/>
          </a:p>
        </p:txBody>
      </p:sp>
      <p:pic>
        <p:nvPicPr>
          <p:cNvPr id="2054" name="Picture 6" descr="http://margdteachingposters.weebly.com/uploads/2/7/6/9/2769233/9436399_ori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1969" y="1953490"/>
            <a:ext cx="3097767" cy="2320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arlielove.org/wp-content/uploads/2013/05/work-togeth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9616" y="5229201"/>
            <a:ext cx="2618656" cy="14228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47928" y="5478937"/>
            <a:ext cx="3239990" cy="461665"/>
          </a:xfrm>
          <a:prstGeom prst="rect">
            <a:avLst/>
          </a:prstGeom>
          <a:noFill/>
        </p:spPr>
        <p:txBody>
          <a:bodyPr wrap="none" rtlCol="0">
            <a:spAutoFit/>
          </a:bodyPr>
          <a:lstStyle/>
          <a:p>
            <a:r>
              <a:rPr lang="en-GB" sz="2400" dirty="0"/>
              <a:t>Effective Contributors</a:t>
            </a:r>
            <a:endParaRPr lang="en-GB" sz="2400" dirty="0"/>
          </a:p>
        </p:txBody>
      </p:sp>
    </p:spTree>
    <p:extLst>
      <p:ext uri="{BB962C8B-B14F-4D97-AF65-F5344CB8AC3E}">
        <p14:creationId xmlns:p14="http://schemas.microsoft.com/office/powerpoint/2010/main" val="29307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500"/>
                                        <p:tgtEl>
                                          <p:spTgt spid="20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Features of our Education System</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5" y="2204865"/>
            <a:ext cx="3140385" cy="41871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2204864"/>
            <a:ext cx="3168352" cy="4224468"/>
          </a:xfrm>
          <a:prstGeom prst="rect">
            <a:avLst/>
          </a:prstGeom>
        </p:spPr>
      </p:pic>
      <p:sp>
        <p:nvSpPr>
          <p:cNvPr id="5" name="TextBox 4"/>
          <p:cNvSpPr txBox="1"/>
          <p:nvPr/>
        </p:nvSpPr>
        <p:spPr>
          <a:xfrm>
            <a:off x="5231904" y="2625874"/>
            <a:ext cx="1872208" cy="3539430"/>
          </a:xfrm>
          <a:prstGeom prst="rect">
            <a:avLst/>
          </a:prstGeom>
          <a:noFill/>
        </p:spPr>
        <p:txBody>
          <a:bodyPr wrap="square" rtlCol="0">
            <a:spAutoFit/>
          </a:bodyPr>
          <a:lstStyle/>
          <a:p>
            <a:pPr algn="ctr"/>
            <a:r>
              <a:rPr lang="en-GB" sz="3200" dirty="0"/>
              <a:t>Most children in Scotland wear a school uniform</a:t>
            </a:r>
            <a:endParaRPr lang="en-GB" sz="3200" dirty="0"/>
          </a:p>
        </p:txBody>
      </p:sp>
    </p:spTree>
    <p:extLst>
      <p:ext uri="{BB962C8B-B14F-4D97-AF65-F5344CB8AC3E}">
        <p14:creationId xmlns:p14="http://schemas.microsoft.com/office/powerpoint/2010/main" val="37940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Features of our Education System</a:t>
            </a:r>
            <a:endParaRPr lang="en-GB" dirty="0"/>
          </a:p>
        </p:txBody>
      </p:sp>
      <p:sp>
        <p:nvSpPr>
          <p:cNvPr id="5" name="TextBox 4"/>
          <p:cNvSpPr txBox="1"/>
          <p:nvPr/>
        </p:nvSpPr>
        <p:spPr>
          <a:xfrm>
            <a:off x="1847528" y="2625875"/>
            <a:ext cx="2880320" cy="4031873"/>
          </a:xfrm>
          <a:prstGeom prst="rect">
            <a:avLst/>
          </a:prstGeom>
          <a:noFill/>
        </p:spPr>
        <p:txBody>
          <a:bodyPr wrap="square" rtlCol="0">
            <a:spAutoFit/>
          </a:bodyPr>
          <a:lstStyle/>
          <a:p>
            <a:pPr algn="ctr"/>
            <a:r>
              <a:rPr lang="en-GB" sz="3200" dirty="0"/>
              <a:t>All children can have a free breakfast in school and  Primary 1-3 children can have a free lunch</a:t>
            </a:r>
            <a:endParaRPr lang="en-GB" sz="3200" dirty="0"/>
          </a:p>
        </p:txBody>
      </p:sp>
      <p:pic>
        <p:nvPicPr>
          <p:cNvPr id="2058" name="Picture 10" descr="http://www.brunswick-house.kent.sch.uk/_files/images/Enrichment/breakfast_club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72" y="2276873"/>
            <a:ext cx="2232248" cy="20340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c1.staticflickr.com/9/8440/7995796099_c60447daba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8129" y="4509120"/>
            <a:ext cx="3197429" cy="211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4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animEffect transition="in" filter="fade">
                                      <p:cBhvr>
                                        <p:cTn id="14" dur="500"/>
                                        <p:tgtEl>
                                          <p:spTgt spid="205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fade">
                                      <p:cBhvr>
                                        <p:cTn id="1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Features of our Education System</a:t>
            </a:r>
            <a:endParaRPr lang="en-GB" dirty="0"/>
          </a:p>
        </p:txBody>
      </p:sp>
      <p:sp>
        <p:nvSpPr>
          <p:cNvPr id="5" name="TextBox 4"/>
          <p:cNvSpPr txBox="1"/>
          <p:nvPr/>
        </p:nvSpPr>
        <p:spPr>
          <a:xfrm>
            <a:off x="1847528" y="2625875"/>
            <a:ext cx="2880320" cy="4031873"/>
          </a:xfrm>
          <a:prstGeom prst="rect">
            <a:avLst/>
          </a:prstGeom>
          <a:noFill/>
        </p:spPr>
        <p:txBody>
          <a:bodyPr wrap="square" rtlCol="0">
            <a:spAutoFit/>
          </a:bodyPr>
          <a:lstStyle/>
          <a:p>
            <a:pPr algn="ctr"/>
            <a:r>
              <a:rPr lang="en-GB" sz="3200" dirty="0"/>
              <a:t>Children and young people are encouraged to play a part in the decision-making of schools. </a:t>
            </a:r>
            <a:endParaRPr lang="en-GB" sz="3200" dirty="0"/>
          </a:p>
        </p:txBody>
      </p:sp>
      <p:pic>
        <p:nvPicPr>
          <p:cNvPr id="2050" name="Picture 2" descr="http://www.medalsforschools.com/images/detailed/3/house_captain_412963124444d44287c92e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2492897"/>
            <a:ext cx="2804426" cy="13936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adgesplus.co.uk/uploads/images/products/D27_Pupil_Council_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3429000"/>
            <a:ext cx="2664346" cy="2519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hop.mlbadges.com/images/made/assets/uploads/product/19779/ecocommittee-gp_500_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7928" y="4903812"/>
            <a:ext cx="1954188" cy="1954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hoolmeritstickers.com/data/img/products/main/_cache/0699daa3afa4af6f1ac0ea6673a7aa85.jpg?5139a5d7"/>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36160" y="4856817"/>
            <a:ext cx="2941314" cy="179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3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fade">
                                      <p:cBhvr>
                                        <p:cTn id="35" dur="1000"/>
                                        <p:tgtEl>
                                          <p:spTgt spid="2056"/>
                                        </p:tgtEl>
                                      </p:cBhvr>
                                    </p:animEffect>
                                    <p:anim calcmode="lin" valueType="num">
                                      <p:cBhvr>
                                        <p:cTn id="36" dur="1000" fill="hold"/>
                                        <p:tgtEl>
                                          <p:spTgt spid="2056"/>
                                        </p:tgtEl>
                                        <p:attrNameLst>
                                          <p:attrName>ppt_x</p:attrName>
                                        </p:attrNameLst>
                                      </p:cBhvr>
                                      <p:tavLst>
                                        <p:tav tm="0">
                                          <p:val>
                                            <p:strVal val="#ppt_x"/>
                                          </p:val>
                                        </p:tav>
                                        <p:tav tm="100000">
                                          <p:val>
                                            <p:strVal val="#ppt_x"/>
                                          </p:val>
                                        </p:tav>
                                      </p:tavLst>
                                    </p:anim>
                                    <p:anim calcmode="lin" valueType="num">
                                      <p:cBhvr>
                                        <p:cTn id="37"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Features of our Education System</a:t>
            </a:r>
            <a:endParaRPr lang="en-GB" dirty="0"/>
          </a:p>
        </p:txBody>
      </p:sp>
      <p:sp>
        <p:nvSpPr>
          <p:cNvPr id="5" name="TextBox 4"/>
          <p:cNvSpPr txBox="1"/>
          <p:nvPr/>
        </p:nvSpPr>
        <p:spPr>
          <a:xfrm>
            <a:off x="1847528" y="2625874"/>
            <a:ext cx="2880320" cy="3046988"/>
          </a:xfrm>
          <a:prstGeom prst="rect">
            <a:avLst/>
          </a:prstGeom>
          <a:noFill/>
        </p:spPr>
        <p:txBody>
          <a:bodyPr wrap="square" rtlCol="0">
            <a:spAutoFit/>
          </a:bodyPr>
          <a:lstStyle/>
          <a:p>
            <a:pPr algn="ctr"/>
            <a:r>
              <a:rPr lang="en-GB" sz="3200" dirty="0"/>
              <a:t>Many schools have after-school clubs with a huge variety of activities</a:t>
            </a:r>
            <a:endParaRPr lang="en-GB" sz="3200" dirty="0"/>
          </a:p>
        </p:txBody>
      </p:sp>
      <p:pic>
        <p:nvPicPr>
          <p:cNvPr id="3074" name="Picture 2" descr="http://rainbow-montessori-school.co.uk/wp-content/uploads/2014/03/after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2" y="2420888"/>
            <a:ext cx="4464496" cy="360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Features of our Education System</a:t>
            </a:r>
            <a:endParaRPr lang="en-GB" dirty="0"/>
          </a:p>
        </p:txBody>
      </p:sp>
      <p:sp>
        <p:nvSpPr>
          <p:cNvPr id="5" name="TextBox 4"/>
          <p:cNvSpPr txBox="1"/>
          <p:nvPr/>
        </p:nvSpPr>
        <p:spPr>
          <a:xfrm>
            <a:off x="1847528" y="2625875"/>
            <a:ext cx="2880320" cy="4031873"/>
          </a:xfrm>
          <a:prstGeom prst="rect">
            <a:avLst/>
          </a:prstGeom>
          <a:noFill/>
        </p:spPr>
        <p:txBody>
          <a:bodyPr wrap="square" rtlCol="0">
            <a:spAutoFit/>
          </a:bodyPr>
          <a:lstStyle/>
          <a:p>
            <a:pPr algn="ctr"/>
            <a:r>
              <a:rPr lang="en-GB" sz="3200" dirty="0"/>
              <a:t>Many schools are part of the Rights Respecting Schools initiative based on U.N.C.R.C.</a:t>
            </a:r>
            <a:endParaRPr lang="en-GB" sz="3200" dirty="0"/>
          </a:p>
        </p:txBody>
      </p:sp>
      <p:pic>
        <p:nvPicPr>
          <p:cNvPr id="4098" name="Picture 2" descr="http://www.bearsdenacademy.e-dunbarton.sch.uk/_files/images/b04f9d8d21d7de12394136a7fd3ac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1" y="2708920"/>
            <a:ext cx="3703431" cy="37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heel(1)">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Aim of our Education System</a:t>
            </a:r>
            <a:endParaRPr lang="en-GB" dirty="0"/>
          </a:p>
        </p:txBody>
      </p:sp>
      <p:sp>
        <p:nvSpPr>
          <p:cNvPr id="5" name="TextBox 4"/>
          <p:cNvSpPr txBox="1"/>
          <p:nvPr/>
        </p:nvSpPr>
        <p:spPr>
          <a:xfrm>
            <a:off x="1847528" y="2564905"/>
            <a:ext cx="8424936" cy="2062103"/>
          </a:xfrm>
          <a:prstGeom prst="rect">
            <a:avLst/>
          </a:prstGeom>
          <a:noFill/>
        </p:spPr>
        <p:txBody>
          <a:bodyPr wrap="square" rtlCol="0">
            <a:spAutoFit/>
          </a:bodyPr>
          <a:lstStyle/>
          <a:p>
            <a:pPr algn="ctr"/>
            <a:r>
              <a:rPr lang="en-GB" sz="3200" dirty="0"/>
              <a:t>Curriculum for Excellence aims to achieve a transformation in education in Scotland by providing a coherent, more flexible and enriched curriculum from 3-18</a:t>
            </a:r>
            <a:endParaRPr lang="en-GB" sz="3200" dirty="0"/>
          </a:p>
        </p:txBody>
      </p:sp>
      <p:pic>
        <p:nvPicPr>
          <p:cNvPr id="6146" name="Picture 2" descr="http://stpetertheapostle.co.uk/resources/cfe-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5" y="4726073"/>
            <a:ext cx="75723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39" y="801331"/>
            <a:ext cx="10586034" cy="5634681"/>
          </a:xfrm>
        </p:spPr>
        <p:txBody>
          <a:bodyPr anchor="ctr"/>
          <a:lstStyle/>
          <a:p>
            <a:pPr algn="ctr"/>
            <a: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EDUCATIONAL SYSTEM</a:t>
            </a:r>
            <a:b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br>
            <a:r>
              <a:rPr lang="en-US"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IN </a:t>
            </a:r>
            <a:r>
              <a:rPr lang="sk-SK" sz="6600" b="1" dirty="0" smtClean="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Colonna MT" panose="04020805060202030203" pitchFamily="82" charset="0"/>
              </a:rPr>
              <a:t>SLOVAKIA</a:t>
            </a:r>
            <a:endParaRPr lang="bg-BG" sz="6600" b="1" dirty="0">
              <a:solidFill>
                <a:srgbClr val="0070C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6" name="Picture 5"/>
          <p:cNvPicPr>
            <a:picLocks noChangeAspect="1"/>
          </p:cNvPicPr>
          <p:nvPr/>
        </p:nvPicPr>
        <p:blipFill>
          <a:blip r:embed="rId3"/>
          <a:stretch>
            <a:fillRect/>
          </a:stretch>
        </p:blipFill>
        <p:spPr>
          <a:xfrm>
            <a:off x="7287400" y="188885"/>
            <a:ext cx="1980527" cy="1660087"/>
          </a:xfrm>
          <a:prstGeom prst="rect">
            <a:avLst/>
          </a:prstGeom>
          <a:ln>
            <a:noFill/>
          </a:ln>
          <a:effectLst>
            <a:outerShdw blurRad="190500" algn="tl" rotWithShape="0">
              <a:srgbClr val="000000">
                <a:alpha val="70000"/>
              </a:srgbClr>
            </a:outerShdw>
          </a:effectLst>
        </p:spPr>
      </p:pic>
      <p:sp>
        <p:nvSpPr>
          <p:cNvPr id="3" name="Footer Placeholder 2"/>
          <p:cNvSpPr>
            <a:spLocks noGrp="1"/>
          </p:cNvSpPr>
          <p:nvPr>
            <p:ph type="ftr" sz="quarter" idx="11"/>
          </p:nvPr>
        </p:nvSpPr>
        <p:spPr/>
        <p:txBody>
          <a:bodyPr/>
          <a:lstStyle/>
          <a:p>
            <a:r>
              <a:rPr lang="en-US" smtClean="0"/>
              <a:t>For Learners Around the Globe</a:t>
            </a: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92" y="4827244"/>
            <a:ext cx="992329" cy="100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7" y="188885"/>
            <a:ext cx="2023353" cy="1903215"/>
          </a:xfrm>
          <a:prstGeom prst="rect">
            <a:avLst/>
          </a:prstGeom>
          <a:ln>
            <a:noFill/>
          </a:ln>
          <a:effectLst>
            <a:outerShdw blurRad="190500" algn="tl" rotWithShape="0">
              <a:srgbClr val="000000">
                <a:alpha val="70000"/>
              </a:srgbClr>
            </a:outerShdw>
          </a:effec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675" y="542497"/>
            <a:ext cx="1783673" cy="11959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2028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a:t>
            </a:r>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IN</a:t>
            </a:r>
            <a:r>
              <a:rPr lang="sk-SK"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SLOVAKIA</a:t>
            </a: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6" name="Content Placeholder 5"/>
          <p:cNvSpPr>
            <a:spLocks noGrp="1"/>
          </p:cNvSpPr>
          <p:nvPr>
            <p:ph sz="half" idx="2"/>
          </p:nvPr>
        </p:nvSpPr>
        <p:spPr>
          <a:xfrm>
            <a:off x="675745" y="2198451"/>
            <a:ext cx="8604442" cy="3463047"/>
          </a:xfrm>
        </p:spPr>
        <p:txBody>
          <a:bodyPr>
            <a:normAutofit/>
          </a:bodyPr>
          <a:lstStyle/>
          <a:p>
            <a:r>
              <a:rPr lang="sk-SK" sz="2800" b="1" i="1" dirty="0" err="1">
                <a:solidFill>
                  <a:schemeClr val="accent2">
                    <a:lumMod val="50000"/>
                  </a:schemeClr>
                </a:solidFill>
              </a:rPr>
              <a:t>Educational</a:t>
            </a:r>
            <a:r>
              <a:rPr lang="sk-SK" sz="2800" b="1" i="1" dirty="0">
                <a:solidFill>
                  <a:schemeClr val="accent2">
                    <a:lumMod val="50000"/>
                  </a:schemeClr>
                </a:solidFill>
              </a:rPr>
              <a:t> </a:t>
            </a:r>
            <a:r>
              <a:rPr lang="sk-SK" sz="2800" b="1" i="1" dirty="0" err="1">
                <a:solidFill>
                  <a:schemeClr val="accent2">
                    <a:lumMod val="50000"/>
                  </a:schemeClr>
                </a:solidFill>
              </a:rPr>
              <a:t>system</a:t>
            </a:r>
            <a:r>
              <a:rPr lang="sk-SK" sz="2800" b="1" i="1" dirty="0">
                <a:solidFill>
                  <a:schemeClr val="accent2">
                    <a:lumMod val="50000"/>
                  </a:schemeClr>
                </a:solidFill>
              </a:rPr>
              <a:t> in Slovakia</a:t>
            </a:r>
            <a:r>
              <a:rPr lang="sk-SK" sz="2800" dirty="0">
                <a:solidFill>
                  <a:schemeClr val="accent2">
                    <a:lumMod val="50000"/>
                  </a:schemeClr>
                </a:solidFill>
              </a:rPr>
              <a:t> has </a:t>
            </a:r>
            <a:r>
              <a:rPr lang="sk-SK" sz="2800" dirty="0" err="1">
                <a:solidFill>
                  <a:schemeClr val="accent2">
                    <a:lumMod val="50000"/>
                  </a:schemeClr>
                </a:solidFill>
              </a:rPr>
              <a:t>been</a:t>
            </a:r>
            <a:r>
              <a:rPr lang="sk-SK" sz="2800" dirty="0">
                <a:solidFill>
                  <a:schemeClr val="accent2">
                    <a:lumMod val="50000"/>
                  </a:schemeClr>
                </a:solidFill>
              </a:rPr>
              <a:t> </a:t>
            </a:r>
            <a:r>
              <a:rPr lang="sk-SK" sz="2800" dirty="0" err="1">
                <a:solidFill>
                  <a:schemeClr val="accent2">
                    <a:lumMod val="50000"/>
                  </a:schemeClr>
                </a:solidFill>
              </a:rPr>
              <a:t>changed</a:t>
            </a:r>
            <a:r>
              <a:rPr lang="sk-SK" sz="2800" dirty="0">
                <a:solidFill>
                  <a:schemeClr val="accent2">
                    <a:lumMod val="50000"/>
                  </a:schemeClr>
                </a:solidFill>
              </a:rPr>
              <a:t> in </a:t>
            </a:r>
            <a:r>
              <a:rPr lang="sk-SK" sz="2800" dirty="0" err="1">
                <a:solidFill>
                  <a:schemeClr val="accent2">
                    <a:lumMod val="50000"/>
                  </a:schemeClr>
                </a:solidFill>
              </a:rPr>
              <a:t>last</a:t>
            </a:r>
            <a:r>
              <a:rPr lang="sk-SK" sz="2800" dirty="0">
                <a:solidFill>
                  <a:schemeClr val="accent2">
                    <a:lumMod val="50000"/>
                  </a:schemeClr>
                </a:solidFill>
              </a:rPr>
              <a:t> </a:t>
            </a:r>
            <a:r>
              <a:rPr lang="sk-SK" sz="2800" dirty="0" err="1">
                <a:solidFill>
                  <a:schemeClr val="accent2">
                    <a:lumMod val="50000"/>
                  </a:schemeClr>
                </a:solidFill>
              </a:rPr>
              <a:t>few</a:t>
            </a:r>
            <a:r>
              <a:rPr lang="sk-SK" sz="2800" dirty="0">
                <a:solidFill>
                  <a:schemeClr val="accent2">
                    <a:lumMod val="50000"/>
                  </a:schemeClr>
                </a:solidFill>
              </a:rPr>
              <a:t> </a:t>
            </a:r>
            <a:r>
              <a:rPr lang="sk-SK" sz="2800" dirty="0" err="1">
                <a:solidFill>
                  <a:schemeClr val="accent2">
                    <a:lumMod val="50000"/>
                  </a:schemeClr>
                </a:solidFill>
              </a:rPr>
              <a:t>years</a:t>
            </a:r>
            <a:r>
              <a:rPr lang="sk-SK" sz="2800" dirty="0">
                <a:solidFill>
                  <a:schemeClr val="accent2">
                    <a:lumMod val="50000"/>
                  </a:schemeClr>
                </a:solidFill>
              </a:rPr>
              <a:t>. </a:t>
            </a:r>
            <a:endParaRPr lang="sk-SK" sz="2800" dirty="0" smtClean="0">
              <a:solidFill>
                <a:schemeClr val="accent2">
                  <a:lumMod val="50000"/>
                </a:schemeClr>
              </a:solidFill>
            </a:endParaRPr>
          </a:p>
          <a:p>
            <a:r>
              <a:rPr lang="sk-SK" sz="2800" dirty="0" err="1" smtClean="0">
                <a:solidFill>
                  <a:schemeClr val="accent2">
                    <a:lumMod val="50000"/>
                  </a:schemeClr>
                </a:solidFill>
              </a:rPr>
              <a:t>School</a:t>
            </a:r>
            <a:r>
              <a:rPr lang="sk-SK" sz="2800" dirty="0" smtClean="0">
                <a:solidFill>
                  <a:schemeClr val="accent2">
                    <a:lumMod val="50000"/>
                  </a:schemeClr>
                </a:solidFill>
              </a:rPr>
              <a:t> </a:t>
            </a:r>
            <a:r>
              <a:rPr lang="sk-SK" sz="2800" dirty="0" err="1">
                <a:solidFill>
                  <a:schemeClr val="accent2">
                    <a:lumMod val="50000"/>
                  </a:schemeClr>
                </a:solidFill>
              </a:rPr>
              <a:t>attendance</a:t>
            </a:r>
            <a:r>
              <a:rPr lang="sk-SK" sz="2800" dirty="0">
                <a:solidFill>
                  <a:schemeClr val="accent2">
                    <a:lumMod val="50000"/>
                  </a:schemeClr>
                </a:solidFill>
              </a:rPr>
              <a:t> in Slovakia </a:t>
            </a:r>
            <a:r>
              <a:rPr lang="sk-SK" sz="2800" dirty="0" err="1">
                <a:solidFill>
                  <a:schemeClr val="accent2">
                    <a:lumMod val="50000"/>
                  </a:schemeClr>
                </a:solidFill>
              </a:rPr>
              <a:t>is</a:t>
            </a:r>
            <a:r>
              <a:rPr lang="sk-SK" sz="2800" dirty="0">
                <a:solidFill>
                  <a:schemeClr val="accent2">
                    <a:lumMod val="50000"/>
                  </a:schemeClr>
                </a:solidFill>
              </a:rPr>
              <a:t> </a:t>
            </a:r>
            <a:r>
              <a:rPr lang="sk-SK" sz="2800" dirty="0" err="1">
                <a:solidFill>
                  <a:schemeClr val="accent2">
                    <a:lumMod val="50000"/>
                  </a:schemeClr>
                </a:solidFill>
              </a:rPr>
              <a:t>compulsory</a:t>
            </a:r>
            <a:r>
              <a:rPr lang="sk-SK" sz="2800" dirty="0">
                <a:solidFill>
                  <a:schemeClr val="accent2">
                    <a:lumMod val="50000"/>
                  </a:schemeClr>
                </a:solidFill>
              </a:rPr>
              <a:t> </a:t>
            </a:r>
            <a:r>
              <a:rPr lang="sk-SK" sz="2800" dirty="0" err="1">
                <a:solidFill>
                  <a:schemeClr val="accent2">
                    <a:lumMod val="50000"/>
                  </a:schemeClr>
                </a:solidFill>
              </a:rPr>
              <a:t>from</a:t>
            </a:r>
            <a:r>
              <a:rPr lang="sk-SK" sz="2800" dirty="0">
                <a:solidFill>
                  <a:schemeClr val="accent2">
                    <a:lumMod val="50000"/>
                  </a:schemeClr>
                </a:solidFill>
              </a:rPr>
              <a:t> </a:t>
            </a:r>
            <a:r>
              <a:rPr lang="sk-SK" sz="2800" dirty="0" err="1">
                <a:solidFill>
                  <a:schemeClr val="accent2">
                    <a:lumMod val="50000"/>
                  </a:schemeClr>
                </a:solidFill>
              </a:rPr>
              <a:t>the</a:t>
            </a:r>
            <a:r>
              <a:rPr lang="sk-SK" sz="2800" dirty="0">
                <a:solidFill>
                  <a:schemeClr val="accent2">
                    <a:lumMod val="50000"/>
                  </a:schemeClr>
                </a:solidFill>
              </a:rPr>
              <a:t> </a:t>
            </a:r>
            <a:r>
              <a:rPr lang="sk-SK" sz="2800" dirty="0" err="1">
                <a:solidFill>
                  <a:schemeClr val="accent2">
                    <a:lumMod val="50000"/>
                  </a:schemeClr>
                </a:solidFill>
              </a:rPr>
              <a:t>age</a:t>
            </a:r>
            <a:r>
              <a:rPr lang="sk-SK" sz="2800" dirty="0">
                <a:solidFill>
                  <a:schemeClr val="accent2">
                    <a:lumMod val="50000"/>
                  </a:schemeClr>
                </a:solidFill>
              </a:rPr>
              <a:t> </a:t>
            </a:r>
            <a:r>
              <a:rPr lang="sk-SK" sz="2800" dirty="0" err="1">
                <a:solidFill>
                  <a:schemeClr val="accent2">
                    <a:lumMod val="50000"/>
                  </a:schemeClr>
                </a:solidFill>
              </a:rPr>
              <a:t>of</a:t>
            </a:r>
            <a:r>
              <a:rPr lang="sk-SK" sz="2800" dirty="0">
                <a:solidFill>
                  <a:schemeClr val="accent2">
                    <a:lumMod val="50000"/>
                  </a:schemeClr>
                </a:solidFill>
              </a:rPr>
              <a:t> 6 to 16. </a:t>
            </a:r>
            <a:endParaRPr lang="sk-SK" sz="2800" dirty="0" smtClean="0">
              <a:solidFill>
                <a:schemeClr val="accent2">
                  <a:lumMod val="50000"/>
                </a:schemeClr>
              </a:solidFill>
            </a:endParaRPr>
          </a:p>
          <a:p>
            <a:r>
              <a:rPr lang="sk-SK" sz="2800" dirty="0" err="1">
                <a:solidFill>
                  <a:schemeClr val="accent2">
                    <a:lumMod val="50000"/>
                  </a:schemeClr>
                </a:solidFill>
              </a:rPr>
              <a:t>There</a:t>
            </a:r>
            <a:r>
              <a:rPr lang="sk-SK" sz="2800" dirty="0">
                <a:solidFill>
                  <a:schemeClr val="accent2">
                    <a:lumMod val="50000"/>
                  </a:schemeClr>
                </a:solidFill>
              </a:rPr>
              <a:t> are state </a:t>
            </a:r>
            <a:r>
              <a:rPr lang="sk-SK" sz="2800" dirty="0" err="1">
                <a:solidFill>
                  <a:schemeClr val="accent2">
                    <a:lumMod val="50000"/>
                  </a:schemeClr>
                </a:solidFill>
              </a:rPr>
              <a:t>schools</a:t>
            </a:r>
            <a:r>
              <a:rPr lang="sk-SK" sz="2800" dirty="0">
                <a:solidFill>
                  <a:schemeClr val="accent2">
                    <a:lumMod val="50000"/>
                  </a:schemeClr>
                </a:solidFill>
              </a:rPr>
              <a:t>, </a:t>
            </a:r>
            <a:r>
              <a:rPr lang="sk-SK" sz="2800" dirty="0" err="1">
                <a:solidFill>
                  <a:schemeClr val="accent2">
                    <a:lumMod val="50000"/>
                  </a:schemeClr>
                </a:solidFill>
              </a:rPr>
              <a:t>private</a:t>
            </a:r>
            <a:r>
              <a:rPr lang="sk-SK" sz="2800" dirty="0">
                <a:solidFill>
                  <a:schemeClr val="accent2">
                    <a:lumMod val="50000"/>
                  </a:schemeClr>
                </a:solidFill>
              </a:rPr>
              <a:t> </a:t>
            </a:r>
            <a:r>
              <a:rPr lang="sk-SK" sz="2800" dirty="0" err="1">
                <a:solidFill>
                  <a:schemeClr val="accent2">
                    <a:lumMod val="50000"/>
                  </a:schemeClr>
                </a:solidFill>
              </a:rPr>
              <a:t>schools</a:t>
            </a:r>
            <a:r>
              <a:rPr lang="sk-SK" sz="2800" dirty="0">
                <a:solidFill>
                  <a:schemeClr val="accent2">
                    <a:lumMod val="50000"/>
                  </a:schemeClr>
                </a:solidFill>
              </a:rPr>
              <a:t> and </a:t>
            </a:r>
            <a:r>
              <a:rPr lang="sk-SK" sz="2800" dirty="0" err="1">
                <a:solidFill>
                  <a:schemeClr val="accent2">
                    <a:lumMod val="50000"/>
                  </a:schemeClr>
                </a:solidFill>
              </a:rPr>
              <a:t>church</a:t>
            </a:r>
            <a:r>
              <a:rPr lang="sk-SK" sz="2800" dirty="0">
                <a:solidFill>
                  <a:schemeClr val="accent2">
                    <a:lumMod val="50000"/>
                  </a:schemeClr>
                </a:solidFill>
              </a:rPr>
              <a:t> </a:t>
            </a:r>
            <a:r>
              <a:rPr lang="sk-SK" sz="2800" dirty="0" err="1">
                <a:solidFill>
                  <a:schemeClr val="accent2">
                    <a:lumMod val="50000"/>
                  </a:schemeClr>
                </a:solidFill>
              </a:rPr>
              <a:t>schools</a:t>
            </a:r>
            <a:r>
              <a:rPr lang="sk-SK" sz="2800" dirty="0">
                <a:solidFill>
                  <a:schemeClr val="accent2">
                    <a:lumMod val="50000"/>
                  </a:schemeClr>
                </a:solidFill>
              </a:rPr>
              <a:t>. </a:t>
            </a:r>
            <a:endParaRPr lang="sk-SK" sz="2800" dirty="0" smtClean="0">
              <a:solidFill>
                <a:schemeClr val="accent2">
                  <a:lumMod val="50000"/>
                </a:schemeClr>
              </a:solidFill>
            </a:endParaRPr>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848" y="1132626"/>
            <a:ext cx="1075509" cy="100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47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a:t>
            </a:r>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IN</a:t>
            </a:r>
            <a:r>
              <a:rPr lang="sk-SK"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SLOVAKIA</a:t>
            </a: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305" y="1131480"/>
            <a:ext cx="1075509" cy="1007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33" y="1635393"/>
            <a:ext cx="59690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36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sp>
        <p:nvSpPr>
          <p:cNvPr id="6" name="Rectangle 5"/>
          <p:cNvSpPr/>
          <p:nvPr/>
        </p:nvSpPr>
        <p:spPr>
          <a:xfrm>
            <a:off x="153551" y="1467355"/>
            <a:ext cx="6096000" cy="4832092"/>
          </a:xfrm>
          <a:prstGeom prst="rect">
            <a:avLst/>
          </a:prstGeom>
        </p:spPr>
        <p:txBody>
          <a:bodyPr>
            <a:spAutoFit/>
          </a:bodyPr>
          <a:lstStyle/>
          <a:p>
            <a:pPr marL="457200" indent="-457200">
              <a:buFont typeface="Arial" panose="020B0604020202020204" pitchFamily="34" charset="0"/>
              <a:buChar char="•"/>
            </a:pPr>
            <a:r>
              <a:rPr lang="en-US" sz="2800" dirty="0">
                <a:solidFill>
                  <a:srgbClr val="0070C0"/>
                </a:solidFill>
              </a:rPr>
              <a:t>Bulgarian</a:t>
            </a:r>
          </a:p>
          <a:p>
            <a:pPr marL="457200" indent="-457200">
              <a:buFont typeface="Arial" panose="020B0604020202020204" pitchFamily="34" charset="0"/>
              <a:buChar char="•"/>
            </a:pPr>
            <a:r>
              <a:rPr lang="en-US" sz="2800" dirty="0">
                <a:solidFill>
                  <a:srgbClr val="0070C0"/>
                </a:solidFill>
              </a:rPr>
              <a:t>English and second foreign language</a:t>
            </a:r>
          </a:p>
          <a:p>
            <a:pPr marL="457200" indent="-457200">
              <a:buFont typeface="Arial" panose="020B0604020202020204" pitchFamily="34" charset="0"/>
              <a:buChar char="•"/>
            </a:pPr>
            <a:r>
              <a:rPr lang="en-US" sz="2800" dirty="0" err="1">
                <a:solidFill>
                  <a:srgbClr val="0070C0"/>
                </a:solidFill>
              </a:rPr>
              <a:t>Maths</a:t>
            </a:r>
            <a:r>
              <a:rPr lang="en-US" sz="2800" dirty="0">
                <a:solidFill>
                  <a:srgbClr val="0070C0"/>
                </a:solidFill>
              </a:rPr>
              <a:t> and IT</a:t>
            </a:r>
          </a:p>
          <a:p>
            <a:pPr marL="457200" indent="-457200">
              <a:buFont typeface="Arial" panose="020B0604020202020204" pitchFamily="34" charset="0"/>
              <a:buChar char="•"/>
            </a:pPr>
            <a:r>
              <a:rPr lang="en-US" sz="2800" dirty="0">
                <a:solidFill>
                  <a:srgbClr val="0070C0"/>
                </a:solidFill>
              </a:rPr>
              <a:t>History and Geography</a:t>
            </a:r>
          </a:p>
          <a:p>
            <a:pPr marL="457200" indent="-457200">
              <a:buFont typeface="Arial" panose="020B0604020202020204" pitchFamily="34" charset="0"/>
              <a:buChar char="•"/>
            </a:pPr>
            <a:r>
              <a:rPr lang="en-US" sz="2800" dirty="0">
                <a:solidFill>
                  <a:srgbClr val="0070C0"/>
                </a:solidFill>
              </a:rPr>
              <a:t>Nature Studies</a:t>
            </a:r>
          </a:p>
          <a:p>
            <a:pPr marL="457200" indent="-457200">
              <a:buFont typeface="Arial" panose="020B0604020202020204" pitchFamily="34" charset="0"/>
              <a:buChar char="•"/>
            </a:pPr>
            <a:r>
              <a:rPr lang="en-US" sz="2800" dirty="0">
                <a:solidFill>
                  <a:srgbClr val="0070C0"/>
                </a:solidFill>
              </a:rPr>
              <a:t>Music</a:t>
            </a:r>
          </a:p>
          <a:p>
            <a:pPr marL="457200" indent="-457200">
              <a:buFont typeface="Arial" panose="020B0604020202020204" pitchFamily="34" charset="0"/>
              <a:buChar char="•"/>
            </a:pPr>
            <a:r>
              <a:rPr lang="en-US" sz="2800" dirty="0">
                <a:solidFill>
                  <a:srgbClr val="0070C0"/>
                </a:solidFill>
              </a:rPr>
              <a:t>Art</a:t>
            </a:r>
          </a:p>
          <a:p>
            <a:pPr marL="457200" indent="-457200">
              <a:buFont typeface="Arial" panose="020B0604020202020204" pitchFamily="34" charset="0"/>
              <a:buChar char="•"/>
            </a:pPr>
            <a:r>
              <a:rPr lang="en-US" sz="2800" dirty="0">
                <a:solidFill>
                  <a:srgbClr val="0070C0"/>
                </a:solidFill>
              </a:rPr>
              <a:t>Technology</a:t>
            </a:r>
          </a:p>
          <a:p>
            <a:pPr marL="457200" indent="-457200">
              <a:buFont typeface="Arial" panose="020B0604020202020204" pitchFamily="34" charset="0"/>
              <a:buChar char="•"/>
            </a:pPr>
            <a:r>
              <a:rPr lang="en-US" sz="2800" dirty="0">
                <a:solidFill>
                  <a:srgbClr val="0070C0"/>
                </a:solidFill>
              </a:rPr>
              <a:t>P.E. – Physical Education and sport</a:t>
            </a:r>
          </a:p>
        </p:txBody>
      </p:sp>
      <p:pic>
        <p:nvPicPr>
          <p:cNvPr id="7" name="Picture 4" descr="IMG_67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409" y="1980926"/>
            <a:ext cx="5072874" cy="3804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0177" y="828949"/>
            <a:ext cx="2911374" cy="646331"/>
          </a:xfrm>
          <a:prstGeom prst="rect">
            <a:avLst/>
          </a:prstGeom>
        </p:spPr>
        <p:txBody>
          <a:bodyPr vert="horz" lIns="91440" tIns="45720" rIns="91440" bIns="45720" rtlCol="0" anchor="t">
            <a:normAutofit/>
          </a:bodyPr>
          <a:lstStyle/>
          <a:p>
            <a:pPr>
              <a:spcBef>
                <a:spcPct val="0"/>
              </a:spcBef>
            </a:pPr>
            <a:r>
              <a:rPr lang="en-US" altLang="bg-BG" sz="3600" b="1" dirty="0">
                <a:solidFill>
                  <a:srgbClr val="CC0000"/>
                </a:solidFill>
                <a:latin typeface="+mj-lt"/>
                <a:ea typeface="+mj-ea"/>
                <a:cs typeface="+mj-cs"/>
              </a:rPr>
              <a:t>Our subjects</a:t>
            </a:r>
            <a:endParaRPr lang="bg-BG" sz="3600" b="1" dirty="0">
              <a:solidFill>
                <a:srgbClr val="CC0000"/>
              </a:solidFill>
              <a:latin typeface="+mj-lt"/>
              <a:ea typeface="+mj-ea"/>
              <a:cs typeface="+mj-cs"/>
            </a:endParaRPr>
          </a:p>
        </p:txBody>
      </p:sp>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9"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540414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indent="0"/>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THE STRUCTURE OF EDUCATIONAL</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SYSTEM IN </a:t>
            </a:r>
            <a:r>
              <a:rPr lang="sk-SK"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SLOVAKIA</a:t>
            </a:r>
            <a: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a:r>
            <a:br>
              <a:rPr lang="en-US" b="1" dirty="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6" name="Content Placeholder 5"/>
          <p:cNvSpPr>
            <a:spLocks noGrp="1"/>
          </p:cNvSpPr>
          <p:nvPr>
            <p:ph sz="half" idx="2"/>
          </p:nvPr>
        </p:nvSpPr>
        <p:spPr>
          <a:xfrm>
            <a:off x="675744" y="2315183"/>
            <a:ext cx="9005704" cy="3793787"/>
          </a:xfrm>
        </p:spPr>
        <p:txBody>
          <a:bodyPr>
            <a:normAutofit/>
          </a:bodyPr>
          <a:lstStyle/>
          <a:p>
            <a:pPr marL="0" lvl="0" indent="0">
              <a:buClr>
                <a:srgbClr val="5FCBEF"/>
              </a:buClr>
              <a:buNone/>
            </a:pPr>
            <a:r>
              <a:rPr lang="sk-SK" sz="3200" dirty="0" err="1">
                <a:solidFill>
                  <a:schemeClr val="accent2">
                    <a:lumMod val="50000"/>
                  </a:schemeClr>
                </a:solidFill>
              </a:rPr>
              <a:t>Stages</a:t>
            </a:r>
            <a:r>
              <a:rPr lang="sk-SK" sz="3200" dirty="0">
                <a:solidFill>
                  <a:schemeClr val="accent2">
                    <a:lumMod val="50000"/>
                  </a:schemeClr>
                </a:solidFill>
              </a:rPr>
              <a:t> </a:t>
            </a:r>
            <a:r>
              <a:rPr lang="sk-SK" sz="3200" dirty="0" err="1">
                <a:solidFill>
                  <a:schemeClr val="accent2">
                    <a:lumMod val="50000"/>
                  </a:schemeClr>
                </a:solidFill>
              </a:rPr>
              <a:t>of</a:t>
            </a:r>
            <a:r>
              <a:rPr lang="sk-SK" sz="3200" dirty="0">
                <a:solidFill>
                  <a:schemeClr val="accent2">
                    <a:lumMod val="50000"/>
                  </a:schemeClr>
                </a:solidFill>
              </a:rPr>
              <a:t> </a:t>
            </a:r>
            <a:r>
              <a:rPr lang="sk-SK" sz="3200" dirty="0" err="1">
                <a:solidFill>
                  <a:schemeClr val="accent2">
                    <a:lumMod val="50000"/>
                  </a:schemeClr>
                </a:solidFill>
              </a:rPr>
              <a:t>education</a:t>
            </a:r>
            <a:r>
              <a:rPr lang="sk-SK" sz="3200" dirty="0">
                <a:solidFill>
                  <a:schemeClr val="accent2">
                    <a:lumMod val="50000"/>
                  </a:schemeClr>
                </a:solidFill>
              </a:rPr>
              <a:t>: </a:t>
            </a:r>
            <a:endParaRPr lang="sk-SK" sz="3200" dirty="0" smtClean="0">
              <a:solidFill>
                <a:schemeClr val="accent2">
                  <a:lumMod val="50000"/>
                </a:schemeClr>
              </a:solidFill>
            </a:endParaRPr>
          </a:p>
          <a:p>
            <a:pPr lvl="1">
              <a:buClr>
                <a:srgbClr val="5FCBEF"/>
              </a:buClr>
            </a:pPr>
            <a:r>
              <a:rPr lang="sk-SK" sz="3000" dirty="0" err="1" smtClean="0">
                <a:solidFill>
                  <a:schemeClr val="accent2">
                    <a:lumMod val="50000"/>
                  </a:schemeClr>
                </a:solidFill>
              </a:rPr>
              <a:t>pre-school</a:t>
            </a:r>
            <a:r>
              <a:rPr lang="sk-SK" sz="3000" dirty="0" smtClean="0">
                <a:solidFill>
                  <a:schemeClr val="accent2">
                    <a:lumMod val="50000"/>
                  </a:schemeClr>
                </a:solidFill>
              </a:rPr>
              <a:t> </a:t>
            </a:r>
            <a:r>
              <a:rPr lang="sk-SK" sz="3000" dirty="0" err="1">
                <a:solidFill>
                  <a:schemeClr val="accent2">
                    <a:lumMod val="50000"/>
                  </a:schemeClr>
                </a:solidFill>
              </a:rPr>
              <a:t>education</a:t>
            </a:r>
            <a:r>
              <a:rPr lang="sk-SK" sz="3000" dirty="0">
                <a:solidFill>
                  <a:schemeClr val="accent2">
                    <a:lumMod val="50000"/>
                  </a:schemeClr>
                </a:solidFill>
              </a:rPr>
              <a:t>, </a:t>
            </a:r>
            <a:endParaRPr lang="sk-SK" sz="3000" dirty="0" smtClean="0">
              <a:solidFill>
                <a:schemeClr val="accent2">
                  <a:lumMod val="50000"/>
                </a:schemeClr>
              </a:solidFill>
            </a:endParaRPr>
          </a:p>
          <a:p>
            <a:pPr lvl="1">
              <a:buClr>
                <a:srgbClr val="5FCBEF"/>
              </a:buClr>
            </a:pPr>
            <a:r>
              <a:rPr lang="sk-SK" sz="3000" dirty="0" err="1" smtClean="0">
                <a:solidFill>
                  <a:schemeClr val="accent2">
                    <a:lumMod val="50000"/>
                  </a:schemeClr>
                </a:solidFill>
              </a:rPr>
              <a:t>primary</a:t>
            </a:r>
            <a:r>
              <a:rPr lang="sk-SK" sz="3000" dirty="0" smtClean="0">
                <a:solidFill>
                  <a:schemeClr val="accent2">
                    <a:lumMod val="50000"/>
                  </a:schemeClr>
                </a:solidFill>
              </a:rPr>
              <a:t> </a:t>
            </a:r>
            <a:r>
              <a:rPr lang="sk-SK" sz="3000" dirty="0" err="1" smtClean="0">
                <a:solidFill>
                  <a:schemeClr val="accent2">
                    <a:lumMod val="50000"/>
                  </a:schemeClr>
                </a:solidFill>
              </a:rPr>
              <a:t>education</a:t>
            </a:r>
            <a:r>
              <a:rPr lang="sk-SK" sz="3000" dirty="0" smtClean="0">
                <a:solidFill>
                  <a:schemeClr val="accent2">
                    <a:lumMod val="50000"/>
                  </a:schemeClr>
                </a:solidFill>
              </a:rPr>
              <a:t> (</a:t>
            </a:r>
            <a:r>
              <a:rPr lang="sk-SK" sz="3000" dirty="0" err="1" smtClean="0">
                <a:solidFill>
                  <a:schemeClr val="accent2">
                    <a:lumMod val="50000"/>
                  </a:schemeClr>
                </a:solidFill>
              </a:rPr>
              <a:t>two</a:t>
            </a:r>
            <a:r>
              <a:rPr lang="sk-SK" sz="3000" dirty="0" smtClean="0">
                <a:solidFill>
                  <a:schemeClr val="accent2">
                    <a:lumMod val="50000"/>
                  </a:schemeClr>
                </a:solidFill>
              </a:rPr>
              <a:t> </a:t>
            </a:r>
            <a:r>
              <a:rPr lang="sk-SK" sz="3000" dirty="0" err="1" smtClean="0">
                <a:solidFill>
                  <a:schemeClr val="accent2">
                    <a:lumMod val="50000"/>
                  </a:schemeClr>
                </a:solidFill>
              </a:rPr>
              <a:t>stages</a:t>
            </a:r>
            <a:r>
              <a:rPr lang="sk-SK" sz="3000" dirty="0" smtClean="0">
                <a:solidFill>
                  <a:schemeClr val="accent2">
                    <a:lumMod val="50000"/>
                  </a:schemeClr>
                </a:solidFill>
              </a:rPr>
              <a:t>), </a:t>
            </a:r>
          </a:p>
          <a:p>
            <a:pPr lvl="1">
              <a:buClr>
                <a:srgbClr val="5FCBEF"/>
              </a:buClr>
            </a:pPr>
            <a:r>
              <a:rPr lang="sk-SK" sz="3000" dirty="0" err="1" smtClean="0">
                <a:solidFill>
                  <a:schemeClr val="accent2">
                    <a:lumMod val="50000"/>
                  </a:schemeClr>
                </a:solidFill>
              </a:rPr>
              <a:t>secondary</a:t>
            </a:r>
            <a:r>
              <a:rPr lang="sk-SK" sz="3000" dirty="0" smtClean="0">
                <a:solidFill>
                  <a:schemeClr val="accent2">
                    <a:lumMod val="50000"/>
                  </a:schemeClr>
                </a:solidFill>
              </a:rPr>
              <a:t> </a:t>
            </a:r>
            <a:r>
              <a:rPr lang="sk-SK" sz="3000" dirty="0" err="1">
                <a:solidFill>
                  <a:schemeClr val="accent2">
                    <a:lumMod val="50000"/>
                  </a:schemeClr>
                </a:solidFill>
              </a:rPr>
              <a:t>education</a:t>
            </a:r>
            <a:r>
              <a:rPr lang="sk-SK" sz="3000" dirty="0">
                <a:solidFill>
                  <a:schemeClr val="accent2">
                    <a:lumMod val="50000"/>
                  </a:schemeClr>
                </a:solidFill>
              </a:rPr>
              <a:t>, </a:t>
            </a:r>
            <a:endParaRPr lang="sk-SK" sz="3000" dirty="0" smtClean="0">
              <a:solidFill>
                <a:schemeClr val="accent2">
                  <a:lumMod val="50000"/>
                </a:schemeClr>
              </a:solidFill>
            </a:endParaRPr>
          </a:p>
          <a:p>
            <a:pPr lvl="1">
              <a:buClr>
                <a:srgbClr val="5FCBEF"/>
              </a:buClr>
            </a:pPr>
            <a:r>
              <a:rPr lang="sk-SK" sz="3000" dirty="0" err="1" smtClean="0">
                <a:solidFill>
                  <a:schemeClr val="accent2">
                    <a:lumMod val="50000"/>
                  </a:schemeClr>
                </a:solidFill>
              </a:rPr>
              <a:t>post-secondary</a:t>
            </a:r>
            <a:r>
              <a:rPr lang="sk-SK" sz="3000" dirty="0" smtClean="0">
                <a:solidFill>
                  <a:schemeClr val="accent2">
                    <a:lumMod val="50000"/>
                  </a:schemeClr>
                </a:solidFill>
              </a:rPr>
              <a:t> </a:t>
            </a:r>
            <a:r>
              <a:rPr lang="sk-SK" sz="3000" dirty="0" err="1" smtClean="0">
                <a:solidFill>
                  <a:schemeClr val="accent2">
                    <a:lumMod val="50000"/>
                  </a:schemeClr>
                </a:solidFill>
              </a:rPr>
              <a:t>education</a:t>
            </a:r>
            <a:r>
              <a:rPr lang="sk-SK" sz="3000" dirty="0" smtClean="0">
                <a:solidFill>
                  <a:schemeClr val="accent2">
                    <a:lumMod val="50000"/>
                  </a:schemeClr>
                </a:solidFill>
              </a:rPr>
              <a:t>, </a:t>
            </a:r>
          </a:p>
          <a:p>
            <a:pPr lvl="1">
              <a:buClr>
                <a:srgbClr val="5FCBEF"/>
              </a:buClr>
            </a:pPr>
            <a:r>
              <a:rPr lang="sk-SK" sz="3000" dirty="0" err="1" smtClean="0">
                <a:solidFill>
                  <a:schemeClr val="accent2">
                    <a:lumMod val="50000"/>
                  </a:schemeClr>
                </a:solidFill>
              </a:rPr>
              <a:t>higher</a:t>
            </a:r>
            <a:r>
              <a:rPr lang="sk-SK" sz="3000" dirty="0" smtClean="0">
                <a:solidFill>
                  <a:schemeClr val="accent2">
                    <a:lumMod val="50000"/>
                  </a:schemeClr>
                </a:solidFill>
              </a:rPr>
              <a:t> </a:t>
            </a:r>
            <a:r>
              <a:rPr lang="sk-SK" sz="3000" dirty="0" err="1">
                <a:solidFill>
                  <a:schemeClr val="accent2">
                    <a:lumMod val="50000"/>
                  </a:schemeClr>
                </a:solidFill>
              </a:rPr>
              <a:t>education</a:t>
            </a:r>
            <a:r>
              <a:rPr lang="sk-SK" sz="3000" dirty="0">
                <a:solidFill>
                  <a:schemeClr val="accent2">
                    <a:lumMod val="50000"/>
                  </a:schemeClr>
                </a:solidFill>
              </a:rPr>
              <a:t> - </a:t>
            </a:r>
            <a:r>
              <a:rPr lang="sk-SK" sz="3000" dirty="0" err="1">
                <a:solidFill>
                  <a:schemeClr val="accent2">
                    <a:lumMod val="50000"/>
                  </a:schemeClr>
                </a:solidFill>
              </a:rPr>
              <a:t>university</a:t>
            </a:r>
            <a:r>
              <a:rPr lang="sk-SK" sz="3000" dirty="0" smtClean="0">
                <a:solidFill>
                  <a:schemeClr val="accent2">
                    <a:lumMod val="50000"/>
                  </a:schemeClr>
                </a:solidFill>
              </a:rPr>
              <a:t>.</a:t>
            </a:r>
          </a:p>
          <a:p>
            <a:pPr lvl="0">
              <a:buClr>
                <a:srgbClr val="5FCBEF"/>
              </a:buClr>
            </a:pPr>
            <a:endParaRPr lang="sk-SK" sz="3200" dirty="0">
              <a:solidFill>
                <a:prstClr val="black">
                  <a:lumMod val="75000"/>
                  <a:lumOff val="25000"/>
                </a:prstClr>
              </a:solidFill>
            </a:endParaRPr>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solidFill>
                  <a:prstClr val="black">
                    <a:tint val="75000"/>
                  </a:prstClr>
                </a:solidFill>
              </a:rPr>
              <a:t>For Learners Around the Globe</a:t>
            </a:r>
            <a:endParaRPr lang="en-US" dirty="0">
              <a:solidFill>
                <a:prstClr val="black">
                  <a:tint val="75000"/>
                </a:prst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898" y="1189171"/>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685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496965"/>
            <a:ext cx="8596668" cy="905408"/>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pic>
        <p:nvPicPr>
          <p:cNvPr id="14" name="Picture 13"/>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 y="1798373"/>
            <a:ext cx="47434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lokTextu 2"/>
          <p:cNvSpPr txBox="1"/>
          <p:nvPr/>
        </p:nvSpPr>
        <p:spPr>
          <a:xfrm>
            <a:off x="1459149" y="2652448"/>
            <a:ext cx="7879404" cy="2677656"/>
          </a:xfrm>
          <a:prstGeom prst="rect">
            <a:avLst/>
          </a:prstGeom>
          <a:noFill/>
        </p:spPr>
        <p:txBody>
          <a:bodyPr wrap="square" rtlCol="0">
            <a:spAutoFit/>
          </a:bodyPr>
          <a:lstStyle/>
          <a:p>
            <a:pPr marL="285750" indent="-285750">
              <a:buFont typeface="Wingdings" panose="05000000000000000000" pitchFamily="2" charset="2"/>
              <a:buChar char="Ø"/>
            </a:pPr>
            <a:r>
              <a:rPr lang="sk-SK" sz="2400" b="1" dirty="0" err="1" smtClean="0">
                <a:solidFill>
                  <a:schemeClr val="accent2">
                    <a:lumMod val="50000"/>
                  </a:schemeClr>
                </a:solidFill>
              </a:rPr>
              <a:t>is</a:t>
            </a:r>
            <a:r>
              <a:rPr lang="sk-SK" sz="2400" b="1" dirty="0" smtClean="0">
                <a:solidFill>
                  <a:schemeClr val="accent2">
                    <a:lumMod val="50000"/>
                  </a:schemeClr>
                </a:solidFill>
              </a:rPr>
              <a:t> </a:t>
            </a:r>
            <a:r>
              <a:rPr lang="sk-SK" sz="2400" b="1" dirty="0" err="1" smtClean="0">
                <a:solidFill>
                  <a:schemeClr val="accent2">
                    <a:lumMod val="50000"/>
                  </a:schemeClr>
                </a:solidFill>
              </a:rPr>
              <a:t>voluntary</a:t>
            </a:r>
            <a:r>
              <a:rPr lang="sk-SK" dirty="0" smtClean="0">
                <a:solidFill>
                  <a:schemeClr val="accent2">
                    <a:lumMod val="50000"/>
                  </a:schemeClr>
                </a:solidFill>
              </a:rPr>
              <a:t>, </a:t>
            </a:r>
          </a:p>
          <a:p>
            <a:pPr marL="285750" indent="-285750">
              <a:buFont typeface="Wingdings" panose="05000000000000000000" pitchFamily="2" charset="2"/>
              <a:buChar char="Ø"/>
            </a:pPr>
            <a:r>
              <a:rPr lang="sk-SK" sz="2400" b="1" dirty="0" err="1" smtClean="0">
                <a:solidFill>
                  <a:schemeClr val="accent2">
                    <a:lumMod val="50000"/>
                  </a:schemeClr>
                </a:solidFill>
              </a:rPr>
              <a:t>prepares</a:t>
            </a:r>
            <a:r>
              <a:rPr lang="sk-SK" sz="2400" b="1" dirty="0" smtClean="0">
                <a:solidFill>
                  <a:schemeClr val="accent2">
                    <a:lumMod val="50000"/>
                  </a:schemeClr>
                </a:solidFill>
              </a:rPr>
              <a:t> </a:t>
            </a:r>
            <a:r>
              <a:rPr lang="sk-SK" sz="2400" b="1" dirty="0" err="1" smtClean="0">
                <a:solidFill>
                  <a:schemeClr val="accent2">
                    <a:lumMod val="50000"/>
                  </a:schemeClr>
                </a:solidFill>
              </a:rPr>
              <a:t>children</a:t>
            </a:r>
            <a:r>
              <a:rPr lang="sk-SK" sz="2400" b="1" dirty="0" smtClean="0">
                <a:solidFill>
                  <a:schemeClr val="accent2">
                    <a:lumMod val="50000"/>
                  </a:schemeClr>
                </a:solidFill>
              </a:rPr>
              <a:t> </a:t>
            </a:r>
            <a:r>
              <a:rPr lang="sk-SK" sz="2400" b="1" dirty="0" err="1" smtClean="0">
                <a:solidFill>
                  <a:schemeClr val="accent2">
                    <a:lumMod val="50000"/>
                  </a:schemeClr>
                </a:solidFill>
              </a:rPr>
              <a:t>for</a:t>
            </a:r>
            <a:r>
              <a:rPr lang="sk-SK" sz="2400" b="1" dirty="0" smtClean="0">
                <a:solidFill>
                  <a:schemeClr val="accent2">
                    <a:lumMod val="50000"/>
                  </a:schemeClr>
                </a:solidFill>
              </a:rPr>
              <a:t> </a:t>
            </a:r>
            <a:r>
              <a:rPr lang="sk-SK" sz="2400" b="1" dirty="0" err="1" smtClean="0">
                <a:solidFill>
                  <a:schemeClr val="accent2">
                    <a:lumMod val="50000"/>
                  </a:schemeClr>
                </a:solidFill>
              </a:rPr>
              <a:t>primary</a:t>
            </a:r>
            <a:r>
              <a:rPr lang="sk-SK" sz="2400" b="1" dirty="0" smtClean="0">
                <a:solidFill>
                  <a:schemeClr val="accent2">
                    <a:lumMod val="50000"/>
                  </a:schemeClr>
                </a:solidFill>
              </a:rPr>
              <a:t> </a:t>
            </a:r>
            <a:r>
              <a:rPr lang="sk-SK" sz="2400" b="1" dirty="0" err="1" smtClean="0">
                <a:solidFill>
                  <a:schemeClr val="accent2">
                    <a:lumMod val="50000"/>
                  </a:schemeClr>
                </a:solidFill>
              </a:rPr>
              <a:t>school</a:t>
            </a:r>
            <a:r>
              <a:rPr lang="sk-SK" sz="2400" b="1" dirty="0" smtClean="0">
                <a:solidFill>
                  <a:schemeClr val="accent2">
                    <a:lumMod val="50000"/>
                  </a:schemeClr>
                </a:solidFill>
              </a:rPr>
              <a:t> in </a:t>
            </a:r>
            <a:r>
              <a:rPr lang="sk-SK" sz="2400" b="1" dirty="0" err="1" smtClean="0">
                <a:solidFill>
                  <a:schemeClr val="accent2">
                    <a:lumMod val="50000"/>
                  </a:schemeClr>
                </a:solidFill>
              </a:rPr>
              <a:t>several</a:t>
            </a:r>
            <a:r>
              <a:rPr lang="sk-SK" sz="2400" b="1" dirty="0" smtClean="0">
                <a:solidFill>
                  <a:schemeClr val="accent2">
                    <a:lumMod val="50000"/>
                  </a:schemeClr>
                </a:solidFill>
              </a:rPr>
              <a:t> </a:t>
            </a:r>
            <a:r>
              <a:rPr lang="sk-SK" sz="2400" b="1" dirty="0" err="1" smtClean="0">
                <a:solidFill>
                  <a:schemeClr val="accent2">
                    <a:lumMod val="50000"/>
                  </a:schemeClr>
                </a:solidFill>
              </a:rPr>
              <a:t>elementary</a:t>
            </a:r>
            <a:r>
              <a:rPr lang="sk-SK" sz="2400" b="1" dirty="0" smtClean="0">
                <a:solidFill>
                  <a:schemeClr val="accent2">
                    <a:lumMod val="50000"/>
                  </a:schemeClr>
                </a:solidFill>
              </a:rPr>
              <a:t> </a:t>
            </a:r>
            <a:r>
              <a:rPr lang="sk-SK" sz="2400" b="1" dirty="0" err="1" smtClean="0">
                <a:solidFill>
                  <a:schemeClr val="accent2">
                    <a:lumMod val="50000"/>
                  </a:schemeClr>
                </a:solidFill>
              </a:rPr>
              <a:t>educational</a:t>
            </a:r>
            <a:r>
              <a:rPr lang="sk-SK" sz="2400" b="1" dirty="0" smtClean="0">
                <a:solidFill>
                  <a:schemeClr val="accent2">
                    <a:lumMod val="50000"/>
                  </a:schemeClr>
                </a:solidFill>
              </a:rPr>
              <a:t> </a:t>
            </a:r>
            <a:r>
              <a:rPr lang="sk-SK" sz="2400" b="1" dirty="0" err="1" smtClean="0">
                <a:solidFill>
                  <a:schemeClr val="accent2">
                    <a:lumMod val="50000"/>
                  </a:schemeClr>
                </a:solidFill>
              </a:rPr>
              <a:t>subjects</a:t>
            </a:r>
            <a:r>
              <a:rPr lang="sk-SK" sz="2400" b="1" dirty="0" smtClean="0">
                <a:solidFill>
                  <a:schemeClr val="accent2">
                    <a:lumMod val="50000"/>
                  </a:schemeClr>
                </a:solidFill>
              </a:rPr>
              <a:t>: </a:t>
            </a:r>
            <a:r>
              <a:rPr lang="sk-SK" sz="2400" b="1" dirty="0" err="1" smtClean="0">
                <a:solidFill>
                  <a:schemeClr val="accent2">
                    <a:lumMod val="50000"/>
                  </a:schemeClr>
                </a:solidFill>
              </a:rPr>
              <a:t>maths</a:t>
            </a:r>
            <a:r>
              <a:rPr lang="sk-SK" sz="2400" b="1" dirty="0" smtClean="0">
                <a:solidFill>
                  <a:schemeClr val="accent2">
                    <a:lumMod val="50000"/>
                  </a:schemeClr>
                </a:solidFill>
              </a:rPr>
              <a:t> and </a:t>
            </a:r>
            <a:r>
              <a:rPr lang="sk-SK" sz="2400" b="1" dirty="0" err="1" smtClean="0">
                <a:solidFill>
                  <a:schemeClr val="accent2">
                    <a:lumMod val="50000"/>
                  </a:schemeClr>
                </a:solidFill>
              </a:rPr>
              <a:t>information</a:t>
            </a:r>
            <a:r>
              <a:rPr lang="sk-SK" sz="2400" b="1" dirty="0" smtClean="0">
                <a:solidFill>
                  <a:schemeClr val="accent2">
                    <a:lumMod val="50000"/>
                  </a:schemeClr>
                </a:solidFill>
              </a:rPr>
              <a:t>, </a:t>
            </a:r>
            <a:r>
              <a:rPr lang="sk-SK" sz="2400" b="1" dirty="0" err="1" smtClean="0">
                <a:solidFill>
                  <a:schemeClr val="accent2">
                    <a:lumMod val="50000"/>
                  </a:schemeClr>
                </a:solidFill>
              </a:rPr>
              <a:t>art</a:t>
            </a:r>
            <a:r>
              <a:rPr lang="sk-SK" sz="2400" b="1" dirty="0" smtClean="0">
                <a:solidFill>
                  <a:schemeClr val="accent2">
                    <a:lumMod val="50000"/>
                  </a:schemeClr>
                </a:solidFill>
              </a:rPr>
              <a:t>, society, </a:t>
            </a:r>
            <a:r>
              <a:rPr lang="sk-SK" sz="2400" b="1" dirty="0" err="1" smtClean="0">
                <a:solidFill>
                  <a:schemeClr val="accent2">
                    <a:lumMod val="50000"/>
                  </a:schemeClr>
                </a:solidFill>
              </a:rPr>
              <a:t>work</a:t>
            </a:r>
            <a:r>
              <a:rPr lang="sk-SK" sz="2400" b="1" dirty="0" smtClean="0">
                <a:solidFill>
                  <a:schemeClr val="accent2">
                    <a:lumMod val="50000"/>
                  </a:schemeClr>
                </a:solidFill>
              </a:rPr>
              <a:t>, </a:t>
            </a:r>
            <a:r>
              <a:rPr lang="sk-SK" sz="2400" b="1" dirty="0" err="1" smtClean="0">
                <a:solidFill>
                  <a:schemeClr val="accent2">
                    <a:lumMod val="50000"/>
                  </a:schemeClr>
                </a:solidFill>
              </a:rPr>
              <a:t>nature</a:t>
            </a:r>
            <a:r>
              <a:rPr lang="sk-SK" sz="2400" b="1" dirty="0" smtClean="0">
                <a:solidFill>
                  <a:schemeClr val="accent2">
                    <a:lumMod val="50000"/>
                  </a:schemeClr>
                </a:solidFill>
              </a:rPr>
              <a:t>, </a:t>
            </a:r>
            <a:r>
              <a:rPr lang="sk-SK" sz="2400" b="1" dirty="0" err="1" smtClean="0">
                <a:solidFill>
                  <a:schemeClr val="accent2">
                    <a:lumMod val="50000"/>
                  </a:schemeClr>
                </a:solidFill>
              </a:rPr>
              <a:t>health</a:t>
            </a:r>
            <a:r>
              <a:rPr lang="sk-SK" sz="2400" b="1" dirty="0" smtClean="0">
                <a:solidFill>
                  <a:schemeClr val="accent2">
                    <a:lumMod val="50000"/>
                  </a:schemeClr>
                </a:solidFill>
              </a:rPr>
              <a:t> and </a:t>
            </a:r>
            <a:r>
              <a:rPr lang="sk-SK" sz="2400" b="1" dirty="0" err="1" smtClean="0">
                <a:solidFill>
                  <a:schemeClr val="accent2">
                    <a:lumMod val="50000"/>
                  </a:schemeClr>
                </a:solidFill>
              </a:rPr>
              <a:t>physical</a:t>
            </a:r>
            <a:r>
              <a:rPr lang="sk-SK" sz="2400" b="1" dirty="0" smtClean="0">
                <a:solidFill>
                  <a:schemeClr val="accent2">
                    <a:lumMod val="50000"/>
                  </a:schemeClr>
                </a:solidFill>
              </a:rPr>
              <a:t> </a:t>
            </a:r>
            <a:r>
              <a:rPr lang="sk-SK" sz="2400" b="1" dirty="0" err="1" smtClean="0">
                <a:solidFill>
                  <a:schemeClr val="accent2">
                    <a:lumMod val="50000"/>
                  </a:schemeClr>
                </a:solidFill>
              </a:rPr>
              <a:t>exercises</a:t>
            </a:r>
            <a:r>
              <a:rPr lang="sk-SK" sz="2400" b="1" dirty="0" smtClean="0">
                <a:solidFill>
                  <a:schemeClr val="accent2">
                    <a:lumMod val="50000"/>
                  </a:schemeClr>
                </a:solidFill>
              </a:rPr>
              <a:t>.</a:t>
            </a:r>
          </a:p>
          <a:p>
            <a:pPr marL="285750" indent="-285750">
              <a:buFont typeface="Wingdings" panose="05000000000000000000" pitchFamily="2" charset="2"/>
              <a:buChar char="Ø"/>
            </a:pPr>
            <a:r>
              <a:rPr lang="sk-SK" sz="2400" b="1" dirty="0" err="1" smtClean="0">
                <a:solidFill>
                  <a:schemeClr val="accent2">
                    <a:lumMod val="50000"/>
                  </a:schemeClr>
                </a:solidFill>
              </a:rPr>
              <a:t>Includes</a:t>
            </a:r>
            <a:r>
              <a:rPr lang="sk-SK" sz="2400" b="1" dirty="0" smtClean="0">
                <a:solidFill>
                  <a:schemeClr val="accent2">
                    <a:lumMod val="50000"/>
                  </a:schemeClr>
                </a:solidFill>
              </a:rPr>
              <a:t>: </a:t>
            </a:r>
            <a:r>
              <a:rPr lang="sk-SK" sz="2400" b="1" dirty="0" err="1" smtClean="0">
                <a:solidFill>
                  <a:schemeClr val="accent2">
                    <a:lumMod val="50000"/>
                  </a:schemeClr>
                </a:solidFill>
              </a:rPr>
              <a:t>nursery</a:t>
            </a:r>
            <a:r>
              <a:rPr lang="sk-SK" sz="2400" b="1" dirty="0" smtClean="0">
                <a:solidFill>
                  <a:schemeClr val="accent2">
                    <a:lumMod val="50000"/>
                  </a:schemeClr>
                </a:solidFill>
              </a:rPr>
              <a:t>, </a:t>
            </a:r>
            <a:r>
              <a:rPr lang="sk-SK" sz="2400" b="1" dirty="0" err="1" smtClean="0">
                <a:solidFill>
                  <a:schemeClr val="accent2">
                    <a:lumMod val="50000"/>
                  </a:schemeClr>
                </a:solidFill>
              </a:rPr>
              <a:t>kindergartens</a:t>
            </a:r>
            <a:r>
              <a:rPr lang="sk-SK" sz="2400" b="1" dirty="0" smtClean="0">
                <a:solidFill>
                  <a:schemeClr val="accent2">
                    <a:lumMod val="50000"/>
                  </a:schemeClr>
                </a:solidFill>
              </a:rPr>
              <a:t> and </a:t>
            </a:r>
            <a:r>
              <a:rPr lang="sk-SK" sz="2400" b="1" dirty="0" err="1" smtClean="0">
                <a:solidFill>
                  <a:schemeClr val="accent2">
                    <a:lumMod val="50000"/>
                  </a:schemeClr>
                </a:solidFill>
              </a:rPr>
              <a:t>special</a:t>
            </a:r>
            <a:r>
              <a:rPr lang="sk-SK" sz="2400" b="1" dirty="0" smtClean="0">
                <a:solidFill>
                  <a:schemeClr val="accent2">
                    <a:lumMod val="50000"/>
                  </a:schemeClr>
                </a:solidFill>
              </a:rPr>
              <a:t> </a:t>
            </a:r>
            <a:r>
              <a:rPr lang="sk-SK" sz="2400" b="1" dirty="0" err="1" smtClean="0">
                <a:solidFill>
                  <a:schemeClr val="accent2">
                    <a:lumMod val="50000"/>
                  </a:schemeClr>
                </a:solidFill>
              </a:rPr>
              <a:t>kindergartens</a:t>
            </a:r>
            <a:r>
              <a:rPr lang="sk-SK" sz="2400" b="1" dirty="0" smtClean="0">
                <a:solidFill>
                  <a:schemeClr val="accent2">
                    <a:lumMod val="50000"/>
                  </a:schemeClr>
                </a:solidFill>
              </a:rPr>
              <a:t> </a:t>
            </a:r>
            <a:r>
              <a:rPr lang="sk-SK" sz="2400" b="1" dirty="0" err="1" smtClean="0">
                <a:solidFill>
                  <a:schemeClr val="accent2">
                    <a:lumMod val="50000"/>
                  </a:schemeClr>
                </a:solidFill>
              </a:rPr>
              <a:t>for</a:t>
            </a:r>
            <a:r>
              <a:rPr lang="sk-SK" sz="2400" b="1" dirty="0" smtClean="0">
                <a:solidFill>
                  <a:schemeClr val="accent2">
                    <a:lumMod val="50000"/>
                  </a:schemeClr>
                </a:solidFill>
              </a:rPr>
              <a:t> </a:t>
            </a:r>
            <a:r>
              <a:rPr lang="sk-SK" sz="2400" b="1" dirty="0" err="1" smtClean="0">
                <a:solidFill>
                  <a:schemeClr val="accent2">
                    <a:lumMod val="50000"/>
                  </a:schemeClr>
                </a:solidFill>
              </a:rPr>
              <a:t>disabled</a:t>
            </a:r>
            <a:r>
              <a:rPr lang="sk-SK" sz="2400" b="1" dirty="0" smtClean="0">
                <a:solidFill>
                  <a:schemeClr val="accent2">
                    <a:lumMod val="50000"/>
                  </a:schemeClr>
                </a:solidFill>
              </a:rPr>
              <a:t> </a:t>
            </a:r>
            <a:r>
              <a:rPr lang="sk-SK" sz="2400" b="1" dirty="0" err="1" smtClean="0">
                <a:solidFill>
                  <a:schemeClr val="accent2">
                    <a:lumMod val="50000"/>
                  </a:schemeClr>
                </a:solidFill>
              </a:rPr>
              <a:t>children</a:t>
            </a:r>
            <a:r>
              <a:rPr lang="sk-SK" sz="2400" b="1" dirty="0" smtClean="0">
                <a:solidFill>
                  <a:schemeClr val="accent2">
                    <a:lumMod val="50000"/>
                  </a:schemeClr>
                </a:solidFill>
              </a:rPr>
              <a:t>.</a:t>
            </a:r>
          </a:p>
        </p:txBody>
      </p:sp>
      <p:pic>
        <p:nvPicPr>
          <p:cNvPr id="3077" name="Picture 5" descr="Výsledok vyh&amp;lcaron;adávania obrázkov pre dopyt predškolá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106" y="233465"/>
            <a:ext cx="2652446" cy="26524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0898" y="1191770"/>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696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indent="0"/>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5" name="Text Placeholder 4"/>
          <p:cNvSpPr>
            <a:spLocks noGrp="1"/>
          </p:cNvSpPr>
          <p:nvPr>
            <p:ph type="body" idx="1"/>
          </p:nvPr>
        </p:nvSpPr>
        <p:spPr>
          <a:xfrm>
            <a:off x="675745" y="2024796"/>
            <a:ext cx="4185623" cy="576262"/>
          </a:xfrm>
        </p:spPr>
        <p:txBody>
          <a:bodyPr/>
          <a:lstStyle/>
          <a:p>
            <a:r>
              <a:rPr lang="sk-SK" sz="3200" dirty="0" err="1">
                <a:solidFill>
                  <a:schemeClr val="accent2">
                    <a:lumMod val="50000"/>
                  </a:schemeClr>
                </a:solidFill>
                <a:latin typeface="+mj-lt"/>
              </a:rPr>
              <a:t>Primary</a:t>
            </a:r>
            <a:r>
              <a:rPr lang="sk-SK" sz="3200" dirty="0">
                <a:solidFill>
                  <a:schemeClr val="accent2">
                    <a:lumMod val="50000"/>
                  </a:schemeClr>
                </a:solidFill>
                <a:latin typeface="+mj-lt"/>
              </a:rPr>
              <a:t> </a:t>
            </a:r>
            <a:r>
              <a:rPr lang="sk-SK" sz="3200" dirty="0" err="1">
                <a:solidFill>
                  <a:schemeClr val="accent2">
                    <a:lumMod val="50000"/>
                  </a:schemeClr>
                </a:solidFill>
                <a:latin typeface="+mj-lt"/>
              </a:rPr>
              <a:t>education</a:t>
            </a:r>
            <a:r>
              <a:rPr lang="sk-SK" sz="3200" dirty="0">
                <a:solidFill>
                  <a:schemeClr val="accent2">
                    <a:lumMod val="50000"/>
                  </a:schemeClr>
                </a:solidFill>
                <a:latin typeface="+mj-lt"/>
              </a:rPr>
              <a:t> </a:t>
            </a:r>
            <a:endParaRPr lang="bg-BG" sz="3200" dirty="0">
              <a:solidFill>
                <a:schemeClr val="accent2">
                  <a:lumMod val="50000"/>
                </a:schemeClr>
              </a:solidFill>
              <a:latin typeface="+mj-lt"/>
            </a:endParaRPr>
          </a:p>
        </p:txBody>
      </p:sp>
      <p:sp>
        <p:nvSpPr>
          <p:cNvPr id="6" name="Content Placeholder 5"/>
          <p:cNvSpPr>
            <a:spLocks noGrp="1"/>
          </p:cNvSpPr>
          <p:nvPr>
            <p:ph sz="half" idx="2"/>
          </p:nvPr>
        </p:nvSpPr>
        <p:spPr>
          <a:xfrm>
            <a:off x="675743" y="2626469"/>
            <a:ext cx="9919141" cy="3414894"/>
          </a:xfrm>
        </p:spPr>
        <p:txBody>
          <a:bodyPr>
            <a:noAutofit/>
          </a:bodyPr>
          <a:lstStyle/>
          <a:p>
            <a:pPr>
              <a:lnSpc>
                <a:spcPct val="150000"/>
              </a:lnSpc>
            </a:pPr>
            <a:r>
              <a:rPr lang="sk-SK" sz="2400" b="1" dirty="0" err="1" smtClean="0">
                <a:solidFill>
                  <a:schemeClr val="accent2">
                    <a:lumMod val="50000"/>
                  </a:schemeClr>
                </a:solidFill>
              </a:rPr>
              <a:t>gives</a:t>
            </a:r>
            <a:r>
              <a:rPr lang="sk-SK" sz="2400" b="1" dirty="0" smtClean="0">
                <a:solidFill>
                  <a:schemeClr val="accent2">
                    <a:lumMod val="50000"/>
                  </a:schemeClr>
                </a:solidFill>
              </a:rPr>
              <a:t> </a:t>
            </a:r>
            <a:r>
              <a:rPr lang="sk-SK" sz="2400" b="1" dirty="0" err="1">
                <a:solidFill>
                  <a:schemeClr val="accent2">
                    <a:lumMod val="50000"/>
                  </a:schemeClr>
                </a:solidFill>
              </a:rPr>
              <a:t>children</a:t>
            </a:r>
            <a:r>
              <a:rPr lang="sk-SK" sz="2400" b="1" dirty="0">
                <a:solidFill>
                  <a:schemeClr val="accent2">
                    <a:lumMod val="50000"/>
                  </a:schemeClr>
                </a:solidFill>
              </a:rPr>
              <a:t> </a:t>
            </a:r>
            <a:r>
              <a:rPr lang="sk-SK" sz="2400" b="1" dirty="0" err="1">
                <a:solidFill>
                  <a:schemeClr val="accent2">
                    <a:lumMod val="50000"/>
                  </a:schemeClr>
                </a:solidFill>
              </a:rPr>
              <a:t>general</a:t>
            </a:r>
            <a:r>
              <a:rPr lang="sk-SK" sz="2400" b="1" dirty="0">
                <a:solidFill>
                  <a:schemeClr val="accent2">
                    <a:lumMod val="50000"/>
                  </a:schemeClr>
                </a:solidFill>
              </a:rPr>
              <a:t> </a:t>
            </a:r>
            <a:r>
              <a:rPr lang="sk-SK" sz="2400" b="1" dirty="0" err="1">
                <a:solidFill>
                  <a:schemeClr val="accent2">
                    <a:lumMod val="50000"/>
                  </a:schemeClr>
                </a:solidFill>
              </a:rPr>
              <a:t>education</a:t>
            </a:r>
            <a:r>
              <a:rPr lang="sk-SK" sz="2400" b="1" dirty="0">
                <a:solidFill>
                  <a:schemeClr val="accent2">
                    <a:lumMod val="50000"/>
                  </a:schemeClr>
                </a:solidFill>
              </a:rPr>
              <a:t> e. g. </a:t>
            </a:r>
            <a:r>
              <a:rPr lang="sk-SK" sz="2400" b="1" dirty="0" err="1">
                <a:solidFill>
                  <a:schemeClr val="accent2">
                    <a:lumMod val="50000"/>
                  </a:schemeClr>
                </a:solidFill>
              </a:rPr>
              <a:t>Languages</a:t>
            </a:r>
            <a:r>
              <a:rPr lang="sk-SK" sz="2400" b="1" dirty="0">
                <a:solidFill>
                  <a:schemeClr val="accent2">
                    <a:lumMod val="50000"/>
                  </a:schemeClr>
                </a:solidFill>
              </a:rPr>
              <a:t>, </a:t>
            </a:r>
            <a:r>
              <a:rPr lang="sk-SK" sz="2400" b="1" dirty="0" err="1">
                <a:solidFill>
                  <a:schemeClr val="accent2">
                    <a:lumMod val="50000"/>
                  </a:schemeClr>
                </a:solidFill>
              </a:rPr>
              <a:t>History</a:t>
            </a:r>
            <a:r>
              <a:rPr lang="sk-SK" sz="2400" b="1" dirty="0">
                <a:solidFill>
                  <a:schemeClr val="accent2">
                    <a:lumMod val="50000"/>
                  </a:schemeClr>
                </a:solidFill>
              </a:rPr>
              <a:t>, </a:t>
            </a:r>
            <a:r>
              <a:rPr lang="sk-SK" sz="2400" b="1" dirty="0" err="1">
                <a:solidFill>
                  <a:schemeClr val="accent2">
                    <a:lumMod val="50000"/>
                  </a:schemeClr>
                </a:solidFill>
              </a:rPr>
              <a:t>Geography</a:t>
            </a:r>
            <a:r>
              <a:rPr lang="sk-SK" sz="2400" b="1" dirty="0">
                <a:solidFill>
                  <a:schemeClr val="accent2">
                    <a:lumMod val="50000"/>
                  </a:schemeClr>
                </a:solidFill>
              </a:rPr>
              <a:t>, </a:t>
            </a:r>
            <a:r>
              <a:rPr lang="sk-SK" sz="2400" b="1" dirty="0" err="1" smtClean="0">
                <a:solidFill>
                  <a:schemeClr val="accent2">
                    <a:lumMod val="50000"/>
                  </a:schemeClr>
                </a:solidFill>
              </a:rPr>
              <a:t>Maths</a:t>
            </a:r>
            <a:r>
              <a:rPr lang="sk-SK" sz="2400" b="1" dirty="0" smtClean="0">
                <a:solidFill>
                  <a:schemeClr val="accent2">
                    <a:lumMod val="50000"/>
                  </a:schemeClr>
                </a:solidFill>
              </a:rPr>
              <a:t>, </a:t>
            </a:r>
            <a:r>
              <a:rPr lang="sk-SK" sz="2400" b="1" dirty="0" err="1">
                <a:solidFill>
                  <a:schemeClr val="accent2">
                    <a:lumMod val="50000"/>
                  </a:schemeClr>
                </a:solidFill>
              </a:rPr>
              <a:t>Physics</a:t>
            </a:r>
            <a:r>
              <a:rPr lang="sk-SK" sz="2400" b="1" dirty="0">
                <a:solidFill>
                  <a:schemeClr val="accent2">
                    <a:lumMod val="50000"/>
                  </a:schemeClr>
                </a:solidFill>
              </a:rPr>
              <a:t>, </a:t>
            </a:r>
            <a:r>
              <a:rPr lang="sk-SK" sz="2400" b="1" dirty="0" err="1">
                <a:solidFill>
                  <a:schemeClr val="accent2">
                    <a:lumMod val="50000"/>
                  </a:schemeClr>
                </a:solidFill>
              </a:rPr>
              <a:t>Chemistry</a:t>
            </a:r>
            <a:r>
              <a:rPr lang="sk-SK" sz="2400" b="1" dirty="0">
                <a:solidFill>
                  <a:schemeClr val="accent2">
                    <a:lumMod val="50000"/>
                  </a:schemeClr>
                </a:solidFill>
              </a:rPr>
              <a:t>, </a:t>
            </a:r>
            <a:r>
              <a:rPr lang="sk-SK" sz="2400" b="1" dirty="0" err="1">
                <a:solidFill>
                  <a:schemeClr val="accent2">
                    <a:lumMod val="50000"/>
                  </a:schemeClr>
                </a:solidFill>
              </a:rPr>
              <a:t>Biology</a:t>
            </a:r>
            <a:r>
              <a:rPr lang="sk-SK" sz="2400" b="1" dirty="0">
                <a:solidFill>
                  <a:schemeClr val="accent2">
                    <a:lumMod val="50000"/>
                  </a:schemeClr>
                </a:solidFill>
              </a:rPr>
              <a:t>, </a:t>
            </a:r>
            <a:r>
              <a:rPr lang="sk-SK" sz="2400" b="1" dirty="0" err="1">
                <a:solidFill>
                  <a:schemeClr val="accent2">
                    <a:lumMod val="50000"/>
                  </a:schemeClr>
                </a:solidFill>
              </a:rPr>
              <a:t>Arts</a:t>
            </a:r>
            <a:r>
              <a:rPr lang="sk-SK" sz="2400" b="1" dirty="0">
                <a:solidFill>
                  <a:schemeClr val="accent2">
                    <a:lumMod val="50000"/>
                  </a:schemeClr>
                </a:solidFill>
              </a:rPr>
              <a:t>, </a:t>
            </a:r>
            <a:r>
              <a:rPr lang="sk-SK" sz="2400" b="1" dirty="0" err="1">
                <a:solidFill>
                  <a:schemeClr val="accent2">
                    <a:lumMod val="50000"/>
                  </a:schemeClr>
                </a:solidFill>
              </a:rPr>
              <a:t>Religion</a:t>
            </a:r>
            <a:r>
              <a:rPr lang="sk-SK" sz="2400" b="1" dirty="0">
                <a:solidFill>
                  <a:schemeClr val="accent2">
                    <a:lumMod val="50000"/>
                  </a:schemeClr>
                </a:solidFill>
              </a:rPr>
              <a:t> or </a:t>
            </a:r>
            <a:r>
              <a:rPr lang="sk-SK" sz="2400" b="1" dirty="0" err="1" smtClean="0">
                <a:solidFill>
                  <a:schemeClr val="accent2">
                    <a:lumMod val="50000"/>
                  </a:schemeClr>
                </a:solidFill>
              </a:rPr>
              <a:t>Ethics</a:t>
            </a:r>
            <a:r>
              <a:rPr lang="sk-SK" sz="2400" b="1" dirty="0" smtClean="0">
                <a:solidFill>
                  <a:schemeClr val="accent2">
                    <a:lumMod val="50000"/>
                  </a:schemeClr>
                </a:solidFill>
              </a:rPr>
              <a:t>, </a:t>
            </a:r>
            <a:r>
              <a:rPr lang="sk-SK" sz="2400" b="1" dirty="0" err="1" smtClean="0">
                <a:solidFill>
                  <a:schemeClr val="accent2">
                    <a:lumMod val="50000"/>
                  </a:schemeClr>
                </a:solidFill>
              </a:rPr>
              <a:t>Physical</a:t>
            </a:r>
            <a:r>
              <a:rPr lang="sk-SK" sz="2400" b="1" dirty="0" smtClean="0">
                <a:solidFill>
                  <a:schemeClr val="accent2">
                    <a:lumMod val="50000"/>
                  </a:schemeClr>
                </a:solidFill>
              </a:rPr>
              <a:t> </a:t>
            </a:r>
            <a:r>
              <a:rPr lang="sk-SK" sz="2400" b="1" dirty="0" err="1" smtClean="0">
                <a:solidFill>
                  <a:schemeClr val="accent2">
                    <a:lumMod val="50000"/>
                  </a:schemeClr>
                </a:solidFill>
              </a:rPr>
              <a:t>Exercises</a:t>
            </a:r>
            <a:r>
              <a:rPr lang="sk-SK" sz="2400" b="1" dirty="0" smtClean="0">
                <a:solidFill>
                  <a:schemeClr val="accent2">
                    <a:lumMod val="50000"/>
                  </a:schemeClr>
                </a:solidFill>
              </a:rPr>
              <a:t> and </a:t>
            </a:r>
            <a:r>
              <a:rPr lang="sk-SK" sz="2400" b="1" dirty="0" err="1" smtClean="0">
                <a:solidFill>
                  <a:schemeClr val="accent2">
                    <a:lumMod val="50000"/>
                  </a:schemeClr>
                </a:solidFill>
              </a:rPr>
              <a:t>games</a:t>
            </a:r>
            <a:r>
              <a:rPr lang="sk-SK" sz="2400" b="1" dirty="0" smtClean="0">
                <a:solidFill>
                  <a:schemeClr val="accent2">
                    <a:lumMod val="50000"/>
                  </a:schemeClr>
                </a:solidFill>
              </a:rPr>
              <a:t>...  </a:t>
            </a:r>
          </a:p>
          <a:p>
            <a:pPr marL="0" indent="0">
              <a:lnSpc>
                <a:spcPct val="150000"/>
              </a:lnSpc>
              <a:buNone/>
            </a:pPr>
            <a:endParaRPr lang="sk-SK" sz="2400" b="1" dirty="0" smtClean="0">
              <a:solidFill>
                <a:schemeClr val="accent2">
                  <a:lumMod val="50000"/>
                </a:schemeClr>
              </a:solidFill>
            </a:endParaRPr>
          </a:p>
          <a:p>
            <a:endParaRPr lang="sk-SK" sz="2400" dirty="0" smtClean="0"/>
          </a:p>
        </p:txBody>
      </p:sp>
      <p:pic>
        <p:nvPicPr>
          <p:cNvPr id="9" name="Picture 8"/>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686" y="1254637"/>
            <a:ext cx="279241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64" y="4380352"/>
            <a:ext cx="275272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284" y="4461314"/>
            <a:ext cx="40132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3609" y="4400195"/>
            <a:ext cx="15906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7926" y="3727889"/>
            <a:ext cx="1311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309" y="405360"/>
            <a:ext cx="8997950"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0898" y="1254637"/>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691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477573"/>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sp>
        <p:nvSpPr>
          <p:cNvPr id="10" name="Text Placeholder 9"/>
          <p:cNvSpPr>
            <a:spLocks noGrp="1"/>
          </p:cNvSpPr>
          <p:nvPr>
            <p:ph type="body" idx="1"/>
          </p:nvPr>
        </p:nvSpPr>
        <p:spPr>
          <a:xfrm>
            <a:off x="675745" y="2160983"/>
            <a:ext cx="8565532" cy="576262"/>
          </a:xfrm>
        </p:spPr>
        <p:txBody>
          <a:bodyPr/>
          <a:lstStyle/>
          <a:p>
            <a:r>
              <a:rPr lang="sk-SK" sz="3200" dirty="0" err="1" smtClean="0">
                <a:solidFill>
                  <a:schemeClr val="accent2">
                    <a:lumMod val="50000"/>
                  </a:schemeClr>
                </a:solidFill>
              </a:rPr>
              <a:t>Secondary</a:t>
            </a:r>
            <a:r>
              <a:rPr lang="sk-SK" sz="3200" dirty="0" smtClean="0">
                <a:solidFill>
                  <a:schemeClr val="accent2">
                    <a:lumMod val="50000"/>
                  </a:schemeClr>
                </a:solidFill>
              </a:rPr>
              <a:t> </a:t>
            </a:r>
            <a:r>
              <a:rPr lang="sk-SK" sz="3200" dirty="0" err="1" smtClean="0">
                <a:solidFill>
                  <a:schemeClr val="accent2">
                    <a:lumMod val="50000"/>
                  </a:schemeClr>
                </a:solidFill>
              </a:rPr>
              <a:t>schools</a:t>
            </a:r>
            <a:r>
              <a:rPr lang="sk-SK" sz="3200" dirty="0" smtClean="0">
                <a:solidFill>
                  <a:schemeClr val="accent2">
                    <a:lumMod val="50000"/>
                  </a:schemeClr>
                </a:solidFill>
              </a:rPr>
              <a:t>:</a:t>
            </a:r>
          </a:p>
          <a:p>
            <a:r>
              <a:rPr lang="sk-SK" dirty="0" smtClean="0"/>
              <a:t>(</a:t>
            </a:r>
            <a:r>
              <a:rPr lang="sk-SK" dirty="0" err="1" smtClean="0"/>
              <a:t>pupils</a:t>
            </a:r>
            <a:r>
              <a:rPr lang="sk-SK" dirty="0" smtClean="0"/>
              <a:t> </a:t>
            </a:r>
            <a:r>
              <a:rPr lang="sk-SK" dirty="0" err="1" smtClean="0"/>
              <a:t>have</a:t>
            </a:r>
            <a:r>
              <a:rPr lang="sk-SK" dirty="0" smtClean="0"/>
              <a:t> to </a:t>
            </a:r>
            <a:r>
              <a:rPr lang="sk-SK" dirty="0" err="1" smtClean="0"/>
              <a:t>pass</a:t>
            </a:r>
            <a:r>
              <a:rPr lang="sk-SK" dirty="0" smtClean="0"/>
              <a:t> </a:t>
            </a:r>
            <a:r>
              <a:rPr lang="sk-SK" dirty="0" err="1" smtClean="0"/>
              <a:t>entrance</a:t>
            </a:r>
            <a:r>
              <a:rPr lang="sk-SK" dirty="0" smtClean="0"/>
              <a:t> </a:t>
            </a:r>
            <a:r>
              <a:rPr lang="sk-SK" dirty="0" err="1" smtClean="0"/>
              <a:t>exams</a:t>
            </a:r>
            <a:r>
              <a:rPr lang="sk-SK" dirty="0" smtClean="0"/>
              <a:t> </a:t>
            </a:r>
            <a:r>
              <a:rPr lang="sk-SK" dirty="0" err="1" smtClean="0"/>
              <a:t>to</a:t>
            </a:r>
            <a:r>
              <a:rPr lang="sk-SK" dirty="0" smtClean="0"/>
              <a:t> </a:t>
            </a:r>
            <a:r>
              <a:rPr lang="sk-SK" dirty="0" err="1" smtClean="0"/>
              <a:t>continue</a:t>
            </a:r>
            <a:r>
              <a:rPr lang="sk-SK" dirty="0" smtClean="0"/>
              <a:t> </a:t>
            </a:r>
            <a:r>
              <a:rPr lang="sk-SK" dirty="0" err="1" smtClean="0"/>
              <a:t>their</a:t>
            </a:r>
            <a:r>
              <a:rPr lang="sk-SK" dirty="0" smtClean="0"/>
              <a:t> </a:t>
            </a:r>
            <a:r>
              <a:rPr lang="sk-SK" dirty="0" err="1" smtClean="0"/>
              <a:t>studies</a:t>
            </a:r>
            <a:r>
              <a:rPr lang="sk-SK" dirty="0" smtClean="0"/>
              <a:t> </a:t>
            </a:r>
            <a:r>
              <a:rPr lang="sk-SK" dirty="0" err="1" smtClean="0"/>
              <a:t>at</a:t>
            </a:r>
            <a:r>
              <a:rPr lang="sk-SK" dirty="0" smtClean="0"/>
              <a:t> </a:t>
            </a:r>
            <a:r>
              <a:rPr lang="sk-SK" dirty="0" err="1" smtClean="0"/>
              <a:t>secondary</a:t>
            </a:r>
            <a:r>
              <a:rPr lang="sk-SK" dirty="0" smtClean="0"/>
              <a:t> </a:t>
            </a:r>
            <a:r>
              <a:rPr lang="sk-SK" dirty="0" err="1" smtClean="0"/>
              <a:t>schools</a:t>
            </a:r>
            <a:r>
              <a:rPr lang="sk-SK" dirty="0" smtClean="0"/>
              <a:t>)</a:t>
            </a:r>
            <a:endParaRPr lang="bg-BG" dirty="0"/>
          </a:p>
        </p:txBody>
      </p:sp>
      <p:sp>
        <p:nvSpPr>
          <p:cNvPr id="11" name="Content Placeholder 10"/>
          <p:cNvSpPr>
            <a:spLocks noGrp="1"/>
          </p:cNvSpPr>
          <p:nvPr>
            <p:ph sz="half" idx="2"/>
          </p:nvPr>
        </p:nvSpPr>
        <p:spPr>
          <a:xfrm>
            <a:off x="675745" y="2737245"/>
            <a:ext cx="9361140" cy="3304117"/>
          </a:xfrm>
        </p:spPr>
        <p:txBody>
          <a:bodyPr>
            <a:normAutofit fontScale="92500"/>
          </a:bodyPr>
          <a:lstStyle/>
          <a:p>
            <a:r>
              <a:rPr lang="sk-SK" sz="2000" b="1" dirty="0" err="1" smtClean="0"/>
              <a:t>Grammar</a:t>
            </a:r>
            <a:r>
              <a:rPr lang="sk-SK" sz="2000" dirty="0" smtClean="0"/>
              <a:t> </a:t>
            </a:r>
            <a:r>
              <a:rPr lang="sk-SK" sz="2000" dirty="0" err="1" smtClean="0"/>
              <a:t>school</a:t>
            </a:r>
            <a:r>
              <a:rPr lang="sk-SK" sz="2000" dirty="0" smtClean="0"/>
              <a:t> – </a:t>
            </a:r>
            <a:r>
              <a:rPr lang="sk-SK" sz="2000" dirty="0" err="1" smtClean="0"/>
              <a:t>prepares</a:t>
            </a:r>
            <a:r>
              <a:rPr lang="sk-SK" sz="2000" dirty="0" smtClean="0"/>
              <a:t> </a:t>
            </a:r>
            <a:r>
              <a:rPr lang="sk-SK" sz="2000" dirty="0" err="1" smtClean="0"/>
              <a:t>students</a:t>
            </a:r>
            <a:r>
              <a:rPr lang="sk-SK" sz="2000" dirty="0" smtClean="0"/>
              <a:t> </a:t>
            </a:r>
            <a:r>
              <a:rPr lang="sk-SK" sz="2000" dirty="0" err="1" smtClean="0"/>
              <a:t>for</a:t>
            </a:r>
            <a:r>
              <a:rPr lang="sk-SK" sz="2000" dirty="0" smtClean="0"/>
              <a:t> </a:t>
            </a:r>
            <a:r>
              <a:rPr lang="sk-SK" sz="2000" dirty="0" err="1" smtClean="0"/>
              <a:t>universtities</a:t>
            </a:r>
            <a:r>
              <a:rPr lang="sk-SK" sz="2000" dirty="0"/>
              <a:t> </a:t>
            </a:r>
            <a:r>
              <a:rPr lang="sk-SK" sz="2000" dirty="0" smtClean="0"/>
              <a:t>in </a:t>
            </a:r>
            <a:r>
              <a:rPr lang="sk-SK" sz="2000" dirty="0" err="1" smtClean="0"/>
              <a:t>general</a:t>
            </a:r>
            <a:r>
              <a:rPr lang="sk-SK" sz="2000" dirty="0" smtClean="0"/>
              <a:t> </a:t>
            </a:r>
            <a:r>
              <a:rPr lang="sk-SK" sz="2000" dirty="0" err="1" smtClean="0"/>
              <a:t>subjects</a:t>
            </a:r>
            <a:r>
              <a:rPr lang="sk-SK" sz="2000" dirty="0" smtClean="0"/>
              <a:t> and </a:t>
            </a:r>
            <a:r>
              <a:rPr lang="sk-SK" sz="2000" dirty="0" err="1" smtClean="0"/>
              <a:t>languages</a:t>
            </a:r>
            <a:endParaRPr lang="sk-SK" sz="2000" dirty="0" smtClean="0"/>
          </a:p>
          <a:p>
            <a:r>
              <a:rPr lang="sk-SK" sz="2000" b="1" dirty="0" err="1" smtClean="0"/>
              <a:t>Secondary</a:t>
            </a:r>
            <a:r>
              <a:rPr lang="sk-SK" sz="2000" dirty="0" smtClean="0"/>
              <a:t> </a:t>
            </a:r>
            <a:r>
              <a:rPr lang="sk-SK" sz="2000" dirty="0" err="1" smtClean="0"/>
              <a:t>business</a:t>
            </a:r>
            <a:r>
              <a:rPr lang="sk-SK" sz="2000" dirty="0" smtClean="0"/>
              <a:t>, </a:t>
            </a:r>
            <a:r>
              <a:rPr lang="sk-SK" sz="2000" dirty="0" err="1" smtClean="0"/>
              <a:t>technical</a:t>
            </a:r>
            <a:r>
              <a:rPr lang="sk-SK" sz="2000" dirty="0" smtClean="0"/>
              <a:t>, </a:t>
            </a:r>
            <a:r>
              <a:rPr lang="sk-SK" sz="2000" dirty="0" err="1" smtClean="0"/>
              <a:t>medical</a:t>
            </a:r>
            <a:r>
              <a:rPr lang="sk-SK" sz="2000" dirty="0"/>
              <a:t> </a:t>
            </a:r>
            <a:r>
              <a:rPr lang="sk-SK" sz="2000" dirty="0" smtClean="0"/>
              <a:t>or </a:t>
            </a:r>
            <a:r>
              <a:rPr lang="sk-SK" sz="2000" dirty="0" err="1" smtClean="0"/>
              <a:t>pedagogical</a:t>
            </a:r>
            <a:r>
              <a:rPr lang="sk-SK" sz="2000" dirty="0" smtClean="0"/>
              <a:t> </a:t>
            </a:r>
            <a:r>
              <a:rPr lang="sk-SK" sz="2000" dirty="0" err="1" smtClean="0"/>
              <a:t>schools</a:t>
            </a:r>
            <a:r>
              <a:rPr lang="sk-SK" sz="2000" dirty="0" smtClean="0"/>
              <a:t> – </a:t>
            </a:r>
            <a:r>
              <a:rPr lang="sk-SK" sz="2000" dirty="0" err="1" smtClean="0"/>
              <a:t>prepare</a:t>
            </a:r>
            <a:r>
              <a:rPr lang="sk-SK" sz="2000" dirty="0" smtClean="0"/>
              <a:t> </a:t>
            </a:r>
            <a:r>
              <a:rPr lang="sk-SK" sz="2000" dirty="0" err="1" smtClean="0"/>
              <a:t>students</a:t>
            </a:r>
            <a:r>
              <a:rPr lang="sk-SK" sz="2000" dirty="0" smtClean="0"/>
              <a:t> </a:t>
            </a:r>
            <a:r>
              <a:rPr lang="sk-SK" sz="2000" dirty="0" err="1" smtClean="0"/>
              <a:t>for</a:t>
            </a:r>
            <a:r>
              <a:rPr lang="sk-SK" sz="2000" dirty="0" smtClean="0"/>
              <a:t> </a:t>
            </a:r>
            <a:r>
              <a:rPr lang="sk-SK" sz="2000" dirty="0" err="1" smtClean="0"/>
              <a:t>universities</a:t>
            </a:r>
            <a:r>
              <a:rPr lang="sk-SK" sz="2000" dirty="0" smtClean="0"/>
              <a:t> or </a:t>
            </a:r>
            <a:r>
              <a:rPr lang="sk-SK" sz="2000" dirty="0" err="1" smtClean="0"/>
              <a:t>for</a:t>
            </a:r>
            <a:r>
              <a:rPr lang="sk-SK" sz="2000" dirty="0" smtClean="0"/>
              <a:t> </a:t>
            </a:r>
            <a:r>
              <a:rPr lang="sk-SK" sz="2000" dirty="0" err="1" smtClean="0"/>
              <a:t>job</a:t>
            </a:r>
            <a:r>
              <a:rPr lang="sk-SK" sz="2000" dirty="0" smtClean="0"/>
              <a:t> in </a:t>
            </a:r>
            <a:r>
              <a:rPr lang="sk-SK" sz="2000" dirty="0" err="1" smtClean="0"/>
              <a:t>theoretical</a:t>
            </a:r>
            <a:r>
              <a:rPr lang="sk-SK" sz="2000" dirty="0" smtClean="0"/>
              <a:t> </a:t>
            </a:r>
            <a:r>
              <a:rPr lang="sk-SK" sz="2000" dirty="0" err="1" smtClean="0"/>
              <a:t>teaching</a:t>
            </a:r>
            <a:r>
              <a:rPr lang="sk-SK" sz="2000" dirty="0" smtClean="0"/>
              <a:t> </a:t>
            </a:r>
            <a:r>
              <a:rPr lang="sk-SK" sz="2000" dirty="0" err="1" smtClean="0"/>
              <a:t>with</a:t>
            </a:r>
            <a:r>
              <a:rPr lang="sk-SK" sz="2000" dirty="0" smtClean="0"/>
              <a:t> </a:t>
            </a:r>
            <a:r>
              <a:rPr lang="sk-SK" sz="2000" dirty="0" err="1" smtClean="0"/>
              <a:t>practical</a:t>
            </a:r>
            <a:r>
              <a:rPr lang="sk-SK" sz="2000" dirty="0" smtClean="0"/>
              <a:t> </a:t>
            </a:r>
            <a:r>
              <a:rPr lang="sk-SK" sz="2000" dirty="0" err="1" smtClean="0"/>
              <a:t>training</a:t>
            </a:r>
            <a:r>
              <a:rPr lang="sk-SK" sz="2000" dirty="0" smtClean="0"/>
              <a:t> (1 </a:t>
            </a:r>
            <a:r>
              <a:rPr lang="sk-SK" sz="2000" dirty="0" err="1" smtClean="0"/>
              <a:t>months</a:t>
            </a:r>
            <a:r>
              <a:rPr lang="sk-SK" sz="2000" dirty="0" smtClean="0"/>
              <a:t> a </a:t>
            </a:r>
            <a:r>
              <a:rPr lang="sk-SK" sz="2000" dirty="0" err="1" smtClean="0"/>
              <a:t>year</a:t>
            </a:r>
            <a:r>
              <a:rPr lang="sk-SK" sz="2000" dirty="0" smtClean="0"/>
              <a:t>).</a:t>
            </a:r>
          </a:p>
          <a:p>
            <a:r>
              <a:rPr lang="sk-SK" sz="2000" b="1" dirty="0" err="1" smtClean="0"/>
              <a:t>Vocational</a:t>
            </a:r>
            <a:r>
              <a:rPr lang="sk-SK" sz="2000" dirty="0" smtClean="0"/>
              <a:t> </a:t>
            </a:r>
            <a:r>
              <a:rPr lang="sk-SK" sz="2000" dirty="0" err="1" smtClean="0"/>
              <a:t>schools</a:t>
            </a:r>
            <a:r>
              <a:rPr lang="sk-SK" sz="2000" dirty="0" smtClean="0"/>
              <a:t>– </a:t>
            </a:r>
            <a:r>
              <a:rPr lang="sk-SK" sz="2000" dirty="0" err="1" smtClean="0"/>
              <a:t>prepare</a:t>
            </a:r>
            <a:r>
              <a:rPr lang="sk-SK" sz="2000" dirty="0" smtClean="0"/>
              <a:t> </a:t>
            </a:r>
            <a:r>
              <a:rPr lang="sk-SK" sz="2000" dirty="0" err="1" smtClean="0"/>
              <a:t>students</a:t>
            </a:r>
            <a:r>
              <a:rPr lang="sk-SK" sz="2000" dirty="0" smtClean="0"/>
              <a:t> </a:t>
            </a:r>
            <a:r>
              <a:rPr lang="sk-SK" sz="2000" dirty="0" err="1" smtClean="0"/>
              <a:t>for</a:t>
            </a:r>
            <a:r>
              <a:rPr lang="sk-SK" sz="2000" dirty="0" smtClean="0"/>
              <a:t> </a:t>
            </a:r>
            <a:r>
              <a:rPr lang="sk-SK" sz="2000" dirty="0" err="1" smtClean="0"/>
              <a:t>crafts</a:t>
            </a:r>
            <a:r>
              <a:rPr lang="sk-SK" sz="2000" dirty="0" smtClean="0"/>
              <a:t> and </a:t>
            </a:r>
            <a:r>
              <a:rPr lang="sk-SK" sz="2000" dirty="0" err="1" smtClean="0"/>
              <a:t>skills</a:t>
            </a:r>
            <a:r>
              <a:rPr lang="sk-SK" sz="2000" dirty="0" smtClean="0"/>
              <a:t> in </a:t>
            </a:r>
            <a:r>
              <a:rPr lang="sk-SK" sz="2000" dirty="0" err="1" smtClean="0"/>
              <a:t>practical</a:t>
            </a:r>
            <a:r>
              <a:rPr lang="sk-SK" sz="2000" dirty="0" smtClean="0"/>
              <a:t> </a:t>
            </a:r>
            <a:r>
              <a:rPr lang="sk-SK" sz="2000" dirty="0" err="1" smtClean="0"/>
              <a:t>training</a:t>
            </a:r>
            <a:r>
              <a:rPr lang="sk-SK" sz="2000" dirty="0" smtClean="0"/>
              <a:t>, </a:t>
            </a:r>
            <a:r>
              <a:rPr lang="sk-SK" sz="2000" dirty="0" err="1" smtClean="0"/>
              <a:t>they</a:t>
            </a:r>
            <a:r>
              <a:rPr lang="sk-SK" sz="2000" dirty="0" smtClean="0"/>
              <a:t> </a:t>
            </a:r>
            <a:r>
              <a:rPr lang="sk-SK" sz="2000" dirty="0" err="1" smtClean="0"/>
              <a:t>have</a:t>
            </a:r>
            <a:r>
              <a:rPr lang="sk-SK" sz="2000" dirty="0" smtClean="0"/>
              <a:t> </a:t>
            </a:r>
            <a:r>
              <a:rPr lang="sk-SK" sz="2000" dirty="0" err="1" smtClean="0"/>
              <a:t>own</a:t>
            </a:r>
            <a:r>
              <a:rPr lang="sk-SK" sz="2000" dirty="0" smtClean="0"/>
              <a:t> </a:t>
            </a:r>
            <a:r>
              <a:rPr lang="sk-SK" sz="2000" dirty="0" err="1" smtClean="0"/>
              <a:t>practical</a:t>
            </a:r>
            <a:r>
              <a:rPr lang="sk-SK" sz="2000" dirty="0" smtClean="0"/>
              <a:t> </a:t>
            </a:r>
            <a:r>
              <a:rPr lang="sk-SK" sz="2000" dirty="0" err="1" smtClean="0"/>
              <a:t>centres</a:t>
            </a:r>
            <a:r>
              <a:rPr lang="sk-SK" sz="2000" dirty="0" smtClean="0"/>
              <a:t> and </a:t>
            </a:r>
            <a:r>
              <a:rPr lang="sk-SK" sz="2000" dirty="0" err="1" smtClean="0"/>
              <a:t>cooperate</a:t>
            </a:r>
            <a:r>
              <a:rPr lang="sk-SK" sz="2000" dirty="0" smtClean="0"/>
              <a:t> </a:t>
            </a:r>
            <a:r>
              <a:rPr lang="sk-SK" sz="2000" dirty="0" err="1" smtClean="0"/>
              <a:t>with</a:t>
            </a:r>
            <a:r>
              <a:rPr lang="sk-SK" sz="2000" dirty="0" smtClean="0"/>
              <a:t> </a:t>
            </a:r>
            <a:r>
              <a:rPr lang="sk-SK" sz="2000" dirty="0" err="1" smtClean="0"/>
              <a:t>real</a:t>
            </a:r>
            <a:r>
              <a:rPr lang="sk-SK" sz="2000" dirty="0" smtClean="0"/>
              <a:t> </a:t>
            </a:r>
            <a:r>
              <a:rPr lang="sk-SK" sz="2000" dirty="0" err="1" smtClean="0"/>
              <a:t>employers</a:t>
            </a:r>
            <a:r>
              <a:rPr lang="sk-SK" sz="2000" dirty="0" smtClean="0"/>
              <a:t>.</a:t>
            </a:r>
          </a:p>
          <a:p>
            <a:pPr marL="0" indent="0">
              <a:buNone/>
            </a:pPr>
            <a:r>
              <a:rPr lang="sk-SK" sz="2400" dirty="0" smtClean="0"/>
              <a:t>Study </a:t>
            </a:r>
            <a:r>
              <a:rPr lang="sk-SK" sz="2400" dirty="0" err="1" smtClean="0"/>
              <a:t>ends</a:t>
            </a:r>
            <a:r>
              <a:rPr lang="sk-SK" sz="2400" dirty="0" smtClean="0"/>
              <a:t> </a:t>
            </a:r>
            <a:r>
              <a:rPr lang="sk-SK" sz="2400" dirty="0" err="1" smtClean="0"/>
              <a:t>with</a:t>
            </a:r>
            <a:r>
              <a:rPr lang="sk-SK" sz="2400" dirty="0" smtClean="0"/>
              <a:t> </a:t>
            </a:r>
            <a:r>
              <a:rPr lang="sk-SK" sz="2400" dirty="0" err="1" smtClean="0"/>
              <a:t>either</a:t>
            </a:r>
            <a:r>
              <a:rPr lang="sk-SK" sz="2400" dirty="0" smtClean="0"/>
              <a:t> </a:t>
            </a:r>
            <a:r>
              <a:rPr lang="sk-SK" sz="2400" dirty="0" err="1" smtClean="0"/>
              <a:t>with</a:t>
            </a:r>
            <a:r>
              <a:rPr lang="sk-SK" sz="2400" dirty="0" smtClean="0"/>
              <a:t> </a:t>
            </a:r>
            <a:r>
              <a:rPr lang="sk-SK" sz="2400" dirty="0" err="1" smtClean="0"/>
              <a:t>achiewing</a:t>
            </a:r>
            <a:r>
              <a:rPr lang="sk-SK" sz="2400" dirty="0" smtClean="0"/>
              <a:t> a </a:t>
            </a:r>
            <a:r>
              <a:rPr lang="sk-SK" sz="2400" dirty="0" err="1" smtClean="0"/>
              <a:t>skill</a:t>
            </a:r>
            <a:r>
              <a:rPr lang="sk-SK" sz="2400" dirty="0" smtClean="0"/>
              <a:t> </a:t>
            </a:r>
            <a:r>
              <a:rPr lang="sk-SK" sz="2400" dirty="0" err="1" smtClean="0"/>
              <a:t>certificate</a:t>
            </a:r>
            <a:r>
              <a:rPr lang="sk-SK" sz="2400" dirty="0" smtClean="0"/>
              <a:t> or </a:t>
            </a:r>
            <a:r>
              <a:rPr lang="sk-SK" sz="2400" dirty="0" err="1" smtClean="0"/>
              <a:t>with</a:t>
            </a:r>
            <a:r>
              <a:rPr lang="sk-SK" sz="2400" dirty="0" smtClean="0"/>
              <a:t> a </a:t>
            </a:r>
            <a:r>
              <a:rPr lang="sk-SK" sz="2400" dirty="0" err="1" smtClean="0"/>
              <a:t>school-leaving</a:t>
            </a:r>
            <a:r>
              <a:rPr lang="sk-SK" sz="2400" dirty="0" smtClean="0"/>
              <a:t> </a:t>
            </a:r>
            <a:r>
              <a:rPr lang="sk-SK" sz="2400" dirty="0" err="1" smtClean="0"/>
              <a:t>exam</a:t>
            </a:r>
            <a:r>
              <a:rPr lang="sk-SK" sz="2400" dirty="0" smtClean="0"/>
              <a:t>. </a:t>
            </a:r>
            <a:endParaRPr lang="bg-BG" sz="2400" dirty="0"/>
          </a:p>
        </p:txBody>
      </p:sp>
      <p:pic>
        <p:nvPicPr>
          <p:cNvPr id="8" name="Picture 7"/>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0898" y="1225420"/>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73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477573"/>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sp>
        <p:nvSpPr>
          <p:cNvPr id="10" name="Text Placeholder 9"/>
          <p:cNvSpPr>
            <a:spLocks noGrp="1"/>
          </p:cNvSpPr>
          <p:nvPr>
            <p:ph type="body" idx="1"/>
          </p:nvPr>
        </p:nvSpPr>
        <p:spPr>
          <a:xfrm>
            <a:off x="636833" y="1338702"/>
            <a:ext cx="9604065" cy="4377447"/>
          </a:xfrm>
        </p:spPr>
        <p:txBody>
          <a:bodyPr/>
          <a:lstStyle/>
          <a:p>
            <a:r>
              <a:rPr lang="sk-SK" sz="3200" dirty="0" err="1" smtClean="0">
                <a:solidFill>
                  <a:schemeClr val="accent2">
                    <a:lumMod val="50000"/>
                  </a:schemeClr>
                </a:solidFill>
              </a:rPr>
              <a:t>Universities</a:t>
            </a:r>
            <a:r>
              <a:rPr lang="sk-SK" sz="3200" dirty="0" smtClean="0">
                <a:solidFill>
                  <a:schemeClr val="accent2">
                    <a:lumMod val="50000"/>
                  </a:schemeClr>
                </a:solidFill>
              </a:rPr>
              <a:t>:</a:t>
            </a:r>
          </a:p>
          <a:p>
            <a:pPr marL="342900" indent="-342900">
              <a:buFont typeface="Wingdings" panose="05000000000000000000" pitchFamily="2" charset="2"/>
              <a:buChar char="Ø"/>
            </a:pPr>
            <a:r>
              <a:rPr lang="sk-SK" dirty="0" smtClean="0"/>
              <a:t>study </a:t>
            </a:r>
            <a:r>
              <a:rPr lang="sk-SK" dirty="0" err="1" smtClean="0"/>
              <a:t>takes</a:t>
            </a:r>
            <a:r>
              <a:rPr lang="sk-SK" dirty="0" smtClean="0"/>
              <a:t>: </a:t>
            </a:r>
          </a:p>
          <a:p>
            <a:pPr marL="800100" lvl="1" indent="-342900">
              <a:buFont typeface="Wingdings" panose="05000000000000000000" pitchFamily="2" charset="2"/>
              <a:buChar char="Ø"/>
            </a:pPr>
            <a:r>
              <a:rPr lang="sk-SK" sz="2400" b="0" dirty="0" smtClean="0"/>
              <a:t>3 </a:t>
            </a:r>
            <a:r>
              <a:rPr lang="sk-SK" sz="2400" b="0" dirty="0" err="1" smtClean="0"/>
              <a:t>years</a:t>
            </a:r>
            <a:r>
              <a:rPr lang="sk-SK" sz="2400" b="0" dirty="0" smtClean="0"/>
              <a:t> Bc.+ 2 </a:t>
            </a:r>
            <a:r>
              <a:rPr lang="sk-SK" sz="2400" b="0" dirty="0" err="1" smtClean="0"/>
              <a:t>years</a:t>
            </a:r>
            <a:r>
              <a:rPr lang="sk-SK" sz="2400" b="0" dirty="0" smtClean="0"/>
              <a:t> Mgr. (a </a:t>
            </a:r>
            <a:r>
              <a:rPr lang="sk-SK" sz="2400" b="0" dirty="0" err="1" smtClean="0"/>
              <a:t>teacher</a:t>
            </a:r>
            <a:r>
              <a:rPr lang="sk-SK" sz="2400" b="0" dirty="0" smtClean="0"/>
              <a:t>, a </a:t>
            </a:r>
            <a:r>
              <a:rPr lang="sk-SK" sz="2400" b="0" dirty="0" err="1" smtClean="0"/>
              <a:t>psilosopher</a:t>
            </a:r>
            <a:r>
              <a:rPr lang="sk-SK" sz="2400" b="0" dirty="0" smtClean="0"/>
              <a:t>, a </a:t>
            </a:r>
            <a:r>
              <a:rPr lang="sk-SK" sz="2400" b="0" dirty="0" err="1" smtClean="0"/>
              <a:t>chemist</a:t>
            </a:r>
            <a:r>
              <a:rPr lang="sk-SK" sz="2400" b="0" dirty="0" smtClean="0"/>
              <a:t>, a </a:t>
            </a:r>
            <a:r>
              <a:rPr lang="sk-SK" sz="2400" b="0" dirty="0" err="1" smtClean="0"/>
              <a:t>theologian</a:t>
            </a:r>
            <a:r>
              <a:rPr lang="sk-SK" sz="2400" b="0" dirty="0" smtClean="0"/>
              <a:t>, a </a:t>
            </a:r>
            <a:r>
              <a:rPr lang="sk-SK" sz="2400" b="0" dirty="0" err="1" smtClean="0"/>
              <a:t>jurist</a:t>
            </a:r>
            <a:r>
              <a:rPr lang="sk-SK" sz="2400" b="0" dirty="0" smtClean="0"/>
              <a:t>...),</a:t>
            </a:r>
          </a:p>
          <a:p>
            <a:pPr marL="800100" lvl="1" indent="-342900">
              <a:buFont typeface="Wingdings" panose="05000000000000000000" pitchFamily="2" charset="2"/>
              <a:buChar char="Ø"/>
            </a:pPr>
            <a:r>
              <a:rPr lang="sk-SK" sz="2400" b="0" dirty="0" smtClean="0"/>
              <a:t>3 </a:t>
            </a:r>
            <a:r>
              <a:rPr lang="sk-SK" sz="2400" b="0" dirty="0" err="1" smtClean="0"/>
              <a:t>years</a:t>
            </a:r>
            <a:r>
              <a:rPr lang="sk-SK" sz="2400" b="0" dirty="0" smtClean="0"/>
              <a:t> Bc. + 2 </a:t>
            </a:r>
            <a:r>
              <a:rPr lang="sk-SK" sz="2400" b="0" dirty="0" err="1" smtClean="0"/>
              <a:t>years</a:t>
            </a:r>
            <a:r>
              <a:rPr lang="sk-SK" sz="2400" b="0" dirty="0" smtClean="0"/>
              <a:t> Ing. (a </a:t>
            </a:r>
            <a:r>
              <a:rPr lang="sk-SK" sz="2400" b="0" dirty="0" err="1" smtClean="0"/>
              <a:t>technical</a:t>
            </a:r>
            <a:r>
              <a:rPr lang="sk-SK" sz="2400" b="0" dirty="0" smtClean="0"/>
              <a:t> </a:t>
            </a:r>
            <a:r>
              <a:rPr lang="sk-SK" sz="2400" b="0" dirty="0" err="1" smtClean="0"/>
              <a:t>engineer</a:t>
            </a:r>
            <a:r>
              <a:rPr lang="sk-SK" sz="2400" b="0" dirty="0" smtClean="0"/>
              <a:t>); </a:t>
            </a:r>
          </a:p>
          <a:p>
            <a:pPr marL="800100" lvl="1" indent="-342900">
              <a:buFont typeface="Wingdings" panose="05000000000000000000" pitchFamily="2" charset="2"/>
              <a:buChar char="Ø"/>
            </a:pPr>
            <a:r>
              <a:rPr lang="sk-SK" sz="2400" b="0" dirty="0" smtClean="0"/>
              <a:t>6 </a:t>
            </a:r>
            <a:r>
              <a:rPr lang="sk-SK" sz="2400" b="0" dirty="0" err="1" smtClean="0"/>
              <a:t>years</a:t>
            </a:r>
            <a:r>
              <a:rPr lang="sk-SK" sz="2400" b="0" dirty="0" smtClean="0"/>
              <a:t> MUDr</a:t>
            </a:r>
            <a:r>
              <a:rPr lang="sk-SK" sz="2400" b="0" dirty="0"/>
              <a:t>., </a:t>
            </a:r>
            <a:r>
              <a:rPr lang="sk-SK" sz="2400" b="0" dirty="0" err="1"/>
              <a:t>MDDr</a:t>
            </a:r>
            <a:r>
              <a:rPr lang="sk-SK" sz="2400" b="0" dirty="0" smtClean="0"/>
              <a:t>., MVDr</a:t>
            </a:r>
            <a:r>
              <a:rPr lang="sk-SK" sz="2400" b="0" dirty="0"/>
              <a:t>., (</a:t>
            </a:r>
            <a:r>
              <a:rPr lang="sk-SK" sz="2400" b="0" dirty="0" smtClean="0"/>
              <a:t>a </a:t>
            </a:r>
            <a:r>
              <a:rPr lang="sk-SK" sz="2400" b="0" dirty="0" err="1" smtClean="0"/>
              <a:t>doctor</a:t>
            </a:r>
            <a:r>
              <a:rPr lang="sk-SK" sz="2400" b="0" dirty="0" smtClean="0"/>
              <a:t>, a </a:t>
            </a:r>
            <a:r>
              <a:rPr lang="sk-SK" sz="2400" b="0" dirty="0" err="1" smtClean="0"/>
              <a:t>vet</a:t>
            </a:r>
            <a:r>
              <a:rPr lang="sk-SK" sz="2400" b="0" dirty="0" smtClean="0"/>
              <a:t>),</a:t>
            </a:r>
          </a:p>
          <a:p>
            <a:pPr marL="342900" indent="-342900">
              <a:buFont typeface="Wingdings" panose="05000000000000000000" pitchFamily="2" charset="2"/>
              <a:buChar char="Ø"/>
            </a:pPr>
            <a:r>
              <a:rPr lang="sk-SK" dirty="0" smtClean="0"/>
              <a:t> study </a:t>
            </a:r>
            <a:r>
              <a:rPr lang="sk-SK" dirty="0" err="1" smtClean="0"/>
              <a:t>finishes</a:t>
            </a:r>
            <a:r>
              <a:rPr lang="sk-SK" dirty="0" smtClean="0"/>
              <a:t> </a:t>
            </a:r>
            <a:r>
              <a:rPr lang="sk-SK" dirty="0" err="1" smtClean="0"/>
              <a:t>with</a:t>
            </a:r>
            <a:r>
              <a:rPr lang="sk-SK" dirty="0" smtClean="0"/>
              <a:t> </a:t>
            </a:r>
            <a:r>
              <a:rPr lang="sk-SK" dirty="0" err="1" smtClean="0"/>
              <a:t>graduation</a:t>
            </a:r>
            <a:r>
              <a:rPr lang="sk-SK" dirty="0" smtClean="0"/>
              <a:t> </a:t>
            </a:r>
            <a:r>
              <a:rPr lang="sk-SK" dirty="0" err="1" smtClean="0"/>
              <a:t>where</a:t>
            </a:r>
            <a:r>
              <a:rPr lang="sk-SK" dirty="0" smtClean="0"/>
              <a:t> </a:t>
            </a:r>
            <a:r>
              <a:rPr lang="sk-SK" dirty="0" err="1" smtClean="0"/>
              <a:t>graduates</a:t>
            </a:r>
            <a:r>
              <a:rPr lang="sk-SK" dirty="0" smtClean="0"/>
              <a:t> are </a:t>
            </a:r>
            <a:r>
              <a:rPr lang="sk-SK" dirty="0" err="1" smtClean="0"/>
              <a:t>given</a:t>
            </a:r>
            <a:r>
              <a:rPr lang="sk-SK" dirty="0" smtClean="0"/>
              <a:t> </a:t>
            </a:r>
            <a:r>
              <a:rPr lang="sk-SK" dirty="0" err="1" smtClean="0"/>
              <a:t>diplomas</a:t>
            </a:r>
            <a:r>
              <a:rPr lang="sk-SK" dirty="0" smtClean="0"/>
              <a:t>.</a:t>
            </a:r>
          </a:p>
          <a:p>
            <a:r>
              <a:rPr lang="sk-SK" dirty="0" smtClean="0"/>
              <a:t>Study and </a:t>
            </a:r>
            <a:r>
              <a:rPr lang="sk-SK" dirty="0" err="1" smtClean="0"/>
              <a:t>work</a:t>
            </a:r>
            <a:r>
              <a:rPr lang="sk-SK" dirty="0" smtClean="0"/>
              <a:t> </a:t>
            </a:r>
            <a:r>
              <a:rPr lang="sk-SK" dirty="0" err="1" smtClean="0"/>
              <a:t>at</a:t>
            </a:r>
            <a:r>
              <a:rPr lang="sk-SK" dirty="0" smtClean="0"/>
              <a:t> </a:t>
            </a:r>
            <a:r>
              <a:rPr lang="sk-SK" dirty="0" err="1" smtClean="0"/>
              <a:t>university</a:t>
            </a:r>
            <a:r>
              <a:rPr lang="sk-SK" dirty="0" smtClean="0"/>
              <a:t> </a:t>
            </a:r>
            <a:r>
              <a:rPr lang="sk-SK" dirty="0" err="1" smtClean="0"/>
              <a:t>can</a:t>
            </a:r>
            <a:r>
              <a:rPr lang="sk-SK" dirty="0" smtClean="0"/>
              <a:t> </a:t>
            </a:r>
            <a:r>
              <a:rPr lang="sk-SK" dirty="0" err="1" smtClean="0"/>
              <a:t>continue</a:t>
            </a:r>
            <a:r>
              <a:rPr lang="sk-SK" dirty="0" smtClean="0"/>
              <a:t> to </a:t>
            </a:r>
            <a:r>
              <a:rPr lang="sk-SK" dirty="0" err="1" smtClean="0"/>
              <a:t>next</a:t>
            </a:r>
            <a:r>
              <a:rPr lang="sk-SK" dirty="0" smtClean="0"/>
              <a:t> </a:t>
            </a:r>
            <a:r>
              <a:rPr lang="sk-SK" dirty="0" err="1" smtClean="0"/>
              <a:t>degrees</a:t>
            </a:r>
            <a:r>
              <a:rPr lang="sk-SK" dirty="0" smtClean="0"/>
              <a:t> </a:t>
            </a:r>
            <a:r>
              <a:rPr lang="sk-SK" dirty="0" err="1" smtClean="0"/>
              <a:t>PeadDr</a:t>
            </a:r>
            <a:r>
              <a:rPr lang="sk-SK" dirty="0" smtClean="0"/>
              <a:t>., PhDr., RNDr., JUDr., PharmDr., ThDr., PhD. </a:t>
            </a:r>
            <a:r>
              <a:rPr lang="sk-SK" dirty="0" err="1" smtClean="0"/>
              <a:t>etc</a:t>
            </a:r>
            <a:r>
              <a:rPr lang="sk-SK" dirty="0" smtClean="0"/>
              <a:t>.</a:t>
            </a:r>
            <a:endParaRPr lang="bg-BG" dirty="0"/>
          </a:p>
        </p:txBody>
      </p:sp>
      <p:pic>
        <p:nvPicPr>
          <p:cNvPr id="8" name="Picture 7"/>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dirty="0" smtClean="0"/>
              <a:t>For Learners Around the Globe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259" y="757915"/>
            <a:ext cx="1288915" cy="128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3774" y="1137973"/>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6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486892"/>
            <a:ext cx="8596668" cy="999624"/>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11" name="Picture 10"/>
          <p:cNvPicPr>
            <a:picLocks noChangeAspect="1"/>
          </p:cNvPicPr>
          <p:nvPr/>
        </p:nvPicPr>
        <p:blipFill>
          <a:blip r:embed="rId2"/>
          <a:stretch>
            <a:fillRect/>
          </a:stretch>
        </p:blipFill>
        <p:spPr>
          <a:xfrm>
            <a:off x="9681448" y="90892"/>
            <a:ext cx="1118901" cy="792000"/>
          </a:xfrm>
          <a:prstGeom prst="rect">
            <a:avLst/>
          </a:prstGeom>
        </p:spPr>
      </p:pic>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13" name="Obdĺžnik 12"/>
          <p:cNvSpPr/>
          <p:nvPr/>
        </p:nvSpPr>
        <p:spPr>
          <a:xfrm>
            <a:off x="503746" y="1397069"/>
            <a:ext cx="8990449" cy="4667945"/>
          </a:xfrm>
          <a:prstGeom prst="rect">
            <a:avLst/>
          </a:prstGeom>
        </p:spPr>
        <p:txBody>
          <a:bodyPr wrap="square">
            <a:spAutoFit/>
          </a:bodyPr>
          <a:lstStyle/>
          <a:p>
            <a:pPr marL="342900" lvl="0" indent="-342900">
              <a:spcBef>
                <a:spcPts val="1000"/>
              </a:spcBef>
              <a:buClr>
                <a:srgbClr val="5FCBEF"/>
              </a:buClr>
              <a:buSzPct val="80000"/>
              <a:buFont typeface="Wingdings 3" charset="2"/>
              <a:buChar char=""/>
            </a:pPr>
            <a:r>
              <a:rPr lang="sk-SK" sz="2400" b="1" dirty="0" err="1">
                <a:solidFill>
                  <a:srgbClr val="2E83C3">
                    <a:lumMod val="50000"/>
                  </a:srgbClr>
                </a:solidFill>
              </a:rPr>
              <a:t>The</a:t>
            </a:r>
            <a:r>
              <a:rPr lang="sk-SK" sz="2400" b="1" dirty="0">
                <a:solidFill>
                  <a:srgbClr val="2E83C3">
                    <a:lumMod val="50000"/>
                  </a:srgbClr>
                </a:solidFill>
              </a:rPr>
              <a:t> </a:t>
            </a:r>
            <a:r>
              <a:rPr lang="sk-SK" sz="2400" b="1" dirty="0" err="1">
                <a:solidFill>
                  <a:srgbClr val="2E83C3">
                    <a:lumMod val="50000"/>
                  </a:srgbClr>
                </a:solidFill>
              </a:rPr>
              <a:t>school</a:t>
            </a:r>
            <a:r>
              <a:rPr lang="sk-SK" sz="2400" b="1" dirty="0">
                <a:solidFill>
                  <a:srgbClr val="2E83C3">
                    <a:lumMod val="50000"/>
                  </a:srgbClr>
                </a:solidFill>
              </a:rPr>
              <a:t> </a:t>
            </a:r>
            <a:r>
              <a:rPr lang="sk-SK" sz="2400" b="1" dirty="0" err="1">
                <a:solidFill>
                  <a:srgbClr val="2E83C3">
                    <a:lumMod val="50000"/>
                  </a:srgbClr>
                </a:solidFill>
              </a:rPr>
              <a:t>year</a:t>
            </a:r>
            <a:r>
              <a:rPr lang="sk-SK" sz="2400" b="1" dirty="0">
                <a:solidFill>
                  <a:srgbClr val="2E83C3">
                    <a:lumMod val="50000"/>
                  </a:srgbClr>
                </a:solidFill>
              </a:rPr>
              <a:t> </a:t>
            </a:r>
            <a:r>
              <a:rPr lang="sk-SK" sz="2400" b="1" dirty="0" err="1">
                <a:solidFill>
                  <a:srgbClr val="2E83C3">
                    <a:lumMod val="50000"/>
                  </a:srgbClr>
                </a:solidFill>
              </a:rPr>
              <a:t>starts</a:t>
            </a:r>
            <a:r>
              <a:rPr lang="sk-SK" sz="2400" b="1" dirty="0">
                <a:solidFill>
                  <a:srgbClr val="2E83C3">
                    <a:lumMod val="50000"/>
                  </a:srgbClr>
                </a:solidFill>
              </a:rPr>
              <a:t> on September 1st and </a:t>
            </a:r>
            <a:r>
              <a:rPr lang="sk-SK" sz="2400" b="1" dirty="0" err="1">
                <a:solidFill>
                  <a:srgbClr val="2E83C3">
                    <a:lumMod val="50000"/>
                  </a:srgbClr>
                </a:solidFill>
              </a:rPr>
              <a:t>finishes</a:t>
            </a:r>
            <a:r>
              <a:rPr lang="sk-SK" sz="2400" b="1" dirty="0">
                <a:solidFill>
                  <a:srgbClr val="2E83C3">
                    <a:lumMod val="50000"/>
                  </a:srgbClr>
                </a:solidFill>
              </a:rPr>
              <a:t> on </a:t>
            </a:r>
            <a:r>
              <a:rPr lang="sk-SK" sz="2400" b="1" dirty="0" err="1">
                <a:solidFill>
                  <a:srgbClr val="2E83C3">
                    <a:lumMod val="50000"/>
                  </a:srgbClr>
                </a:solidFill>
              </a:rPr>
              <a:t>June</a:t>
            </a:r>
            <a:r>
              <a:rPr lang="sk-SK" sz="2400" b="1" dirty="0">
                <a:solidFill>
                  <a:srgbClr val="2E83C3">
                    <a:lumMod val="50000"/>
                  </a:srgbClr>
                </a:solidFill>
              </a:rPr>
              <a:t> 30th. </a:t>
            </a:r>
          </a:p>
          <a:p>
            <a:pPr marL="342900" lvl="0" indent="-342900">
              <a:spcBef>
                <a:spcPts val="1000"/>
              </a:spcBef>
              <a:buClr>
                <a:srgbClr val="5FCBEF"/>
              </a:buClr>
              <a:buSzPct val="80000"/>
              <a:buFont typeface="Wingdings 3" charset="2"/>
              <a:buChar char=""/>
            </a:pPr>
            <a:r>
              <a:rPr lang="sk-SK" sz="2400" b="1" dirty="0" err="1">
                <a:solidFill>
                  <a:srgbClr val="2E83C3">
                    <a:lumMod val="50000"/>
                  </a:srgbClr>
                </a:solidFill>
              </a:rPr>
              <a:t>Students</a:t>
            </a:r>
            <a:r>
              <a:rPr lang="sk-SK" sz="2400" b="1" dirty="0">
                <a:solidFill>
                  <a:srgbClr val="2E83C3">
                    <a:lumMod val="50000"/>
                  </a:srgbClr>
                </a:solidFill>
              </a:rPr>
              <a:t> get </a:t>
            </a:r>
            <a:r>
              <a:rPr lang="sk-SK" sz="2400" b="1" dirty="0" err="1">
                <a:solidFill>
                  <a:srgbClr val="2E83C3">
                    <a:lumMod val="50000"/>
                  </a:srgbClr>
                </a:solidFill>
              </a:rPr>
              <a:t>school</a:t>
            </a:r>
            <a:r>
              <a:rPr lang="sk-SK" sz="2400" b="1" dirty="0">
                <a:solidFill>
                  <a:srgbClr val="2E83C3">
                    <a:lumMod val="50000"/>
                  </a:srgbClr>
                </a:solidFill>
              </a:rPr>
              <a:t> </a:t>
            </a:r>
            <a:r>
              <a:rPr lang="sk-SK" sz="2400" b="1" dirty="0" err="1">
                <a:solidFill>
                  <a:srgbClr val="2E83C3">
                    <a:lumMod val="50000"/>
                  </a:srgbClr>
                </a:solidFill>
              </a:rPr>
              <a:t>reports</a:t>
            </a:r>
            <a:r>
              <a:rPr lang="sk-SK" sz="2400" b="1" dirty="0">
                <a:solidFill>
                  <a:srgbClr val="2E83C3">
                    <a:lumMod val="50000"/>
                  </a:srgbClr>
                </a:solidFill>
              </a:rPr>
              <a:t> </a:t>
            </a:r>
            <a:r>
              <a:rPr lang="sk-SK" sz="2400" b="1" dirty="0" err="1">
                <a:solidFill>
                  <a:srgbClr val="2E83C3">
                    <a:lumMod val="50000"/>
                  </a:srgbClr>
                </a:solidFill>
              </a:rPr>
              <a:t>at</a:t>
            </a:r>
            <a:r>
              <a:rPr lang="sk-SK" sz="2400" b="1" dirty="0">
                <a:solidFill>
                  <a:srgbClr val="2E83C3">
                    <a:lumMod val="50000"/>
                  </a:srgbClr>
                </a:solidFill>
              </a:rPr>
              <a:t> </a:t>
            </a:r>
            <a:r>
              <a:rPr lang="sk-SK" sz="2400" b="1" dirty="0" err="1">
                <a:solidFill>
                  <a:srgbClr val="2E83C3">
                    <a:lumMod val="50000"/>
                  </a:srgbClr>
                </a:solidFill>
              </a:rPr>
              <a:t>the</a:t>
            </a:r>
            <a:r>
              <a:rPr lang="sk-SK" sz="2400" b="1" dirty="0">
                <a:solidFill>
                  <a:srgbClr val="2E83C3">
                    <a:lumMod val="50000"/>
                  </a:srgbClr>
                </a:solidFill>
              </a:rPr>
              <a:t> end </a:t>
            </a:r>
            <a:r>
              <a:rPr lang="sk-SK" sz="2400" b="1" dirty="0" err="1">
                <a:solidFill>
                  <a:srgbClr val="2E83C3">
                    <a:lumMod val="50000"/>
                  </a:srgbClr>
                </a:solidFill>
              </a:rPr>
              <a:t>of</a:t>
            </a:r>
            <a:r>
              <a:rPr lang="sk-SK" sz="2400" b="1" dirty="0">
                <a:solidFill>
                  <a:srgbClr val="2E83C3">
                    <a:lumMod val="50000"/>
                  </a:srgbClr>
                </a:solidFill>
              </a:rPr>
              <a:t> </a:t>
            </a:r>
            <a:r>
              <a:rPr lang="sk-SK" sz="2400" b="1" dirty="0" err="1">
                <a:solidFill>
                  <a:srgbClr val="2E83C3">
                    <a:lumMod val="50000"/>
                  </a:srgbClr>
                </a:solidFill>
              </a:rPr>
              <a:t>January</a:t>
            </a:r>
            <a:r>
              <a:rPr lang="sk-SK" sz="2400" b="1" dirty="0">
                <a:solidFill>
                  <a:srgbClr val="2E83C3">
                    <a:lumMod val="50000"/>
                  </a:srgbClr>
                </a:solidFill>
              </a:rPr>
              <a:t> and </a:t>
            </a:r>
            <a:r>
              <a:rPr lang="sk-SK" sz="2400" b="1" dirty="0" err="1">
                <a:solidFill>
                  <a:srgbClr val="2E83C3">
                    <a:lumMod val="50000"/>
                  </a:srgbClr>
                </a:solidFill>
              </a:rPr>
              <a:t>June</a:t>
            </a:r>
            <a:r>
              <a:rPr lang="sk-SK" sz="2400" b="1" dirty="0">
                <a:solidFill>
                  <a:srgbClr val="2E83C3">
                    <a:lumMod val="50000"/>
                  </a:srgbClr>
                </a:solidFill>
              </a:rPr>
              <a:t> </a:t>
            </a:r>
            <a:r>
              <a:rPr lang="sk-SK" sz="2400" b="1" dirty="0" err="1">
                <a:solidFill>
                  <a:srgbClr val="2E83C3">
                    <a:lumMod val="50000"/>
                  </a:srgbClr>
                </a:solidFill>
              </a:rPr>
              <a:t>and</a:t>
            </a:r>
            <a:r>
              <a:rPr lang="sk-SK" sz="2400" b="1" dirty="0">
                <a:solidFill>
                  <a:srgbClr val="2E83C3">
                    <a:lumMod val="50000"/>
                  </a:srgbClr>
                </a:solidFill>
              </a:rPr>
              <a:t> </a:t>
            </a:r>
            <a:r>
              <a:rPr lang="sk-SK" sz="2400" b="1" dirty="0" err="1">
                <a:solidFill>
                  <a:srgbClr val="2E83C3">
                    <a:lumMod val="50000"/>
                  </a:srgbClr>
                </a:solidFill>
              </a:rPr>
              <a:t>they</a:t>
            </a:r>
            <a:r>
              <a:rPr lang="sk-SK" sz="2400" b="1" dirty="0">
                <a:solidFill>
                  <a:srgbClr val="2E83C3">
                    <a:lumMod val="50000"/>
                  </a:srgbClr>
                </a:solidFill>
              </a:rPr>
              <a:t> are </a:t>
            </a:r>
            <a:r>
              <a:rPr lang="sk-SK" sz="2400" b="1" dirty="0" err="1">
                <a:solidFill>
                  <a:srgbClr val="2E83C3">
                    <a:lumMod val="50000"/>
                  </a:srgbClr>
                </a:solidFill>
              </a:rPr>
              <a:t>assessed</a:t>
            </a:r>
            <a:r>
              <a:rPr lang="sk-SK" sz="2400" b="1" dirty="0">
                <a:solidFill>
                  <a:srgbClr val="2E83C3">
                    <a:lumMod val="50000"/>
                  </a:srgbClr>
                </a:solidFill>
              </a:rPr>
              <a:t> by </a:t>
            </a:r>
            <a:r>
              <a:rPr lang="sk-SK" sz="2400" b="1" dirty="0" err="1">
                <a:solidFill>
                  <a:srgbClr val="2E83C3">
                    <a:lumMod val="50000"/>
                  </a:srgbClr>
                </a:solidFill>
              </a:rPr>
              <a:t>marks</a:t>
            </a:r>
            <a:r>
              <a:rPr lang="sk-SK" sz="2400" b="1" dirty="0">
                <a:solidFill>
                  <a:srgbClr val="2E83C3">
                    <a:lumMod val="50000"/>
                  </a:srgbClr>
                </a:solidFill>
              </a:rPr>
              <a:t> </a:t>
            </a:r>
            <a:r>
              <a:rPr lang="sk-SK" sz="2400" b="1" dirty="0" err="1">
                <a:solidFill>
                  <a:srgbClr val="2E83C3">
                    <a:lumMod val="50000"/>
                  </a:srgbClr>
                </a:solidFill>
              </a:rPr>
              <a:t>from</a:t>
            </a:r>
            <a:r>
              <a:rPr lang="sk-SK" sz="2400" b="1" dirty="0">
                <a:solidFill>
                  <a:srgbClr val="2E83C3">
                    <a:lumMod val="50000"/>
                  </a:srgbClr>
                </a:solidFill>
              </a:rPr>
              <a:t> 1 to 5 (1 </a:t>
            </a:r>
            <a:r>
              <a:rPr lang="sk-SK" sz="2400" b="1" dirty="0" err="1">
                <a:solidFill>
                  <a:srgbClr val="2E83C3">
                    <a:lumMod val="50000"/>
                  </a:srgbClr>
                </a:solidFill>
              </a:rPr>
              <a:t>is</a:t>
            </a:r>
            <a:r>
              <a:rPr lang="sk-SK" sz="2400" b="1" dirty="0">
                <a:solidFill>
                  <a:srgbClr val="2E83C3">
                    <a:lumMod val="50000"/>
                  </a:srgbClr>
                </a:solidFill>
              </a:rPr>
              <a:t> </a:t>
            </a:r>
            <a:r>
              <a:rPr lang="sk-SK" sz="2400" b="1" dirty="0" err="1">
                <a:solidFill>
                  <a:srgbClr val="2E83C3">
                    <a:lumMod val="50000"/>
                  </a:srgbClr>
                </a:solidFill>
              </a:rPr>
              <a:t>the</a:t>
            </a:r>
            <a:r>
              <a:rPr lang="sk-SK" sz="2400" b="1" dirty="0">
                <a:solidFill>
                  <a:srgbClr val="2E83C3">
                    <a:lumMod val="50000"/>
                  </a:srgbClr>
                </a:solidFill>
              </a:rPr>
              <a:t> </a:t>
            </a:r>
            <a:r>
              <a:rPr lang="sk-SK" sz="2400" b="1" dirty="0" err="1">
                <a:solidFill>
                  <a:srgbClr val="2E83C3">
                    <a:lumMod val="50000"/>
                  </a:srgbClr>
                </a:solidFill>
              </a:rPr>
              <a:t>best</a:t>
            </a:r>
            <a:r>
              <a:rPr lang="sk-SK" sz="2400" b="1" dirty="0">
                <a:solidFill>
                  <a:srgbClr val="2E83C3">
                    <a:lumMod val="50000"/>
                  </a:srgbClr>
                </a:solidFill>
              </a:rPr>
              <a:t>). </a:t>
            </a:r>
          </a:p>
          <a:p>
            <a:pPr marL="342900" lvl="0" indent="-342900">
              <a:spcBef>
                <a:spcPts val="1000"/>
              </a:spcBef>
              <a:buClr>
                <a:srgbClr val="5FCBEF"/>
              </a:buClr>
              <a:buSzPct val="80000"/>
              <a:buFont typeface="Wingdings 3" charset="2"/>
              <a:buChar char=""/>
            </a:pPr>
            <a:r>
              <a:rPr lang="sk-SK" sz="2400" b="1" dirty="0">
                <a:solidFill>
                  <a:srgbClr val="2E83C3">
                    <a:lumMod val="50000"/>
                  </a:srgbClr>
                </a:solidFill>
              </a:rPr>
              <a:t>A </a:t>
            </a:r>
            <a:r>
              <a:rPr lang="sk-SK" sz="2400" b="1" dirty="0" err="1">
                <a:solidFill>
                  <a:srgbClr val="2E83C3">
                    <a:lumMod val="50000"/>
                  </a:srgbClr>
                </a:solidFill>
              </a:rPr>
              <a:t>lesson</a:t>
            </a:r>
            <a:r>
              <a:rPr lang="sk-SK" sz="2400" b="1" dirty="0">
                <a:solidFill>
                  <a:srgbClr val="2E83C3">
                    <a:lumMod val="50000"/>
                  </a:srgbClr>
                </a:solidFill>
              </a:rPr>
              <a:t> </a:t>
            </a:r>
            <a:r>
              <a:rPr lang="sk-SK" sz="2400" b="1" dirty="0" err="1">
                <a:solidFill>
                  <a:srgbClr val="2E83C3">
                    <a:lumMod val="50000"/>
                  </a:srgbClr>
                </a:solidFill>
              </a:rPr>
              <a:t>usually</a:t>
            </a:r>
            <a:r>
              <a:rPr lang="sk-SK" sz="2400" b="1" dirty="0">
                <a:solidFill>
                  <a:srgbClr val="2E83C3">
                    <a:lumMod val="50000"/>
                  </a:srgbClr>
                </a:solidFill>
              </a:rPr>
              <a:t> </a:t>
            </a:r>
            <a:r>
              <a:rPr lang="sk-SK" sz="2400" b="1" dirty="0" err="1">
                <a:solidFill>
                  <a:srgbClr val="2E83C3">
                    <a:lumMod val="50000"/>
                  </a:srgbClr>
                </a:solidFill>
              </a:rPr>
              <a:t>lasts</a:t>
            </a:r>
            <a:r>
              <a:rPr lang="sk-SK" sz="2400" b="1" dirty="0">
                <a:solidFill>
                  <a:srgbClr val="2E83C3">
                    <a:lumMod val="50000"/>
                  </a:srgbClr>
                </a:solidFill>
              </a:rPr>
              <a:t> 45 </a:t>
            </a:r>
            <a:r>
              <a:rPr lang="sk-SK" sz="2400" b="1" dirty="0" err="1">
                <a:solidFill>
                  <a:srgbClr val="2E83C3">
                    <a:lumMod val="50000"/>
                  </a:srgbClr>
                </a:solidFill>
              </a:rPr>
              <a:t>minutes</a:t>
            </a:r>
            <a:r>
              <a:rPr lang="sk-SK" sz="2400" b="1" dirty="0">
                <a:solidFill>
                  <a:srgbClr val="2E83C3">
                    <a:lumMod val="50000"/>
                  </a:srgbClr>
                </a:solidFill>
              </a:rPr>
              <a:t> and </a:t>
            </a:r>
            <a:r>
              <a:rPr lang="sk-SK" sz="2400" b="1" dirty="0" err="1">
                <a:solidFill>
                  <a:srgbClr val="2E83C3">
                    <a:lumMod val="50000"/>
                  </a:srgbClr>
                </a:solidFill>
              </a:rPr>
              <a:t>breaks</a:t>
            </a:r>
            <a:r>
              <a:rPr lang="sk-SK" sz="2400" b="1" dirty="0">
                <a:solidFill>
                  <a:srgbClr val="2E83C3">
                    <a:lumMod val="50000"/>
                  </a:srgbClr>
                </a:solidFill>
              </a:rPr>
              <a:t> are 10 or 15 </a:t>
            </a:r>
            <a:r>
              <a:rPr lang="sk-SK" sz="2400" b="1" dirty="0" err="1">
                <a:solidFill>
                  <a:srgbClr val="2E83C3">
                    <a:lumMod val="50000"/>
                  </a:srgbClr>
                </a:solidFill>
              </a:rPr>
              <a:t>minutes</a:t>
            </a:r>
            <a:r>
              <a:rPr lang="sk-SK" sz="2400" b="1" dirty="0">
                <a:solidFill>
                  <a:srgbClr val="2E83C3">
                    <a:lumMod val="50000"/>
                  </a:srgbClr>
                </a:solidFill>
              </a:rPr>
              <a:t> </a:t>
            </a:r>
            <a:r>
              <a:rPr lang="sk-SK" sz="2400" b="1" dirty="0" err="1">
                <a:solidFill>
                  <a:srgbClr val="2E83C3">
                    <a:lumMod val="50000"/>
                  </a:srgbClr>
                </a:solidFill>
              </a:rPr>
              <a:t>long</a:t>
            </a:r>
            <a:r>
              <a:rPr lang="sk-SK" sz="2400" b="1" dirty="0">
                <a:solidFill>
                  <a:srgbClr val="2E83C3">
                    <a:lumMod val="50000"/>
                  </a:srgbClr>
                </a:solidFill>
              </a:rPr>
              <a:t>. </a:t>
            </a:r>
            <a:r>
              <a:rPr lang="sk-SK" sz="2400" b="1" dirty="0" err="1">
                <a:solidFill>
                  <a:srgbClr val="2E83C3">
                    <a:lumMod val="50000"/>
                  </a:srgbClr>
                </a:solidFill>
              </a:rPr>
              <a:t>Lessons</a:t>
            </a:r>
            <a:r>
              <a:rPr lang="sk-SK" sz="2400" b="1" dirty="0">
                <a:solidFill>
                  <a:srgbClr val="2E83C3">
                    <a:lumMod val="50000"/>
                  </a:srgbClr>
                </a:solidFill>
              </a:rPr>
              <a:t> </a:t>
            </a:r>
            <a:r>
              <a:rPr lang="sk-SK" sz="2400" b="1" dirty="0" err="1">
                <a:solidFill>
                  <a:srgbClr val="2E83C3">
                    <a:lumMod val="50000"/>
                  </a:srgbClr>
                </a:solidFill>
              </a:rPr>
              <a:t>usualy</a:t>
            </a:r>
            <a:r>
              <a:rPr lang="sk-SK" sz="2400" b="1" dirty="0">
                <a:solidFill>
                  <a:srgbClr val="2E83C3">
                    <a:lumMod val="50000"/>
                  </a:srgbClr>
                </a:solidFill>
              </a:rPr>
              <a:t> </a:t>
            </a:r>
            <a:r>
              <a:rPr lang="sk-SK" sz="2400" b="1" dirty="0" err="1">
                <a:solidFill>
                  <a:srgbClr val="2E83C3">
                    <a:lumMod val="50000"/>
                  </a:srgbClr>
                </a:solidFill>
              </a:rPr>
              <a:t>start</a:t>
            </a:r>
            <a:r>
              <a:rPr lang="sk-SK" sz="2400" b="1" dirty="0">
                <a:solidFill>
                  <a:srgbClr val="2E83C3">
                    <a:lumMod val="50000"/>
                  </a:srgbClr>
                </a:solidFill>
              </a:rPr>
              <a:t> </a:t>
            </a:r>
            <a:r>
              <a:rPr lang="sk-SK" sz="2400" b="1" dirty="0" err="1">
                <a:solidFill>
                  <a:srgbClr val="2E83C3">
                    <a:lumMod val="50000"/>
                  </a:srgbClr>
                </a:solidFill>
              </a:rPr>
              <a:t>at</a:t>
            </a:r>
            <a:r>
              <a:rPr lang="sk-SK" sz="2400" b="1" dirty="0">
                <a:solidFill>
                  <a:srgbClr val="2E83C3">
                    <a:lumMod val="50000"/>
                  </a:srgbClr>
                </a:solidFill>
              </a:rPr>
              <a:t> 8 am and </a:t>
            </a:r>
            <a:r>
              <a:rPr lang="sk-SK" sz="2400" b="1" dirty="0" err="1">
                <a:solidFill>
                  <a:srgbClr val="2E83C3">
                    <a:lumMod val="50000"/>
                  </a:srgbClr>
                </a:solidFill>
              </a:rPr>
              <a:t>finish</a:t>
            </a:r>
            <a:r>
              <a:rPr lang="sk-SK" sz="2400" b="1" dirty="0">
                <a:solidFill>
                  <a:srgbClr val="2E83C3">
                    <a:lumMod val="50000"/>
                  </a:srgbClr>
                </a:solidFill>
              </a:rPr>
              <a:t> </a:t>
            </a:r>
            <a:r>
              <a:rPr lang="sk-SK" sz="2400" b="1" dirty="0" err="1">
                <a:solidFill>
                  <a:srgbClr val="2E83C3">
                    <a:lumMod val="50000"/>
                  </a:srgbClr>
                </a:solidFill>
              </a:rPr>
              <a:t>at</a:t>
            </a:r>
            <a:r>
              <a:rPr lang="sk-SK" sz="2400" b="1" dirty="0">
                <a:solidFill>
                  <a:srgbClr val="2E83C3">
                    <a:lumMod val="50000"/>
                  </a:srgbClr>
                </a:solidFill>
              </a:rPr>
              <a:t> 2 </a:t>
            </a:r>
            <a:r>
              <a:rPr lang="sk-SK" sz="2400" b="1" dirty="0" err="1">
                <a:solidFill>
                  <a:srgbClr val="2E83C3">
                    <a:lumMod val="50000"/>
                  </a:srgbClr>
                </a:solidFill>
              </a:rPr>
              <a:t>pm</a:t>
            </a:r>
            <a:r>
              <a:rPr lang="sk-SK" sz="2400" b="1" dirty="0">
                <a:solidFill>
                  <a:srgbClr val="2E83C3">
                    <a:lumMod val="50000"/>
                  </a:srgbClr>
                </a:solidFill>
              </a:rPr>
              <a:t>.</a:t>
            </a:r>
          </a:p>
          <a:p>
            <a:pPr marL="342900" lvl="0" indent="-342900">
              <a:spcBef>
                <a:spcPts val="1000"/>
              </a:spcBef>
              <a:buClr>
                <a:srgbClr val="5FCBEF"/>
              </a:buClr>
              <a:buSzPct val="80000"/>
              <a:buFont typeface="Wingdings 3" charset="2"/>
              <a:buChar char=""/>
            </a:pPr>
            <a:r>
              <a:rPr lang="sk-SK" sz="2400" b="1" dirty="0" err="1">
                <a:solidFill>
                  <a:srgbClr val="2E83C3">
                    <a:lumMod val="50000"/>
                  </a:srgbClr>
                </a:solidFill>
              </a:rPr>
              <a:t>All</a:t>
            </a:r>
            <a:r>
              <a:rPr lang="sk-SK" sz="2400" b="1" dirty="0">
                <a:solidFill>
                  <a:srgbClr val="2E83C3">
                    <a:lumMod val="50000"/>
                  </a:srgbClr>
                </a:solidFill>
              </a:rPr>
              <a:t> </a:t>
            </a:r>
            <a:r>
              <a:rPr lang="sk-SK" sz="2400" b="1" dirty="0" err="1">
                <a:solidFill>
                  <a:srgbClr val="2E83C3">
                    <a:lumMod val="50000"/>
                  </a:srgbClr>
                </a:solidFill>
              </a:rPr>
              <a:t>schools</a:t>
            </a:r>
            <a:r>
              <a:rPr lang="sk-SK" sz="2400" b="1" dirty="0">
                <a:solidFill>
                  <a:srgbClr val="2E83C3">
                    <a:lumMod val="50000"/>
                  </a:srgbClr>
                </a:solidFill>
              </a:rPr>
              <a:t> </a:t>
            </a:r>
            <a:r>
              <a:rPr lang="sk-SK" sz="2400" b="1" dirty="0" err="1">
                <a:solidFill>
                  <a:srgbClr val="2E83C3">
                    <a:lumMod val="50000"/>
                  </a:srgbClr>
                </a:solidFill>
              </a:rPr>
              <a:t>have</a:t>
            </a:r>
            <a:r>
              <a:rPr lang="sk-SK" sz="2400" b="1" dirty="0">
                <a:solidFill>
                  <a:srgbClr val="2E83C3">
                    <a:lumMod val="50000"/>
                  </a:srgbClr>
                </a:solidFill>
              </a:rPr>
              <a:t> a </a:t>
            </a:r>
            <a:r>
              <a:rPr lang="sk-SK" sz="2400" b="1" dirty="0" err="1">
                <a:solidFill>
                  <a:srgbClr val="2E83C3">
                    <a:lumMod val="50000"/>
                  </a:srgbClr>
                </a:solidFill>
              </a:rPr>
              <a:t>lunchroom</a:t>
            </a:r>
            <a:r>
              <a:rPr lang="sk-SK" sz="2400" b="1" dirty="0">
                <a:solidFill>
                  <a:srgbClr val="2E83C3">
                    <a:lumMod val="50000"/>
                  </a:srgbClr>
                </a:solidFill>
              </a:rPr>
              <a:t> </a:t>
            </a:r>
            <a:r>
              <a:rPr lang="sk-SK" sz="2400" b="1" dirty="0" err="1">
                <a:solidFill>
                  <a:srgbClr val="2E83C3">
                    <a:lumMod val="50000"/>
                  </a:srgbClr>
                </a:solidFill>
              </a:rPr>
              <a:t>with</a:t>
            </a:r>
            <a:r>
              <a:rPr lang="sk-SK" sz="2400" b="1" dirty="0">
                <a:solidFill>
                  <a:srgbClr val="2E83C3">
                    <a:lumMod val="50000"/>
                  </a:srgbClr>
                </a:solidFill>
              </a:rPr>
              <a:t> </a:t>
            </a:r>
            <a:r>
              <a:rPr lang="sk-SK" sz="2400" b="1" dirty="0" err="1">
                <a:solidFill>
                  <a:srgbClr val="2E83C3">
                    <a:lumMod val="50000"/>
                  </a:srgbClr>
                </a:solidFill>
              </a:rPr>
              <a:t>warm</a:t>
            </a:r>
            <a:r>
              <a:rPr lang="sk-SK" sz="2400" b="1" dirty="0">
                <a:solidFill>
                  <a:srgbClr val="2E83C3">
                    <a:lumMod val="50000"/>
                  </a:srgbClr>
                </a:solidFill>
              </a:rPr>
              <a:t> </a:t>
            </a:r>
            <a:r>
              <a:rPr lang="sk-SK" sz="2400" b="1" dirty="0" err="1">
                <a:solidFill>
                  <a:srgbClr val="2E83C3">
                    <a:lumMod val="50000"/>
                  </a:srgbClr>
                </a:solidFill>
              </a:rPr>
              <a:t>meals</a:t>
            </a:r>
            <a:r>
              <a:rPr lang="sk-SK" sz="2400" b="1" dirty="0">
                <a:solidFill>
                  <a:srgbClr val="2E83C3">
                    <a:lumMod val="50000"/>
                  </a:srgbClr>
                </a:solidFill>
              </a:rPr>
              <a:t>.</a:t>
            </a:r>
          </a:p>
          <a:p>
            <a:pPr marL="342900" lvl="0" indent="-342900">
              <a:spcBef>
                <a:spcPts val="1000"/>
              </a:spcBef>
              <a:buClr>
                <a:srgbClr val="5FCBEF"/>
              </a:buClr>
              <a:buSzPct val="80000"/>
              <a:buFont typeface="Wingdings 3" charset="2"/>
              <a:buChar char=""/>
            </a:pPr>
            <a:r>
              <a:rPr lang="sk-SK" sz="2400" b="1" dirty="0" err="1">
                <a:solidFill>
                  <a:srgbClr val="2E83C3">
                    <a:lumMod val="50000"/>
                  </a:srgbClr>
                </a:solidFill>
              </a:rPr>
              <a:t>Apart</a:t>
            </a:r>
            <a:r>
              <a:rPr lang="sk-SK" sz="2400" b="1" dirty="0">
                <a:solidFill>
                  <a:srgbClr val="2E83C3">
                    <a:lumMod val="50000"/>
                  </a:srgbClr>
                </a:solidFill>
              </a:rPr>
              <a:t> </a:t>
            </a:r>
            <a:r>
              <a:rPr lang="sk-SK" sz="2400" b="1" dirty="0" err="1">
                <a:solidFill>
                  <a:srgbClr val="2E83C3">
                    <a:lumMod val="50000"/>
                  </a:srgbClr>
                </a:solidFill>
              </a:rPr>
              <a:t>from</a:t>
            </a:r>
            <a:r>
              <a:rPr lang="sk-SK" sz="2400" b="1" dirty="0">
                <a:solidFill>
                  <a:srgbClr val="2E83C3">
                    <a:lumMod val="50000"/>
                  </a:srgbClr>
                </a:solidFill>
              </a:rPr>
              <a:t> </a:t>
            </a:r>
            <a:r>
              <a:rPr lang="sk-SK" sz="2400" b="1" dirty="0" err="1">
                <a:solidFill>
                  <a:srgbClr val="2E83C3">
                    <a:lumMod val="50000"/>
                  </a:srgbClr>
                </a:solidFill>
              </a:rPr>
              <a:t>lessons</a:t>
            </a:r>
            <a:r>
              <a:rPr lang="sk-SK" sz="2400" b="1" dirty="0">
                <a:solidFill>
                  <a:srgbClr val="2E83C3">
                    <a:lumMod val="50000"/>
                  </a:srgbClr>
                </a:solidFill>
              </a:rPr>
              <a:t> </a:t>
            </a:r>
            <a:r>
              <a:rPr lang="sk-SK" sz="2400" b="1" dirty="0" err="1">
                <a:solidFill>
                  <a:srgbClr val="2E83C3">
                    <a:lumMod val="50000"/>
                  </a:srgbClr>
                </a:solidFill>
              </a:rPr>
              <a:t>many</a:t>
            </a:r>
            <a:r>
              <a:rPr lang="sk-SK" sz="2400" b="1" dirty="0">
                <a:solidFill>
                  <a:srgbClr val="2E83C3">
                    <a:lumMod val="50000"/>
                  </a:srgbClr>
                </a:solidFill>
              </a:rPr>
              <a:t> </a:t>
            </a:r>
            <a:r>
              <a:rPr lang="sk-SK" sz="2400" b="1" dirty="0" err="1">
                <a:solidFill>
                  <a:srgbClr val="2E83C3">
                    <a:lumMod val="50000"/>
                  </a:srgbClr>
                </a:solidFill>
              </a:rPr>
              <a:t>schools</a:t>
            </a:r>
            <a:r>
              <a:rPr lang="sk-SK" sz="2400" b="1" dirty="0">
                <a:solidFill>
                  <a:srgbClr val="2E83C3">
                    <a:lumMod val="50000"/>
                  </a:srgbClr>
                </a:solidFill>
              </a:rPr>
              <a:t> </a:t>
            </a:r>
            <a:r>
              <a:rPr lang="sk-SK" sz="2400" b="1" dirty="0" err="1">
                <a:solidFill>
                  <a:srgbClr val="2E83C3">
                    <a:lumMod val="50000"/>
                  </a:srgbClr>
                </a:solidFill>
              </a:rPr>
              <a:t>offers</a:t>
            </a:r>
            <a:r>
              <a:rPr lang="sk-SK" sz="2400" b="1" dirty="0">
                <a:solidFill>
                  <a:srgbClr val="2E83C3">
                    <a:lumMod val="50000"/>
                  </a:srgbClr>
                </a:solidFill>
              </a:rPr>
              <a:t> </a:t>
            </a:r>
            <a:r>
              <a:rPr lang="sk-SK" sz="2400" b="1" dirty="0" err="1">
                <a:solidFill>
                  <a:srgbClr val="2E83C3">
                    <a:lumMod val="50000"/>
                  </a:srgbClr>
                </a:solidFill>
              </a:rPr>
              <a:t>various</a:t>
            </a:r>
            <a:r>
              <a:rPr lang="sk-SK" sz="2400" b="1" dirty="0">
                <a:solidFill>
                  <a:srgbClr val="2E83C3">
                    <a:lumMod val="50000"/>
                  </a:srgbClr>
                </a:solidFill>
              </a:rPr>
              <a:t> </a:t>
            </a:r>
            <a:r>
              <a:rPr lang="sk-SK" sz="2400" b="1" dirty="0" err="1">
                <a:solidFill>
                  <a:srgbClr val="2E83C3">
                    <a:lumMod val="50000"/>
                  </a:srgbClr>
                </a:solidFill>
              </a:rPr>
              <a:t>after-school</a:t>
            </a:r>
            <a:r>
              <a:rPr lang="sk-SK" sz="2400" b="1" dirty="0">
                <a:solidFill>
                  <a:srgbClr val="2E83C3">
                    <a:lumMod val="50000"/>
                  </a:srgbClr>
                </a:solidFill>
              </a:rPr>
              <a:t> </a:t>
            </a:r>
            <a:r>
              <a:rPr lang="sk-SK" sz="2400" b="1" dirty="0" err="1">
                <a:solidFill>
                  <a:srgbClr val="2E83C3">
                    <a:lumMod val="50000"/>
                  </a:srgbClr>
                </a:solidFill>
              </a:rPr>
              <a:t>activities</a:t>
            </a:r>
            <a:r>
              <a:rPr lang="sk-SK" sz="2400" b="1" dirty="0">
                <a:solidFill>
                  <a:srgbClr val="2E83C3">
                    <a:lumMod val="50000"/>
                  </a:srgbClr>
                </a:solidFill>
              </a:rPr>
              <a:t> </a:t>
            </a:r>
            <a:r>
              <a:rPr lang="sk-SK" sz="2400" b="1" dirty="0" err="1">
                <a:solidFill>
                  <a:srgbClr val="2E83C3">
                    <a:lumMod val="50000"/>
                  </a:srgbClr>
                </a:solidFill>
              </a:rPr>
              <a:t>like</a:t>
            </a:r>
            <a:r>
              <a:rPr lang="sk-SK" sz="2400" b="1" dirty="0">
                <a:solidFill>
                  <a:srgbClr val="2E83C3">
                    <a:lumMod val="50000"/>
                  </a:srgbClr>
                </a:solidFill>
              </a:rPr>
              <a:t> </a:t>
            </a:r>
            <a:r>
              <a:rPr lang="sk-SK" sz="2400" b="1" dirty="0" err="1">
                <a:solidFill>
                  <a:srgbClr val="2E83C3">
                    <a:lumMod val="50000"/>
                  </a:srgbClr>
                </a:solidFill>
              </a:rPr>
              <a:t>sports</a:t>
            </a:r>
            <a:r>
              <a:rPr lang="sk-SK" sz="2400" b="1" dirty="0">
                <a:solidFill>
                  <a:srgbClr val="2E83C3">
                    <a:lumMod val="50000"/>
                  </a:srgbClr>
                </a:solidFill>
              </a:rPr>
              <a:t>, </a:t>
            </a:r>
            <a:r>
              <a:rPr lang="sk-SK" sz="2400" b="1" dirty="0" err="1">
                <a:solidFill>
                  <a:srgbClr val="2E83C3">
                    <a:lumMod val="50000"/>
                  </a:srgbClr>
                </a:solidFill>
              </a:rPr>
              <a:t>drama</a:t>
            </a:r>
            <a:r>
              <a:rPr lang="sk-SK" sz="2400" b="1" dirty="0">
                <a:solidFill>
                  <a:srgbClr val="2E83C3">
                    <a:lumMod val="50000"/>
                  </a:srgbClr>
                </a:solidFill>
              </a:rPr>
              <a:t>, </a:t>
            </a:r>
            <a:r>
              <a:rPr lang="sk-SK" sz="2400" b="1" dirty="0" err="1">
                <a:solidFill>
                  <a:srgbClr val="2E83C3">
                    <a:lumMod val="50000"/>
                  </a:srgbClr>
                </a:solidFill>
              </a:rPr>
              <a:t>languages</a:t>
            </a:r>
            <a:r>
              <a:rPr lang="sk-SK" sz="2400" b="1" dirty="0">
                <a:solidFill>
                  <a:srgbClr val="2E83C3">
                    <a:lumMod val="50000"/>
                  </a:srgbClr>
                </a:solidFill>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456" y="1187456"/>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3651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299270"/>
            <a:ext cx="8596668" cy="7171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4" name="Rectangle 3"/>
          <p:cNvSpPr/>
          <p:nvPr/>
        </p:nvSpPr>
        <p:spPr>
          <a:xfrm>
            <a:off x="564205" y="1410857"/>
            <a:ext cx="9299642" cy="4241260"/>
          </a:xfrm>
          <a:prstGeom prst="rect">
            <a:avLst/>
          </a:prstGeom>
        </p:spPr>
        <p:txBody>
          <a:bodyPr vert="horz" lIns="91440" tIns="45720" rIns="91440" bIns="45720" rtlCol="0" anchor="t">
            <a:noAutofit/>
          </a:bodyPr>
          <a:lstStyle/>
          <a:p>
            <a:pPr algn="just">
              <a:spcBef>
                <a:spcPts val="1000"/>
              </a:spcBef>
              <a:buClr>
                <a:schemeClr val="accent1"/>
              </a:buClr>
              <a:buSzPct val="80000"/>
            </a:pPr>
            <a:r>
              <a:rPr lang="sk-SK" sz="3200" b="1" dirty="0" err="1" smtClean="0">
                <a:solidFill>
                  <a:schemeClr val="accent2">
                    <a:lumMod val="50000"/>
                  </a:schemeClr>
                </a:solidFill>
                <a:ea typeface="+mj-ea"/>
                <a:cs typeface="Times New Roman" panose="02020603050405020304" pitchFamily="18" charset="0"/>
              </a:rPr>
              <a:t>During</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the</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year</a:t>
            </a:r>
            <a:r>
              <a:rPr lang="sk-SK" sz="3200" b="1" dirty="0" smtClean="0">
                <a:solidFill>
                  <a:schemeClr val="accent2">
                    <a:lumMod val="50000"/>
                  </a:schemeClr>
                </a:solidFill>
                <a:ea typeface="+mj-ea"/>
                <a:cs typeface="Times New Roman" panose="02020603050405020304" pitchFamily="18" charset="0"/>
              </a:rPr>
              <a:t> </a:t>
            </a:r>
            <a:r>
              <a:rPr lang="en-US" sz="3200" b="1" dirty="0" smtClean="0">
                <a:solidFill>
                  <a:schemeClr val="accent2">
                    <a:lumMod val="50000"/>
                  </a:schemeClr>
                </a:solidFill>
                <a:ea typeface="+mj-ea"/>
                <a:cs typeface="Times New Roman" panose="02020603050405020304" pitchFamily="18" charset="0"/>
              </a:rPr>
              <a:t>there </a:t>
            </a:r>
            <a:r>
              <a:rPr lang="en-US" sz="3200" b="1" dirty="0">
                <a:solidFill>
                  <a:schemeClr val="accent2">
                    <a:lumMod val="50000"/>
                  </a:schemeClr>
                </a:solidFill>
                <a:ea typeface="+mj-ea"/>
                <a:cs typeface="Times New Roman" panose="02020603050405020304" pitchFamily="18" charset="0"/>
              </a:rPr>
              <a:t>are few days </a:t>
            </a:r>
            <a:r>
              <a:rPr lang="en-US" sz="3200" b="1" dirty="0" smtClean="0">
                <a:solidFill>
                  <a:schemeClr val="accent2">
                    <a:lumMod val="50000"/>
                  </a:schemeClr>
                </a:solidFill>
                <a:ea typeface="+mj-ea"/>
                <a:cs typeface="Times New Roman" panose="02020603050405020304" pitchFamily="18" charset="0"/>
              </a:rPr>
              <a:t>off </a:t>
            </a:r>
            <a:endParaRPr lang="sk-SK" sz="3200" b="1" dirty="0" smtClean="0">
              <a:solidFill>
                <a:schemeClr val="accent2">
                  <a:lumMod val="50000"/>
                </a:schemeClr>
              </a:solidFill>
              <a:ea typeface="+mj-ea"/>
              <a:cs typeface="Times New Roman" panose="02020603050405020304" pitchFamily="18" charset="0"/>
            </a:endParaRPr>
          </a:p>
          <a:p>
            <a:pPr algn="just">
              <a:spcBef>
                <a:spcPts val="1000"/>
              </a:spcBef>
              <a:buClr>
                <a:schemeClr val="accent1"/>
              </a:buClr>
              <a:buSzPct val="80000"/>
            </a:pPr>
            <a:r>
              <a:rPr lang="en-US" sz="3200" b="1" dirty="0" smtClean="0">
                <a:solidFill>
                  <a:schemeClr val="accent2">
                    <a:lumMod val="50000"/>
                  </a:schemeClr>
                </a:solidFill>
                <a:ea typeface="+mj-ea"/>
                <a:cs typeface="Times New Roman" panose="02020603050405020304" pitchFamily="18" charset="0"/>
              </a:rPr>
              <a:t>(for example the </a:t>
            </a:r>
            <a:r>
              <a:rPr lang="en-US" sz="3200" b="1" dirty="0">
                <a:solidFill>
                  <a:schemeClr val="accent2">
                    <a:lumMod val="50000"/>
                  </a:schemeClr>
                </a:solidFill>
                <a:ea typeface="+mj-ea"/>
                <a:cs typeface="Times New Roman" panose="02020603050405020304" pitchFamily="18" charset="0"/>
              </a:rPr>
              <a:t>All Saint’s Day, Easter </a:t>
            </a:r>
            <a:r>
              <a:rPr lang="sk-SK" sz="3200" b="1" dirty="0" err="1">
                <a:solidFill>
                  <a:schemeClr val="accent2">
                    <a:lumMod val="50000"/>
                  </a:schemeClr>
                </a:solidFill>
                <a:ea typeface="+mj-ea"/>
                <a:cs typeface="Times New Roman" panose="02020603050405020304" pitchFamily="18" charset="0"/>
              </a:rPr>
              <a:t>d</a:t>
            </a:r>
            <a:r>
              <a:rPr lang="sk-SK" sz="3200" b="1" dirty="0" err="1" smtClean="0">
                <a:solidFill>
                  <a:schemeClr val="accent2">
                    <a:lumMod val="50000"/>
                  </a:schemeClr>
                </a:solidFill>
                <a:ea typeface="+mj-ea"/>
                <a:cs typeface="Times New Roman" panose="02020603050405020304" pitchFamily="18" charset="0"/>
              </a:rPr>
              <a:t>ays</a:t>
            </a:r>
            <a:r>
              <a:rPr lang="sk-SK" sz="3200" b="1" dirty="0" smtClean="0">
                <a:solidFill>
                  <a:schemeClr val="accent2">
                    <a:lumMod val="50000"/>
                  </a:schemeClr>
                </a:solidFill>
                <a:ea typeface="+mj-ea"/>
                <a:cs typeface="Times New Roman" panose="02020603050405020304" pitchFamily="18" charset="0"/>
              </a:rPr>
              <a:t> </a:t>
            </a:r>
            <a:r>
              <a:rPr lang="en-US" sz="3200" b="1" dirty="0" smtClean="0">
                <a:solidFill>
                  <a:schemeClr val="accent2">
                    <a:lumMod val="50000"/>
                  </a:schemeClr>
                </a:solidFill>
                <a:ea typeface="+mj-ea"/>
                <a:cs typeface="Times New Roman" panose="02020603050405020304" pitchFamily="18" charset="0"/>
              </a:rPr>
              <a:t>or </a:t>
            </a:r>
            <a:r>
              <a:rPr lang="en-US" sz="3200" b="1" dirty="0">
                <a:solidFill>
                  <a:schemeClr val="accent2">
                    <a:lumMod val="50000"/>
                  </a:schemeClr>
                </a:solidFill>
                <a:ea typeface="+mj-ea"/>
                <a:cs typeface="Times New Roman" panose="02020603050405020304" pitchFamily="18" charset="0"/>
              </a:rPr>
              <a:t>the May </a:t>
            </a:r>
            <a:r>
              <a:rPr lang="en-US" sz="3200" b="1" dirty="0" smtClean="0">
                <a:solidFill>
                  <a:schemeClr val="accent2">
                    <a:lumMod val="50000"/>
                  </a:schemeClr>
                </a:solidFill>
                <a:ea typeface="+mj-ea"/>
                <a:cs typeface="Times New Roman" panose="02020603050405020304" pitchFamily="18" charset="0"/>
              </a:rPr>
              <a:t>days</a:t>
            </a:r>
            <a:r>
              <a:rPr lang="sk-SK" sz="3200" b="1" dirty="0" smtClean="0">
                <a:solidFill>
                  <a:schemeClr val="accent2">
                    <a:lumMod val="50000"/>
                  </a:schemeClr>
                </a:solidFill>
                <a:ea typeface="+mj-ea"/>
                <a:cs typeface="Times New Roman" panose="02020603050405020304" pitchFamily="18" charset="0"/>
              </a:rPr>
              <a:t>  1 and 8</a:t>
            </a:r>
            <a:r>
              <a:rPr lang="en-US" sz="3200" b="1" dirty="0" smtClean="0">
                <a:solidFill>
                  <a:schemeClr val="accent2">
                    <a:lumMod val="50000"/>
                  </a:schemeClr>
                </a:solidFill>
                <a:ea typeface="+mj-ea"/>
                <a:cs typeface="Times New Roman" panose="02020603050405020304" pitchFamily="18" charset="0"/>
              </a:rPr>
              <a:t>).</a:t>
            </a:r>
            <a:r>
              <a:rPr lang="sk-SK" sz="3200" b="1" dirty="0" smtClean="0">
                <a:solidFill>
                  <a:schemeClr val="accent2">
                    <a:lumMod val="50000"/>
                  </a:schemeClr>
                </a:solidFill>
                <a:ea typeface="+mj-ea"/>
                <a:cs typeface="Times New Roman" panose="02020603050405020304" pitchFamily="18" charset="0"/>
              </a:rPr>
              <a:t> </a:t>
            </a:r>
          </a:p>
          <a:p>
            <a:pPr algn="just">
              <a:spcBef>
                <a:spcPts val="1000"/>
              </a:spcBef>
              <a:buClr>
                <a:schemeClr val="accent1"/>
              </a:buClr>
              <a:buSzPct val="80000"/>
            </a:pPr>
            <a:r>
              <a:rPr lang="en-US" sz="3200" b="1" dirty="0" smtClean="0">
                <a:solidFill>
                  <a:schemeClr val="accent2">
                    <a:lumMod val="50000"/>
                  </a:schemeClr>
                </a:solidFill>
                <a:ea typeface="+mj-ea"/>
                <a:cs typeface="Times New Roman" panose="02020603050405020304" pitchFamily="18" charset="0"/>
              </a:rPr>
              <a:t>There </a:t>
            </a:r>
            <a:r>
              <a:rPr lang="en-US" sz="3200" b="1" dirty="0">
                <a:solidFill>
                  <a:schemeClr val="accent2">
                    <a:lumMod val="50000"/>
                  </a:schemeClr>
                </a:solidFill>
                <a:ea typeface="+mj-ea"/>
                <a:cs typeface="Times New Roman" panose="02020603050405020304" pitchFamily="18" charset="0"/>
              </a:rPr>
              <a:t>are winter holidays, which last about two weeks and spring </a:t>
            </a:r>
            <a:r>
              <a:rPr lang="en-US" sz="3200" b="1" dirty="0" smtClean="0">
                <a:solidFill>
                  <a:schemeClr val="accent2">
                    <a:lumMod val="50000"/>
                  </a:schemeClr>
                </a:solidFill>
                <a:ea typeface="+mj-ea"/>
                <a:cs typeface="Times New Roman" panose="02020603050405020304" pitchFamily="18" charset="0"/>
              </a:rPr>
              <a:t>holidays</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not</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for</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kindergartens</a:t>
            </a:r>
            <a:r>
              <a:rPr lang="sk-SK" sz="3200" b="1" dirty="0" smtClean="0">
                <a:solidFill>
                  <a:schemeClr val="accent2">
                    <a:lumMod val="50000"/>
                  </a:schemeClr>
                </a:solidFill>
                <a:ea typeface="+mj-ea"/>
                <a:cs typeface="Times New Roman" panose="02020603050405020304" pitchFamily="18" charset="0"/>
              </a:rPr>
              <a:t>)</a:t>
            </a:r>
            <a:r>
              <a:rPr lang="en-US" sz="3200" b="1" dirty="0" smtClean="0">
                <a:solidFill>
                  <a:schemeClr val="accent2">
                    <a:lumMod val="50000"/>
                  </a:schemeClr>
                </a:solidFill>
                <a:ea typeface="+mj-ea"/>
                <a:cs typeface="Times New Roman" panose="02020603050405020304" pitchFamily="18" charset="0"/>
              </a:rPr>
              <a:t>, </a:t>
            </a:r>
            <a:r>
              <a:rPr lang="en-US" sz="3200" b="1" dirty="0">
                <a:solidFill>
                  <a:schemeClr val="accent2">
                    <a:lumMod val="50000"/>
                  </a:schemeClr>
                </a:solidFill>
                <a:ea typeface="+mj-ea"/>
                <a:cs typeface="Times New Roman" panose="02020603050405020304" pitchFamily="18" charset="0"/>
              </a:rPr>
              <a:t>which last one week</a:t>
            </a:r>
            <a:r>
              <a:rPr lang="en-US" sz="3200" b="1" dirty="0" smtClean="0">
                <a:solidFill>
                  <a:schemeClr val="accent2">
                    <a:lumMod val="50000"/>
                  </a:schemeClr>
                </a:solidFill>
                <a:ea typeface="+mj-ea"/>
                <a:cs typeface="Times New Roman" panose="02020603050405020304" pitchFamily="18" charset="0"/>
              </a:rPr>
              <a:t>.</a:t>
            </a:r>
            <a:r>
              <a:rPr lang="sk-SK" sz="3200" b="1" dirty="0" smtClean="0">
                <a:solidFill>
                  <a:schemeClr val="accent2">
                    <a:lumMod val="50000"/>
                  </a:schemeClr>
                </a:solidFill>
                <a:ea typeface="+mj-ea"/>
                <a:cs typeface="Times New Roman" panose="02020603050405020304" pitchFamily="18" charset="0"/>
              </a:rPr>
              <a:t> </a:t>
            </a:r>
            <a:r>
              <a:rPr lang="en-US" sz="3200" b="1" dirty="0" smtClean="0">
                <a:solidFill>
                  <a:schemeClr val="accent2">
                    <a:lumMod val="50000"/>
                  </a:schemeClr>
                </a:solidFill>
                <a:ea typeface="+mj-ea"/>
                <a:cs typeface="Times New Roman" panose="02020603050405020304" pitchFamily="18" charset="0"/>
              </a:rPr>
              <a:t>The </a:t>
            </a:r>
            <a:r>
              <a:rPr lang="en-US" sz="3200" b="1" dirty="0">
                <a:solidFill>
                  <a:schemeClr val="accent2">
                    <a:lumMod val="50000"/>
                  </a:schemeClr>
                </a:solidFill>
                <a:ea typeface="+mj-ea"/>
                <a:cs typeface="Times New Roman" panose="02020603050405020304" pitchFamily="18" charset="0"/>
              </a:rPr>
              <a:t>summer holidays are the longest and last two </a:t>
            </a:r>
            <a:r>
              <a:rPr lang="en-US" sz="3200" b="1" dirty="0" smtClean="0">
                <a:solidFill>
                  <a:schemeClr val="accent2">
                    <a:lumMod val="50000"/>
                  </a:schemeClr>
                </a:solidFill>
                <a:ea typeface="+mj-ea"/>
                <a:cs typeface="Times New Roman" panose="02020603050405020304" pitchFamily="18" charset="0"/>
              </a:rPr>
              <a:t>months</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for</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primary</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schools</a:t>
            </a:r>
            <a:r>
              <a:rPr lang="sk-SK" sz="3200" b="1" dirty="0" smtClean="0">
                <a:solidFill>
                  <a:schemeClr val="accent2">
                    <a:lumMod val="50000"/>
                  </a:schemeClr>
                </a:solidFill>
                <a:ea typeface="+mj-ea"/>
                <a:cs typeface="Times New Roman" panose="02020603050405020304" pitchFamily="18" charset="0"/>
              </a:rPr>
              <a:t> and </a:t>
            </a:r>
            <a:r>
              <a:rPr lang="sk-SK" sz="3200" b="1" dirty="0" err="1" smtClean="0">
                <a:solidFill>
                  <a:schemeClr val="accent2">
                    <a:lumMod val="50000"/>
                  </a:schemeClr>
                </a:solidFill>
                <a:ea typeface="+mj-ea"/>
                <a:cs typeface="Times New Roman" panose="02020603050405020304" pitchFamily="18" charset="0"/>
              </a:rPr>
              <a:t>four</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weeks</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for</a:t>
            </a:r>
            <a:r>
              <a:rPr lang="sk-SK" sz="3200" b="1" dirty="0" smtClean="0">
                <a:solidFill>
                  <a:schemeClr val="accent2">
                    <a:lumMod val="50000"/>
                  </a:schemeClr>
                </a:solidFill>
                <a:ea typeface="+mj-ea"/>
                <a:cs typeface="Times New Roman" panose="02020603050405020304" pitchFamily="18" charset="0"/>
              </a:rPr>
              <a:t> </a:t>
            </a:r>
            <a:r>
              <a:rPr lang="sk-SK" sz="3200" b="1" dirty="0" err="1" smtClean="0">
                <a:solidFill>
                  <a:schemeClr val="accent2">
                    <a:lumMod val="50000"/>
                  </a:schemeClr>
                </a:solidFill>
                <a:ea typeface="+mj-ea"/>
                <a:cs typeface="Times New Roman" panose="02020603050405020304" pitchFamily="18" charset="0"/>
              </a:rPr>
              <a:t>kindergartens</a:t>
            </a:r>
            <a:r>
              <a:rPr lang="en-US" sz="3200" b="1" dirty="0" smtClean="0">
                <a:solidFill>
                  <a:schemeClr val="accent2">
                    <a:lumMod val="50000"/>
                  </a:schemeClr>
                </a:solidFill>
                <a:ea typeface="+mj-ea"/>
                <a:cs typeface="Times New Roman" panose="02020603050405020304" pitchFamily="18" charset="0"/>
              </a:rPr>
              <a:t>.</a:t>
            </a:r>
            <a:r>
              <a:rPr lang="sk-SK" sz="3200" b="1" dirty="0" smtClean="0">
                <a:solidFill>
                  <a:schemeClr val="accent2">
                    <a:lumMod val="50000"/>
                  </a:schemeClr>
                </a:solidFill>
                <a:ea typeface="+mj-ea"/>
                <a:cs typeface="Times New Roman" panose="02020603050405020304" pitchFamily="18" charset="0"/>
              </a:rPr>
              <a:t> </a:t>
            </a:r>
            <a:endParaRPr lang="bg-BG" sz="3200" b="1" dirty="0">
              <a:solidFill>
                <a:schemeClr val="accent2">
                  <a:lumMod val="50000"/>
                </a:schemeClr>
              </a:solidFill>
              <a:ea typeface="+mj-ea"/>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81448" y="90892"/>
            <a:ext cx="1118901" cy="792000"/>
          </a:xfrm>
          <a:prstGeom prst="rect">
            <a:avLst/>
          </a:prstGeom>
        </p:spPr>
      </p:pic>
      <p:sp>
        <p:nvSpPr>
          <p:cNvPr id="2" name="Footer Placeholder 1"/>
          <p:cNvSpPr>
            <a:spLocks noGrp="1"/>
          </p:cNvSpPr>
          <p:nvPr>
            <p:ph type="ftr" sz="quarter" idx="11"/>
          </p:nvPr>
        </p:nvSpPr>
        <p:spPr/>
        <p:txBody>
          <a:bodyPr/>
          <a:lstStyle/>
          <a:p>
            <a:r>
              <a:rPr lang="en-US" smtClean="0"/>
              <a:t>For Learners Around the Globe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774" y="1174054"/>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197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53551" y="345973"/>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pic>
        <p:nvPicPr>
          <p:cNvPr id="11" name="Picture 10"/>
          <p:cNvPicPr>
            <a:picLocks noChangeAspect="1"/>
          </p:cNvPicPr>
          <p:nvPr/>
        </p:nvPicPr>
        <p:blipFill>
          <a:blip r:embed="rId2"/>
          <a:stretch>
            <a:fillRect/>
          </a:stretch>
        </p:blipFill>
        <p:spPr>
          <a:xfrm>
            <a:off x="9681448" y="90892"/>
            <a:ext cx="1118901" cy="792000"/>
          </a:xfrm>
          <a:prstGeom prst="rect">
            <a:avLst/>
          </a:prstGeom>
        </p:spPr>
      </p:pic>
      <p:sp>
        <p:nvSpPr>
          <p:cNvPr id="3" name="Footer Placeholder 2"/>
          <p:cNvSpPr>
            <a:spLocks noGrp="1"/>
          </p:cNvSpPr>
          <p:nvPr>
            <p:ph type="ftr" sz="quarter" idx="11"/>
          </p:nvPr>
        </p:nvSpPr>
        <p:spPr/>
        <p:txBody>
          <a:bodyPr/>
          <a:lstStyle/>
          <a:p>
            <a:r>
              <a:rPr lang="en-US" smtClean="0"/>
              <a:t>For Learners Around the Globe</a:t>
            </a:r>
            <a:endParaRPr lang="en-US" dirty="0"/>
          </a:p>
        </p:txBody>
      </p:sp>
      <p:sp>
        <p:nvSpPr>
          <p:cNvPr id="4" name="Nadpis 3"/>
          <p:cNvSpPr>
            <a:spLocks noGrp="1"/>
          </p:cNvSpPr>
          <p:nvPr>
            <p:ph type="title"/>
          </p:nvPr>
        </p:nvSpPr>
        <p:spPr>
          <a:xfrm>
            <a:off x="618968" y="1539068"/>
            <a:ext cx="8894684" cy="3908421"/>
          </a:xfrm>
        </p:spPr>
        <p:txBody>
          <a:bodyPr>
            <a:normAutofit/>
          </a:bodyPr>
          <a:lstStyle/>
          <a:p>
            <a:pPr algn="just"/>
            <a:r>
              <a:rPr lang="sk-SK" dirty="0" err="1" smtClean="0">
                <a:solidFill>
                  <a:schemeClr val="accent2">
                    <a:lumMod val="50000"/>
                  </a:schemeClr>
                </a:solidFill>
              </a:rPr>
              <a:t>There</a:t>
            </a:r>
            <a:r>
              <a:rPr lang="sk-SK" dirty="0" smtClean="0">
                <a:solidFill>
                  <a:schemeClr val="accent2">
                    <a:lumMod val="50000"/>
                  </a:schemeClr>
                </a:solidFill>
              </a:rPr>
              <a:t> are </a:t>
            </a:r>
            <a:r>
              <a:rPr lang="sk-SK" dirty="0" err="1" smtClean="0">
                <a:solidFill>
                  <a:schemeClr val="accent2">
                    <a:lumMod val="50000"/>
                  </a:schemeClr>
                </a:solidFill>
              </a:rPr>
              <a:t>several</a:t>
            </a:r>
            <a:r>
              <a:rPr lang="sk-SK" dirty="0" smtClean="0">
                <a:solidFill>
                  <a:schemeClr val="accent2">
                    <a:lumMod val="50000"/>
                  </a:schemeClr>
                </a:solidFill>
              </a:rPr>
              <a:t> </a:t>
            </a:r>
            <a:r>
              <a:rPr lang="sk-SK" dirty="0" err="1" smtClean="0">
                <a:solidFill>
                  <a:schemeClr val="accent2">
                    <a:lumMod val="50000"/>
                  </a:schemeClr>
                </a:solidFill>
              </a:rPr>
              <a:t>schools</a:t>
            </a:r>
            <a:r>
              <a:rPr lang="sk-SK" dirty="0" smtClean="0">
                <a:solidFill>
                  <a:schemeClr val="accent2">
                    <a:lumMod val="50000"/>
                  </a:schemeClr>
                </a:solidFill>
              </a:rPr>
              <a:t> </a:t>
            </a:r>
            <a:r>
              <a:rPr lang="sk-SK" dirty="0" err="1" smtClean="0">
                <a:solidFill>
                  <a:schemeClr val="accent2">
                    <a:lumMod val="50000"/>
                  </a:schemeClr>
                </a:solidFill>
              </a:rPr>
              <a:t>with</a:t>
            </a:r>
            <a:r>
              <a:rPr lang="sk-SK" dirty="0" smtClean="0">
                <a:solidFill>
                  <a:schemeClr val="accent2">
                    <a:lumMod val="50000"/>
                  </a:schemeClr>
                </a:solidFill>
              </a:rPr>
              <a:t> </a:t>
            </a:r>
            <a:r>
              <a:rPr lang="sk-SK" dirty="0" err="1">
                <a:solidFill>
                  <a:schemeClr val="accent2">
                    <a:lumMod val="50000"/>
                  </a:schemeClr>
                </a:solidFill>
              </a:rPr>
              <a:t>special</a:t>
            </a:r>
            <a:r>
              <a:rPr lang="sk-SK" dirty="0">
                <a:solidFill>
                  <a:schemeClr val="accent2">
                    <a:lumMod val="50000"/>
                  </a:schemeClr>
                </a:solidFill>
              </a:rPr>
              <a:t> </a:t>
            </a:r>
            <a:r>
              <a:rPr lang="sk-SK" dirty="0" err="1">
                <a:solidFill>
                  <a:schemeClr val="accent2">
                    <a:lumMod val="50000"/>
                  </a:schemeClr>
                </a:solidFill>
              </a:rPr>
              <a:t>educational</a:t>
            </a:r>
            <a:r>
              <a:rPr lang="sk-SK" dirty="0">
                <a:solidFill>
                  <a:schemeClr val="accent2">
                    <a:lumMod val="50000"/>
                  </a:schemeClr>
                </a:solidFill>
              </a:rPr>
              <a:t> </a:t>
            </a:r>
            <a:r>
              <a:rPr lang="sk-SK" dirty="0" smtClean="0">
                <a:solidFill>
                  <a:schemeClr val="accent2">
                    <a:lumMod val="50000"/>
                  </a:schemeClr>
                </a:solidFill>
              </a:rPr>
              <a:t>program, </a:t>
            </a:r>
            <a:r>
              <a:rPr lang="sk-SK" dirty="0" err="1" smtClean="0">
                <a:solidFill>
                  <a:schemeClr val="accent2">
                    <a:lumMod val="50000"/>
                  </a:schemeClr>
                </a:solidFill>
              </a:rPr>
              <a:t>philosophy</a:t>
            </a:r>
            <a:r>
              <a:rPr lang="sk-SK" dirty="0" smtClean="0">
                <a:solidFill>
                  <a:schemeClr val="accent2">
                    <a:lumMod val="50000"/>
                  </a:schemeClr>
                </a:solidFill>
              </a:rPr>
              <a:t> and curriculum </a:t>
            </a:r>
            <a:r>
              <a:rPr lang="sk-SK" dirty="0" err="1" smtClean="0">
                <a:solidFill>
                  <a:schemeClr val="accent2">
                    <a:lumMod val="50000"/>
                  </a:schemeClr>
                </a:solidFill>
              </a:rPr>
              <a:t>for</a:t>
            </a:r>
            <a:r>
              <a:rPr lang="sk-SK" dirty="0" smtClean="0">
                <a:solidFill>
                  <a:schemeClr val="accent2">
                    <a:lumMod val="50000"/>
                  </a:schemeClr>
                </a:solidFill>
              </a:rPr>
              <a:t> </a:t>
            </a:r>
            <a:r>
              <a:rPr lang="sk-SK" dirty="0" err="1" smtClean="0">
                <a:solidFill>
                  <a:schemeClr val="accent2">
                    <a:lumMod val="50000"/>
                  </a:schemeClr>
                </a:solidFill>
              </a:rPr>
              <a:t>example</a:t>
            </a:r>
            <a:r>
              <a:rPr lang="sk-SK" dirty="0" smtClean="0">
                <a:solidFill>
                  <a:schemeClr val="accent2">
                    <a:lumMod val="50000"/>
                  </a:schemeClr>
                </a:solidFill>
              </a:rPr>
              <a:t> </a:t>
            </a:r>
            <a:r>
              <a:rPr lang="sk-SK" dirty="0" err="1" smtClean="0">
                <a:solidFill>
                  <a:schemeClr val="accent2">
                    <a:lumMod val="50000"/>
                  </a:schemeClr>
                </a:solidFill>
              </a:rPr>
              <a:t>Montessori</a:t>
            </a:r>
            <a:r>
              <a:rPr lang="sk-SK" dirty="0" smtClean="0">
                <a:solidFill>
                  <a:schemeClr val="accent2">
                    <a:lumMod val="50000"/>
                  </a:schemeClr>
                </a:solidFill>
              </a:rPr>
              <a:t>, </a:t>
            </a:r>
            <a:r>
              <a:rPr lang="sk-SK" dirty="0" err="1" smtClean="0">
                <a:solidFill>
                  <a:schemeClr val="accent2">
                    <a:lumMod val="50000"/>
                  </a:schemeClr>
                </a:solidFill>
              </a:rPr>
              <a:t>Waldorf</a:t>
            </a:r>
            <a:r>
              <a:rPr lang="sk-SK" dirty="0" smtClean="0">
                <a:solidFill>
                  <a:schemeClr val="accent2">
                    <a:lumMod val="50000"/>
                  </a:schemeClr>
                </a:solidFill>
              </a:rPr>
              <a:t>, </a:t>
            </a:r>
            <a:r>
              <a:rPr lang="sk-SK" dirty="0" err="1" smtClean="0">
                <a:solidFill>
                  <a:schemeClr val="accent2">
                    <a:lumMod val="50000"/>
                  </a:schemeClr>
                </a:solidFill>
              </a:rPr>
              <a:t>Dalton</a:t>
            </a:r>
            <a:r>
              <a:rPr lang="sk-SK" dirty="0" smtClean="0">
                <a:solidFill>
                  <a:schemeClr val="accent2">
                    <a:lumMod val="50000"/>
                  </a:schemeClr>
                </a:solidFill>
              </a:rPr>
              <a:t> </a:t>
            </a:r>
            <a:r>
              <a:rPr lang="sk-SK" dirty="0" err="1" smtClean="0">
                <a:solidFill>
                  <a:schemeClr val="accent2">
                    <a:lumMod val="50000"/>
                  </a:schemeClr>
                </a:solidFill>
              </a:rPr>
              <a:t>plan</a:t>
            </a:r>
            <a:r>
              <a:rPr lang="sk-SK" dirty="0">
                <a:solidFill>
                  <a:schemeClr val="accent2">
                    <a:lumMod val="50000"/>
                  </a:schemeClr>
                </a:solidFill>
              </a:rPr>
              <a:t>, </a:t>
            </a:r>
            <a:r>
              <a:rPr lang="sk-SK" dirty="0" err="1">
                <a:solidFill>
                  <a:schemeClr val="accent2">
                    <a:lumMod val="50000"/>
                  </a:schemeClr>
                </a:solidFill>
              </a:rPr>
              <a:t>Integrated</a:t>
            </a:r>
            <a:r>
              <a:rPr lang="sk-SK" dirty="0">
                <a:solidFill>
                  <a:schemeClr val="accent2">
                    <a:lumMod val="50000"/>
                  </a:schemeClr>
                </a:solidFill>
              </a:rPr>
              <a:t> </a:t>
            </a:r>
            <a:r>
              <a:rPr lang="sk-SK" dirty="0" err="1">
                <a:solidFill>
                  <a:schemeClr val="accent2">
                    <a:lumMod val="50000"/>
                  </a:schemeClr>
                </a:solidFill>
              </a:rPr>
              <a:t>thematic</a:t>
            </a:r>
            <a:r>
              <a:rPr lang="sk-SK" dirty="0">
                <a:solidFill>
                  <a:schemeClr val="accent2">
                    <a:lumMod val="50000"/>
                  </a:schemeClr>
                </a:solidFill>
              </a:rPr>
              <a:t> </a:t>
            </a:r>
            <a:r>
              <a:rPr lang="sk-SK" dirty="0" err="1" smtClean="0">
                <a:solidFill>
                  <a:schemeClr val="accent2">
                    <a:lumMod val="50000"/>
                  </a:schemeClr>
                </a:solidFill>
              </a:rPr>
              <a:t>education</a:t>
            </a:r>
            <a:r>
              <a:rPr lang="sk-SK" dirty="0" smtClean="0">
                <a:solidFill>
                  <a:schemeClr val="accent2">
                    <a:lumMod val="50000"/>
                  </a:schemeClr>
                </a:solidFill>
              </a:rPr>
              <a:t>, </a:t>
            </a:r>
            <a:r>
              <a:rPr lang="en-US" dirty="0">
                <a:solidFill>
                  <a:schemeClr val="accent2">
                    <a:lumMod val="50000"/>
                  </a:schemeClr>
                </a:solidFill>
              </a:rPr>
              <a:t>Teaching system with closed </a:t>
            </a:r>
            <a:r>
              <a:rPr lang="en-US" dirty="0" smtClean="0">
                <a:solidFill>
                  <a:schemeClr val="accent2">
                    <a:lumMod val="50000"/>
                  </a:schemeClr>
                </a:solidFill>
              </a:rPr>
              <a:t>loop</a:t>
            </a:r>
            <a:r>
              <a:rPr lang="sk-SK" dirty="0" smtClean="0">
                <a:solidFill>
                  <a:schemeClr val="accent2">
                    <a:lumMod val="50000"/>
                  </a:schemeClr>
                </a:solidFill>
              </a:rPr>
              <a:t>.</a:t>
            </a:r>
            <a:endParaRPr lang="sk-SK" dirty="0">
              <a:solidFill>
                <a:schemeClr val="accent2">
                  <a:lumMod val="50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774" y="1163535"/>
            <a:ext cx="1073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50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defPPr>
              <a:defRPr lang="en-US"/>
            </a:defPPr>
            <a:lvl1pPr>
              <a:spcBef>
                <a:spcPct val="0"/>
              </a:spcBef>
              <a:buNone/>
              <a:defRPr sz="3600" b="1">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CURRICULUM</a:t>
            </a:r>
            <a:endParaRPr lang="bg-BG" dirty="0"/>
          </a:p>
        </p:txBody>
      </p:sp>
      <p:sp>
        <p:nvSpPr>
          <p:cNvPr id="3" name="Rectangle 2"/>
          <p:cNvSpPr txBox="1">
            <a:spLocks noChangeArrowheads="1"/>
          </p:cNvSpPr>
          <p:nvPr/>
        </p:nvSpPr>
        <p:spPr>
          <a:xfrm>
            <a:off x="459889" y="1346499"/>
            <a:ext cx="6870700" cy="16002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bg-BG" b="1" smtClean="0">
                <a:solidFill>
                  <a:srgbClr val="CC0000"/>
                </a:solidFill>
              </a:rPr>
              <a:t>Our lessons</a:t>
            </a:r>
            <a:endParaRPr lang="bg-BG" altLang="bg-BG" b="1" dirty="0">
              <a:solidFill>
                <a:srgbClr val="CC0000"/>
              </a:solidFill>
            </a:endParaRPr>
          </a:p>
        </p:txBody>
      </p:sp>
      <p:sp>
        <p:nvSpPr>
          <p:cNvPr id="4" name="Rectangle 3"/>
          <p:cNvSpPr txBox="1">
            <a:spLocks noChangeArrowheads="1"/>
          </p:cNvSpPr>
          <p:nvPr/>
        </p:nvSpPr>
        <p:spPr>
          <a:xfrm>
            <a:off x="244737" y="2146599"/>
            <a:ext cx="4596204" cy="3108543"/>
          </a:xfrm>
          <a:prstGeom prst="rect">
            <a:avLst/>
          </a:prstGeom>
        </p:spPr>
        <p:txBody>
          <a:bodyPr>
            <a:spAutoFit/>
          </a:bodyPr>
          <a:lstStyle>
            <a:defPPr>
              <a:defRPr lang="en-US"/>
            </a:defPPr>
            <a:lvl1pPr>
              <a:defRPr sz="2800">
                <a:solidFill>
                  <a:srgbClr val="0070C0"/>
                </a:solidFill>
              </a:defRPr>
            </a:lvl1pPr>
          </a:lstStyle>
          <a:p>
            <a:pPr marL="457200" indent="-457200">
              <a:buFont typeface="Arial" panose="020B0604020202020204" pitchFamily="34" charset="0"/>
              <a:buChar char="•"/>
            </a:pPr>
            <a:r>
              <a:rPr lang="en-US" altLang="bg-BG" dirty="0"/>
              <a:t>We go to school from Monday to Friday.</a:t>
            </a:r>
          </a:p>
          <a:p>
            <a:pPr marL="457200" indent="-457200">
              <a:buFont typeface="Arial" panose="020B0604020202020204" pitchFamily="34" charset="0"/>
              <a:buChar char="•"/>
            </a:pPr>
            <a:r>
              <a:rPr lang="en-US" altLang="bg-BG" dirty="0"/>
              <a:t>We go to school in the morning or in the afternoon</a:t>
            </a:r>
            <a:r>
              <a:rPr lang="en-US" altLang="bg-BG" dirty="0" smtClean="0"/>
              <a:t>.</a:t>
            </a:r>
          </a:p>
          <a:p>
            <a:pPr marL="457200" indent="-457200">
              <a:buFont typeface="Arial" panose="020B0604020202020204" pitchFamily="34" charset="0"/>
              <a:buChar char="•"/>
            </a:pPr>
            <a:r>
              <a:rPr lang="en-US" altLang="bg-BG" dirty="0" smtClean="0"/>
              <a:t>We usually have got five/six lessons.</a:t>
            </a:r>
            <a:endParaRPr lang="en-US" altLang="bg-BG"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093" y="1845596"/>
            <a:ext cx="4651711" cy="340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4737" y="5350511"/>
            <a:ext cx="10271675" cy="1569660"/>
          </a:xfrm>
          <a:prstGeom prst="rect">
            <a:avLst/>
          </a:prstGeom>
          <a:solidFill>
            <a:srgbClr val="C5ECF9"/>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a:solidFill>
                  <a:srgbClr val="286D9F"/>
                </a:solidFill>
              </a:rPr>
              <a:t>At the age of 14 </a:t>
            </a:r>
            <a:r>
              <a:rPr lang="en-US" sz="3200" dirty="0" smtClean="0">
                <a:solidFill>
                  <a:srgbClr val="286D9F"/>
                </a:solidFill>
              </a:rPr>
              <a:t>the students </a:t>
            </a:r>
            <a:r>
              <a:rPr lang="en-US" sz="3200" dirty="0">
                <a:solidFill>
                  <a:srgbClr val="286D9F"/>
                </a:solidFill>
              </a:rPr>
              <a:t>sit </a:t>
            </a:r>
            <a:r>
              <a:rPr lang="en-US" sz="3200" dirty="0" smtClean="0">
                <a:solidFill>
                  <a:srgbClr val="286D9F"/>
                </a:solidFill>
              </a:rPr>
              <a:t>an exam</a:t>
            </a:r>
            <a:r>
              <a:rPr lang="en-US" sz="3200" dirty="0">
                <a:solidFill>
                  <a:srgbClr val="286D9F"/>
                </a:solidFill>
              </a:rPr>
              <a:t>, </a:t>
            </a:r>
            <a:r>
              <a:rPr lang="en-US" sz="3200" dirty="0" smtClean="0">
                <a:solidFill>
                  <a:srgbClr val="286D9F"/>
                </a:solidFill>
              </a:rPr>
              <a:t>and after </a:t>
            </a:r>
            <a:r>
              <a:rPr lang="en-US" sz="3200" dirty="0">
                <a:solidFill>
                  <a:srgbClr val="286D9F"/>
                </a:solidFill>
              </a:rPr>
              <a:t>they pass it they can choose among the </a:t>
            </a:r>
            <a:r>
              <a:rPr lang="en-US" sz="3200" dirty="0" smtClean="0">
                <a:solidFill>
                  <a:srgbClr val="286D9F"/>
                </a:solidFill>
              </a:rPr>
              <a:t>high schools </a:t>
            </a:r>
            <a:r>
              <a:rPr lang="en-US" sz="3200" dirty="0">
                <a:solidFill>
                  <a:srgbClr val="286D9F"/>
                </a:solidFill>
              </a:rPr>
              <a:t>in their town. </a:t>
            </a:r>
            <a:endParaRPr lang="bg-BG" dirty="0">
              <a:solidFill>
                <a:srgbClr val="286D9F"/>
              </a:solidFill>
            </a:endParaRPr>
          </a:p>
        </p:txBody>
      </p:sp>
      <p:sp>
        <p:nvSpPr>
          <p:cNvPr id="7" name="Footer Placeholder 6"/>
          <p:cNvSpPr>
            <a:spLocks noGrp="1"/>
          </p:cNvSpPr>
          <p:nvPr>
            <p:ph type="ftr" sz="quarter" idx="11"/>
          </p:nvPr>
        </p:nvSpPr>
        <p:spPr/>
        <p:txBody>
          <a:bodyPr/>
          <a:lstStyle/>
          <a:p>
            <a:r>
              <a:rPr lang="en-US" smtClean="0"/>
              <a:t>For Learners Around the Globe</a:t>
            </a:r>
            <a:endParaRPr lang="en-US" dirty="0"/>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343912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66" y="1117873"/>
            <a:ext cx="8596668" cy="737286"/>
          </a:xfrm>
        </p:spPr>
        <p:txBody>
          <a:bodyPr vert="horz" lIns="91440" tIns="45720" rIns="91440" bIns="45720" rtlCol="0" anchor="t">
            <a:noAutofit/>
          </a:bodyPr>
          <a:lstStyle/>
          <a:p>
            <a:pPr algn="ctr">
              <a:spcBef>
                <a:spcPts val="1000"/>
              </a:spcBef>
              <a:buClr>
                <a:schemeClr val="accent1"/>
              </a:buClr>
              <a:buSzPct val="80000"/>
            </a:pPr>
            <a:r>
              <a:rPr lang="en-US" sz="2400" b="1" dirty="0">
                <a:solidFill>
                  <a:srgbClr val="0070C0"/>
                </a:solidFill>
                <a:latin typeface="Colonna MT" panose="04020805060202030203" pitchFamily="82" charset="0"/>
              </a:rPr>
              <a:t>SCHOOL YEAR IN BULGARIA STARTS ON </a:t>
            </a:r>
            <a:r>
              <a:rPr lang="en-US" sz="2400" b="1" dirty="0" smtClean="0">
                <a:solidFill>
                  <a:srgbClr val="0070C0"/>
                </a:solidFill>
                <a:latin typeface="Colonna MT" panose="04020805060202030203" pitchFamily="82" charset="0"/>
              </a:rPr>
              <a:t/>
            </a:r>
            <a:br>
              <a:rPr lang="en-US" sz="2400" b="1" dirty="0" smtClean="0">
                <a:solidFill>
                  <a:srgbClr val="0070C0"/>
                </a:solidFill>
                <a:latin typeface="Colonna MT" panose="04020805060202030203" pitchFamily="82" charset="0"/>
              </a:rPr>
            </a:br>
            <a:r>
              <a:rPr lang="en-US" sz="2400" b="1" dirty="0" smtClean="0">
                <a:solidFill>
                  <a:srgbClr val="0070C0"/>
                </a:solidFill>
                <a:latin typeface="Colonna MT" panose="04020805060202030203" pitchFamily="82" charset="0"/>
              </a:rPr>
              <a:t>15TH </a:t>
            </a:r>
            <a:r>
              <a:rPr lang="en-US" sz="2400" b="1" dirty="0">
                <a:solidFill>
                  <a:srgbClr val="0070C0"/>
                </a:solidFill>
                <a:latin typeface="Colonna MT" panose="04020805060202030203" pitchFamily="82" charset="0"/>
              </a:rPr>
              <a:t>OF SEPTEMBER</a:t>
            </a:r>
            <a:endParaRPr lang="bg-BG" sz="2400" b="1" dirty="0">
              <a:solidFill>
                <a:srgbClr val="0070C0"/>
              </a:solidFill>
              <a:latin typeface="Colonna MT" panose="04020805060202030203" pitchFamily="82" charset="0"/>
            </a:endParaRPr>
          </a:p>
        </p:txBody>
      </p:sp>
      <p:sp>
        <p:nvSpPr>
          <p:cNvPr id="6" name="TextBox 5"/>
          <p:cNvSpPr txBox="1"/>
          <p:nvPr/>
        </p:nvSpPr>
        <p:spPr>
          <a:xfrm>
            <a:off x="6174082" y="1890944"/>
            <a:ext cx="3032062" cy="4247317"/>
          </a:xfrm>
          <a:custGeom>
            <a:avLst/>
            <a:gdLst>
              <a:gd name="connsiteX0" fmla="*/ 0 w 2940102"/>
              <a:gd name="connsiteY0" fmla="*/ 0 h 4524315"/>
              <a:gd name="connsiteX1" fmla="*/ 2940102 w 2940102"/>
              <a:gd name="connsiteY1" fmla="*/ 0 h 4524315"/>
              <a:gd name="connsiteX2" fmla="*/ 2940102 w 2940102"/>
              <a:gd name="connsiteY2" fmla="*/ 4524315 h 4524315"/>
              <a:gd name="connsiteX3" fmla="*/ 0 w 2940102"/>
              <a:gd name="connsiteY3" fmla="*/ 4524315 h 4524315"/>
              <a:gd name="connsiteX4" fmla="*/ 0 w 2940102"/>
              <a:gd name="connsiteY4" fmla="*/ 0 h 4524315"/>
              <a:gd name="connsiteX0" fmla="*/ 0 w 2940102"/>
              <a:gd name="connsiteY0" fmla="*/ 0 h 4524315"/>
              <a:gd name="connsiteX1" fmla="*/ 2940102 w 2940102"/>
              <a:gd name="connsiteY1" fmla="*/ 0 h 4524315"/>
              <a:gd name="connsiteX2" fmla="*/ 2940101 w 2940102"/>
              <a:gd name="connsiteY2" fmla="*/ 2261018 h 4524315"/>
              <a:gd name="connsiteX3" fmla="*/ 2940102 w 2940102"/>
              <a:gd name="connsiteY3" fmla="*/ 4524315 h 4524315"/>
              <a:gd name="connsiteX4" fmla="*/ 0 w 2940102"/>
              <a:gd name="connsiteY4" fmla="*/ 4524315 h 4524315"/>
              <a:gd name="connsiteX5" fmla="*/ 0 w 2940102"/>
              <a:gd name="connsiteY5" fmla="*/ 0 h 4524315"/>
              <a:gd name="connsiteX0" fmla="*/ 0 w 3824684"/>
              <a:gd name="connsiteY0" fmla="*/ 0 h 4524315"/>
              <a:gd name="connsiteX1" fmla="*/ 2940102 w 3824684"/>
              <a:gd name="connsiteY1" fmla="*/ 0 h 4524315"/>
              <a:gd name="connsiteX2" fmla="*/ 3824684 w 3824684"/>
              <a:gd name="connsiteY2" fmla="*/ 2420044 h 4524315"/>
              <a:gd name="connsiteX3" fmla="*/ 2940102 w 3824684"/>
              <a:gd name="connsiteY3" fmla="*/ 4524315 h 4524315"/>
              <a:gd name="connsiteX4" fmla="*/ 0 w 3824684"/>
              <a:gd name="connsiteY4" fmla="*/ 4524315 h 4524315"/>
              <a:gd name="connsiteX5" fmla="*/ 0 w 3824684"/>
              <a:gd name="connsiteY5" fmla="*/ 0 h 4524315"/>
              <a:gd name="connsiteX0" fmla="*/ 0 w 3824684"/>
              <a:gd name="connsiteY0" fmla="*/ 0 h 4524315"/>
              <a:gd name="connsiteX1" fmla="*/ 2940102 w 3824684"/>
              <a:gd name="connsiteY1" fmla="*/ 0 h 4524315"/>
              <a:gd name="connsiteX2" fmla="*/ 3824684 w 3824684"/>
              <a:gd name="connsiteY2" fmla="*/ 2420044 h 4524315"/>
              <a:gd name="connsiteX3" fmla="*/ 2940102 w 3824684"/>
              <a:gd name="connsiteY3" fmla="*/ 4524315 h 4524315"/>
              <a:gd name="connsiteX4" fmla="*/ 0 w 3824684"/>
              <a:gd name="connsiteY4" fmla="*/ 4524315 h 4524315"/>
              <a:gd name="connsiteX5" fmla="*/ 0 w 3824684"/>
              <a:gd name="connsiteY5" fmla="*/ 0 h 4524315"/>
              <a:gd name="connsiteX0" fmla="*/ 0 w 3824684"/>
              <a:gd name="connsiteY0" fmla="*/ 0 h 4524315"/>
              <a:gd name="connsiteX1" fmla="*/ 2940102 w 3824684"/>
              <a:gd name="connsiteY1" fmla="*/ 0 h 4524315"/>
              <a:gd name="connsiteX2" fmla="*/ 3824684 w 3824684"/>
              <a:gd name="connsiteY2" fmla="*/ 2420044 h 4524315"/>
              <a:gd name="connsiteX3" fmla="*/ 2940102 w 3824684"/>
              <a:gd name="connsiteY3" fmla="*/ 4524315 h 4524315"/>
              <a:gd name="connsiteX4" fmla="*/ 0 w 3824684"/>
              <a:gd name="connsiteY4" fmla="*/ 4524315 h 4524315"/>
              <a:gd name="connsiteX5" fmla="*/ 0 w 3824684"/>
              <a:gd name="connsiteY5"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4684" h="4524315">
                <a:moveTo>
                  <a:pt x="0" y="0"/>
                </a:moveTo>
                <a:lnTo>
                  <a:pt x="2940102" y="0"/>
                </a:lnTo>
                <a:lnTo>
                  <a:pt x="3824684" y="2420044"/>
                </a:lnTo>
                <a:lnTo>
                  <a:pt x="2940102" y="4524315"/>
                </a:lnTo>
                <a:lnTo>
                  <a:pt x="0" y="4524315"/>
                </a:lnTo>
                <a:lnTo>
                  <a:pt x="0" y="0"/>
                </a:lnTo>
                <a:close/>
              </a:path>
            </a:pathLst>
          </a:cu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2000" dirty="0" smtClean="0"/>
              <a:t>First grade students</a:t>
            </a:r>
          </a:p>
          <a:p>
            <a:pPr>
              <a:lnSpc>
                <a:spcPct val="150000"/>
              </a:lnSpc>
            </a:pPr>
            <a:r>
              <a:rPr lang="en-US" sz="2000" dirty="0" smtClean="0"/>
              <a:t> start school at the </a:t>
            </a:r>
          </a:p>
          <a:p>
            <a:pPr>
              <a:lnSpc>
                <a:spcPct val="150000"/>
              </a:lnSpc>
            </a:pPr>
            <a:r>
              <a:rPr lang="en-US" sz="2000" dirty="0" smtClean="0"/>
              <a:t>age of 7 and they learn until they pass their </a:t>
            </a:r>
          </a:p>
          <a:p>
            <a:pPr>
              <a:lnSpc>
                <a:spcPct val="150000"/>
              </a:lnSpc>
            </a:pPr>
            <a:r>
              <a:rPr lang="en-US" sz="2000" dirty="0" smtClean="0"/>
              <a:t>basic education. At this time they can decide if they are going to learn </a:t>
            </a:r>
          </a:p>
          <a:p>
            <a:pPr>
              <a:lnSpc>
                <a:spcPct val="150000"/>
              </a:lnSpc>
            </a:pPr>
            <a:r>
              <a:rPr lang="en-US" sz="2000" dirty="0" smtClean="0"/>
              <a:t>1 or 2 foreign </a:t>
            </a:r>
          </a:p>
          <a:p>
            <a:pPr>
              <a:lnSpc>
                <a:spcPct val="150000"/>
              </a:lnSpc>
            </a:pPr>
            <a:r>
              <a:rPr lang="en-US" sz="2000" dirty="0" smtClean="0"/>
              <a:t>languages. </a:t>
            </a:r>
            <a:endParaRPr lang="bg-BG"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78" y="1890944"/>
            <a:ext cx="4919112" cy="4395107"/>
          </a:xfrm>
          <a:prstGeom prst="rect">
            <a:avLst/>
          </a:prstGeom>
        </p:spPr>
      </p:pic>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3" name="Footer Placeholder 2"/>
          <p:cNvSpPr>
            <a:spLocks noGrp="1"/>
          </p:cNvSpPr>
          <p:nvPr>
            <p:ph type="ftr" sz="quarter" idx="11"/>
          </p:nvPr>
        </p:nvSpPr>
        <p:spPr/>
        <p:txBody>
          <a:bodyPr/>
          <a:lstStyle/>
          <a:p>
            <a:r>
              <a:rPr lang="en-US" smtClean="0"/>
              <a:t>For Learners Around the Globe</a:t>
            </a:r>
            <a:endParaRPr lang="en-US" dirty="0"/>
          </a:p>
        </p:txBody>
      </p:sp>
      <p:pic>
        <p:nvPicPr>
          <p:cNvPr id="7"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415280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391" y="1096181"/>
            <a:ext cx="8116784" cy="1074199"/>
          </a:xfr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ts val="1000"/>
              </a:spcBef>
              <a:buClr>
                <a:schemeClr val="accent1"/>
              </a:buClr>
              <a:buSzPct val="80000"/>
            </a:pPr>
            <a:r>
              <a:rPr lang="en-US" b="1" dirty="0">
                <a:solidFill>
                  <a:schemeClr val="bg1"/>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rPr>
              <a:t>HOLIDAYS</a:t>
            </a:r>
            <a:endParaRPr lang="bg-BG" b="1" dirty="0">
              <a:solidFill>
                <a:schemeClr val="bg1"/>
              </a:solidFill>
              <a:effectLst>
                <a:outerShdw blurRad="60007" dist="200025" dir="15000000" sy="30000" kx="-1800000" algn="bl" rotWithShape="0">
                  <a:prstClr val="black">
                    <a:alpha val="32000"/>
                  </a:prstClr>
                </a:outerShdw>
              </a:effectLst>
              <a:latin typeface="Colonna MT" panose="04020805060202030203" pitchFamily="82" charset="0"/>
              <a:ea typeface="+mj-ea"/>
              <a:cs typeface="+mj-cs"/>
            </a:endParaRPr>
          </a:p>
        </p:txBody>
      </p:sp>
      <p:graphicFrame>
        <p:nvGraphicFramePr>
          <p:cNvPr id="3" name="Diagram 2"/>
          <p:cNvGraphicFramePr/>
          <p:nvPr>
            <p:extLst>
              <p:ext uri="{D42A27DB-BD31-4B8C-83A1-F6EECF244321}">
                <p14:modId xmlns:p14="http://schemas.microsoft.com/office/powerpoint/2010/main" val="4273127919"/>
              </p:ext>
            </p:extLst>
          </p:nvPr>
        </p:nvGraphicFramePr>
        <p:xfrm>
          <a:off x="988391" y="178131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bulgariaholidays-bg.com/img/upl/Bulgaria%20Holiday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433" y="3057951"/>
            <a:ext cx="6498300" cy="218025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153551" y="165716"/>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t>SPECIFIC FEATURES</a:t>
            </a:r>
            <a:br>
              <a:rPr lang="en-US" b="1" dirty="0" smtClean="0">
                <a:solidFill>
                  <a:srgbClr val="0070C0"/>
                </a:solidFill>
                <a:effectLst>
                  <a:outerShdw blurRad="60007" dist="200025" dir="15000000" sy="30000" kx="-1800000" algn="bl" rotWithShape="0">
                    <a:prstClr val="black">
                      <a:alpha val="32000"/>
                    </a:prstClr>
                  </a:outerShdw>
                </a:effectLst>
                <a:latin typeface="Colonna MT" panose="04020805060202030203" pitchFamily="82" charset="0"/>
              </a:rPr>
            </a:br>
            <a:endParaRPr lang="bg-BG" dirty="0"/>
          </a:p>
        </p:txBody>
      </p:sp>
      <p:sp>
        <p:nvSpPr>
          <p:cNvPr id="4" name="Footer Placeholder 3"/>
          <p:cNvSpPr>
            <a:spLocks noGrp="1"/>
          </p:cNvSpPr>
          <p:nvPr>
            <p:ph type="ftr" sz="quarter" idx="11"/>
          </p:nvPr>
        </p:nvSpPr>
        <p:spPr/>
        <p:txBody>
          <a:bodyPr/>
          <a:lstStyle/>
          <a:p>
            <a:r>
              <a:rPr lang="en-US" smtClean="0"/>
              <a:t>For Learners Around the Globe</a:t>
            </a:r>
            <a:endParaRPr lang="en-US" dirty="0"/>
          </a:p>
        </p:txBody>
      </p:sp>
      <p:pic>
        <p:nvPicPr>
          <p:cNvPr id="7" name="Immagin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9944" y="936220"/>
            <a:ext cx="1515993" cy="1425980"/>
          </a:xfrm>
          <a:prstGeom prst="rect">
            <a:avLst/>
          </a:prstGeom>
        </p:spPr>
      </p:pic>
    </p:spTree>
    <p:extLst>
      <p:ext uri="{BB962C8B-B14F-4D97-AF65-F5344CB8AC3E}">
        <p14:creationId xmlns:p14="http://schemas.microsoft.com/office/powerpoint/2010/main" val="259040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221</TotalTime>
  <Words>7115</Words>
  <Application>Microsoft Office PowerPoint</Application>
  <PresentationFormat>Widescreen</PresentationFormat>
  <Paragraphs>799</Paragraphs>
  <Slides>67</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67</vt:i4>
      </vt:variant>
    </vt:vector>
  </HeadingPairs>
  <TitlesOfParts>
    <vt:vector size="81" baseType="lpstr">
      <vt:lpstr>Gungsuh</vt:lpstr>
      <vt:lpstr>Arial</vt:lpstr>
      <vt:lpstr>Calibri</vt:lpstr>
      <vt:lpstr>canter</vt:lpstr>
      <vt:lpstr>Colonna MT</vt:lpstr>
      <vt:lpstr>Franklin Gothic Book</vt:lpstr>
      <vt:lpstr>Georgia</vt:lpstr>
      <vt:lpstr>open_sansregular</vt:lpstr>
      <vt:lpstr>Times New Roman</vt:lpstr>
      <vt:lpstr>Trebuchet MS</vt:lpstr>
      <vt:lpstr>Verdana</vt:lpstr>
      <vt:lpstr>Wingdings</vt:lpstr>
      <vt:lpstr>Wingdings 3</vt:lpstr>
      <vt:lpstr>Facet</vt:lpstr>
      <vt:lpstr>EDUCATIONAL SYSTEM IN BULGARIA</vt:lpstr>
      <vt:lpstr>THE STRUCTURE OF EDUCATIONAL  SYSTEM IN BULGARIA </vt:lpstr>
      <vt:lpstr>PowerPoint Presentation</vt:lpstr>
      <vt:lpstr>SCHOOL EDUCATION</vt:lpstr>
      <vt:lpstr>PowerPoint Presentation</vt:lpstr>
      <vt:lpstr>PowerPoint Presentation</vt:lpstr>
      <vt:lpstr>PowerPoint Presentation</vt:lpstr>
      <vt:lpstr>SCHOOL YEAR IN BULGARIA STARTS ON  15TH OF SEPTEMBER</vt:lpstr>
      <vt:lpstr>HOLIDAYS</vt:lpstr>
      <vt:lpstr>24th May  Day of the Slavic Alphabet and Culture  </vt:lpstr>
      <vt:lpstr>EDUCATIONAL SYSTEM IN FRANCE</vt:lpstr>
      <vt:lpstr>THE STRUCTURE OF EDUCATIONAL  SYSTEM IN FRANCE. </vt:lpstr>
      <vt:lpstr>THE STRUCTURE OF EDUCATIONAL  SYSTEM IN FRANCE. </vt:lpstr>
      <vt:lpstr>NEW CURRICULUM OF NURSERY SCHOOL (2015)</vt:lpstr>
      <vt:lpstr>NEW CURRICULUM OF NURSERY SCHOOL (2015)</vt:lpstr>
      <vt:lpstr>SCHOOL YEAR IN FRANCE STARTS ON THE BEGINNING OF SEPTEMBER.</vt:lpstr>
      <vt:lpstr>PowerPoint Presentation</vt:lpstr>
      <vt:lpstr>DIFFERENT SCHOOLS</vt:lpstr>
      <vt:lpstr>GENERAL PRINCIPLES</vt:lpstr>
      <vt:lpstr>EDUCATIONAL  SYSTEM IN ITALY</vt:lpstr>
      <vt:lpstr>PowerPoint Presentation</vt:lpstr>
      <vt:lpstr>PowerPoint Presentation</vt:lpstr>
      <vt:lpstr>PowerPoint Presentation</vt:lpstr>
      <vt:lpstr>PowerPoint Presentation</vt:lpstr>
      <vt:lpstr>Educational System Italy</vt:lpstr>
      <vt:lpstr>PowerPoint Presentation</vt:lpstr>
      <vt:lpstr>PowerPoint Presentation</vt:lpstr>
      <vt:lpstr>PowerPoint Presentation</vt:lpstr>
      <vt:lpstr>PowerPoint Presentation</vt:lpstr>
      <vt:lpstr>PowerPoint Presentation</vt:lpstr>
      <vt:lpstr>48 C.D “Madre Claudia Russo”, NAPLES - Mainstream compulsory timetable (29 hours per week)</vt:lpstr>
      <vt:lpstr>EDUCATIONAL SYSTEM IN POLAND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Scotland’s Education System</vt:lpstr>
      <vt:lpstr>Curriculum for Excellence</vt:lpstr>
      <vt:lpstr>The Curriculum – The 4 Capacities</vt:lpstr>
      <vt:lpstr>The Curriculum – The 7 Design Principles</vt:lpstr>
      <vt:lpstr>Curriculum Structure - CfE Levels</vt:lpstr>
      <vt:lpstr>Curriculum Structure - CfE Levels</vt:lpstr>
      <vt:lpstr>The Curriculum - Subjects</vt:lpstr>
      <vt:lpstr>The Curriculum – Core Subjects</vt:lpstr>
      <vt:lpstr>The Curriculum – Interdisciplinary Learning</vt:lpstr>
      <vt:lpstr>The Curriculum – The 4 Capacities</vt:lpstr>
      <vt:lpstr>Other Features of our Education System</vt:lpstr>
      <vt:lpstr>Other Features of our Education System</vt:lpstr>
      <vt:lpstr>Other Features of our Education System</vt:lpstr>
      <vt:lpstr>Other Features of our Education System</vt:lpstr>
      <vt:lpstr>Other Features of our Education System</vt:lpstr>
      <vt:lpstr>The Aim of our Education System</vt:lpstr>
      <vt:lpstr>EDUCATIONAL SYSTEM IN SLOVAKIA</vt:lpstr>
      <vt:lpstr>THE STRUCTURE OF EDUCATIONAL  SYSTEM IN SLOVAKIA </vt:lpstr>
      <vt:lpstr>THE STRUCTURE OF EDUCATIONAL  SYSTEM IN SLOVAKIA </vt:lpstr>
      <vt:lpstr>THE STRUCTURE OF EDUCATIONAL  SYSTEM IN SLOVAKIA </vt:lpstr>
      <vt:lpstr>PowerPoint Presentation</vt:lpstr>
      <vt:lpstr> </vt:lpstr>
      <vt:lpstr>PowerPoint Presentation</vt:lpstr>
      <vt:lpstr>PowerPoint Presentation</vt:lpstr>
      <vt:lpstr>PowerPoint Presentation</vt:lpstr>
      <vt:lpstr>PowerPoint Presentation</vt:lpstr>
      <vt:lpstr>There are several schools with special educational program, philosophy and curriculum for example Montessori, Waldorf, Dalton plan, Integrated thematic education, Teaching system with closed loop.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SYSTEM  IN BULGARIA</dc:title>
  <dc:creator>Milena Fticheva</dc:creator>
  <cp:lastModifiedBy>milena</cp:lastModifiedBy>
  <cp:revision>32</cp:revision>
  <dcterms:created xsi:type="dcterms:W3CDTF">2015-10-19T17:37:05Z</dcterms:created>
  <dcterms:modified xsi:type="dcterms:W3CDTF">2016-11-20T15:32:38Z</dcterms:modified>
</cp:coreProperties>
</file>